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95"/>
  </p:notesMasterIdLst>
  <p:sldIdLst>
    <p:sldId id="256" r:id="rId2"/>
    <p:sldId id="257" r:id="rId3"/>
    <p:sldId id="323" r:id="rId4"/>
    <p:sldId id="258" r:id="rId5"/>
    <p:sldId id="259" r:id="rId6"/>
    <p:sldId id="264" r:id="rId7"/>
    <p:sldId id="271" r:id="rId8"/>
    <p:sldId id="287" r:id="rId9"/>
    <p:sldId id="288" r:id="rId10"/>
    <p:sldId id="289" r:id="rId11"/>
    <p:sldId id="290" r:id="rId12"/>
    <p:sldId id="291" r:id="rId13"/>
    <p:sldId id="292" r:id="rId14"/>
    <p:sldId id="293" r:id="rId15"/>
    <p:sldId id="294" r:id="rId16"/>
    <p:sldId id="295" r:id="rId17"/>
    <p:sldId id="296" r:id="rId18"/>
    <p:sldId id="272" r:id="rId19"/>
    <p:sldId id="260" r:id="rId20"/>
    <p:sldId id="261" r:id="rId21"/>
    <p:sldId id="263" r:id="rId22"/>
    <p:sldId id="338" r:id="rId23"/>
    <p:sldId id="267" r:id="rId24"/>
    <p:sldId id="268" r:id="rId25"/>
    <p:sldId id="325" r:id="rId26"/>
    <p:sldId id="269" r:id="rId27"/>
    <p:sldId id="270" r:id="rId28"/>
    <p:sldId id="266" r:id="rId29"/>
    <p:sldId id="265" r:id="rId30"/>
    <p:sldId id="346" r:id="rId31"/>
    <p:sldId id="285" r:id="rId32"/>
    <p:sldId id="328" r:id="rId33"/>
    <p:sldId id="345" r:id="rId34"/>
    <p:sldId id="329" r:id="rId35"/>
    <p:sldId id="330" r:id="rId36"/>
    <p:sldId id="331" r:id="rId37"/>
    <p:sldId id="273" r:id="rId38"/>
    <p:sldId id="310" r:id="rId39"/>
    <p:sldId id="312" r:id="rId40"/>
    <p:sldId id="313" r:id="rId41"/>
    <p:sldId id="332" r:id="rId42"/>
    <p:sldId id="353" r:id="rId43"/>
    <p:sldId id="354" r:id="rId44"/>
    <p:sldId id="355" r:id="rId45"/>
    <p:sldId id="356" r:id="rId46"/>
    <p:sldId id="359" r:id="rId47"/>
    <p:sldId id="340" r:id="rId48"/>
    <p:sldId id="333" r:id="rId49"/>
    <p:sldId id="322" r:id="rId50"/>
    <p:sldId id="316" r:id="rId51"/>
    <p:sldId id="311" r:id="rId52"/>
    <p:sldId id="315" r:id="rId53"/>
    <p:sldId id="275" r:id="rId54"/>
    <p:sldId id="357" r:id="rId55"/>
    <p:sldId id="274" r:id="rId56"/>
    <p:sldId id="309" r:id="rId57"/>
    <p:sldId id="358" r:id="rId58"/>
    <p:sldId id="276" r:id="rId59"/>
    <p:sldId id="277" r:id="rId60"/>
    <p:sldId id="278" r:id="rId61"/>
    <p:sldId id="279" r:id="rId62"/>
    <p:sldId id="339" r:id="rId63"/>
    <p:sldId id="347" r:id="rId64"/>
    <p:sldId id="360" r:id="rId65"/>
    <p:sldId id="363" r:id="rId66"/>
    <p:sldId id="348" r:id="rId67"/>
    <p:sldId id="280" r:id="rId68"/>
    <p:sldId id="281" r:id="rId69"/>
    <p:sldId id="343" r:id="rId70"/>
    <p:sldId id="361" r:id="rId71"/>
    <p:sldId id="362" r:id="rId72"/>
    <p:sldId id="282" r:id="rId73"/>
    <p:sldId id="283" r:id="rId74"/>
    <p:sldId id="301" r:id="rId75"/>
    <p:sldId id="302" r:id="rId76"/>
    <p:sldId id="314" r:id="rId77"/>
    <p:sldId id="303" r:id="rId78"/>
    <p:sldId id="304" r:id="rId79"/>
    <p:sldId id="305" r:id="rId80"/>
    <p:sldId id="307" r:id="rId81"/>
    <p:sldId id="284" r:id="rId82"/>
    <p:sldId id="349" r:id="rId83"/>
    <p:sldId id="350" r:id="rId84"/>
    <p:sldId id="351" r:id="rId85"/>
    <p:sldId id="352" r:id="rId86"/>
    <p:sldId id="308" r:id="rId87"/>
    <p:sldId id="317" r:id="rId88"/>
    <p:sldId id="326" r:id="rId89"/>
    <p:sldId id="327" r:id="rId90"/>
    <p:sldId id="341" r:id="rId91"/>
    <p:sldId id="342" r:id="rId92"/>
    <p:sldId id="336" r:id="rId93"/>
    <p:sldId id="337" r:id="rId9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DF649F-4A64-4166-B798-50AA08C244B0}" type="datetimeFigureOut">
              <a:rPr lang="fa-IR" smtClean="0"/>
              <a:t>03/13/1444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E16470B-8419-4D36-A80D-DB77A857AB97}" type="slidenum">
              <a:rPr lang="fa-IR" smtClean="0"/>
              <a:t>‹#›</a:t>
            </a:fld>
            <a:endParaRPr lang="fa-IR"/>
          </a:p>
        </p:txBody>
      </p:sp>
    </p:spTree>
    <p:extLst>
      <p:ext uri="{BB962C8B-B14F-4D97-AF65-F5344CB8AC3E}">
        <p14:creationId xmlns:p14="http://schemas.microsoft.com/office/powerpoint/2010/main" val="5019135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altLang="fa-IR" smtClean="0"/>
          </a:p>
        </p:txBody>
      </p:sp>
      <p:sp>
        <p:nvSpPr>
          <p:cNvPr id="159748" name="Slide Number Placeholder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fld id="{ECA1AC58-524C-41B7-B8FD-67B9C980E5BF}" type="slidenum">
              <a:rPr lang="ar-SA" altLang="fa-IR" sz="1200">
                <a:latin typeface="Calibri" pitchFamily="34" charset="0"/>
              </a:rPr>
              <a:pPr algn="r" rtl="1" eaLnBrk="1" hangingPunct="1"/>
              <a:t>18</a:t>
            </a:fld>
            <a:endParaRPr lang="en-US" altLang="fa-I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23E52A-00F7-4805-8ADC-C98164ED3FBF}" type="datetimeFigureOut">
              <a:rPr lang="fa-IR" smtClean="0"/>
              <a:t>03/13/1444</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F43F47-F3A3-46CB-AB6A-6A251070F4E5}"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9F43F47-F3A3-46CB-AB6A-6A251070F4E5}"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9F43F47-F3A3-46CB-AB6A-6A251070F4E5}"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800" b="1">
                <a:cs typeface="B Titr" panose="00000700000000000000" pitchFamily="2" charset="-78"/>
              </a:defRPr>
            </a:lvl1pPr>
            <a:lvl2pPr>
              <a:defRPr sz="2400" b="1">
                <a:cs typeface="B Titr" panose="00000700000000000000" pitchFamily="2" charset="-78"/>
              </a:defRPr>
            </a:lvl2pPr>
            <a:lvl3pPr>
              <a:defRPr sz="2400" b="1">
                <a:cs typeface="B Titr" panose="00000700000000000000" pitchFamily="2" charset="-78"/>
              </a:defRPr>
            </a:lvl3pPr>
            <a:lvl4pPr>
              <a:defRPr sz="2000" b="1">
                <a:cs typeface="B Titr" panose="00000700000000000000" pitchFamily="2" charset="-78"/>
              </a:defRPr>
            </a:lvl4pPr>
            <a:lvl5pPr>
              <a:defRPr sz="2000" b="1">
                <a:cs typeface="B Titr" panose="00000700000000000000" pitchFamily="2" charset="-78"/>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9F43F47-F3A3-46CB-AB6A-6A251070F4E5}" type="slidenum">
              <a:rPr lang="fa-IR" smtClean="0"/>
              <a:t>‹#›</a:t>
            </a:fld>
            <a:endParaRPr lang="fa-IR"/>
          </a:p>
        </p:txBody>
      </p:sp>
      <p:sp>
        <p:nvSpPr>
          <p:cNvPr id="7" name="Title 6"/>
          <p:cNvSpPr>
            <a:spLocks noGrp="1"/>
          </p:cNvSpPr>
          <p:nvPr>
            <p:ph type="title"/>
          </p:nvPr>
        </p:nvSpPr>
        <p:spPr/>
        <p:txBody>
          <a:bodyPr rtlCol="0"/>
          <a:lstStyle>
            <a:lvl1pPr algn="ctr">
              <a:defRPr>
                <a:cs typeface="B Titr" panose="00000700000000000000" pitchFamily="2" charset="-78"/>
              </a:defRPr>
            </a:lvl1pPr>
            <a:extLst/>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9F43F47-F3A3-46CB-AB6A-6A251070F4E5}" type="slidenum">
              <a:rPr lang="fa-IR" smtClean="0"/>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F9F43F47-F3A3-46CB-AB6A-6A251070F4E5}" type="slidenum">
              <a:rPr lang="fa-IR" smtClean="0"/>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F9F43F47-F3A3-46CB-AB6A-6A251070F4E5}"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F9F43F47-F3A3-46CB-AB6A-6A251070F4E5}" type="slidenum">
              <a:rPr lang="fa-IR" smtClean="0"/>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23E52A-00F7-4805-8ADC-C98164ED3FBF}" type="datetimeFigureOut">
              <a:rPr lang="fa-IR" smtClean="0"/>
              <a:t>03/13/1444</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F9F43F47-F3A3-46CB-AB6A-6A251070F4E5}"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23E52A-00F7-4805-8ADC-C98164ED3FBF}" type="datetimeFigureOut">
              <a:rPr lang="fa-IR" smtClean="0"/>
              <a:t>03/13/1444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F9F43F47-F3A3-46CB-AB6A-6A251070F4E5}"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23E52A-00F7-4805-8ADC-C98164ED3FBF}" type="datetimeFigureOut">
              <a:rPr lang="fa-IR" smtClean="0"/>
              <a:t>03/13/1444</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F43F47-F3A3-46CB-AB6A-6A251070F4E5}" type="slidenum">
              <a:rPr lang="fa-IR" smtClean="0"/>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23E52A-00F7-4805-8ADC-C98164ED3FBF}" type="datetimeFigureOut">
              <a:rPr lang="fa-IR" smtClean="0"/>
              <a:t>03/13/1444</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F43F47-F3A3-46CB-AB6A-6A251070F4E5}"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829761"/>
          </a:xfrm>
        </p:spPr>
        <p:txBody>
          <a:bodyPr>
            <a:normAutofit/>
          </a:bodyPr>
          <a:lstStyle/>
          <a:p>
            <a:pPr algn="ctr"/>
            <a:r>
              <a:rPr lang="fa-IR" sz="5400" dirty="0" smtClean="0">
                <a:cs typeface="B Titr" panose="00000700000000000000" pitchFamily="2" charset="-78"/>
              </a:rPr>
              <a:t>اندازه گیری و ارزیابی عوامل زیان آور محیط کار</a:t>
            </a:r>
            <a:endParaRPr lang="fa-IR" sz="5400" dirty="0">
              <a:cs typeface="B Titr" panose="00000700000000000000" pitchFamily="2" charset="-78"/>
            </a:endParaRPr>
          </a:p>
        </p:txBody>
      </p:sp>
      <p:sp>
        <p:nvSpPr>
          <p:cNvPr id="3" name="Subtitle 2"/>
          <p:cNvSpPr>
            <a:spLocks noGrp="1"/>
          </p:cNvSpPr>
          <p:nvPr>
            <p:ph type="subTitle" idx="1"/>
          </p:nvPr>
        </p:nvSpPr>
        <p:spPr>
          <a:xfrm>
            <a:off x="685800" y="3611606"/>
            <a:ext cx="7772400" cy="1905625"/>
          </a:xfrm>
        </p:spPr>
        <p:txBody>
          <a:bodyPr>
            <a:noAutofit/>
          </a:bodyPr>
          <a:lstStyle/>
          <a:p>
            <a:pPr algn="ctr"/>
            <a:r>
              <a:rPr lang="fa-IR" sz="2400" dirty="0" smtClean="0">
                <a:cs typeface="B Titr" panose="00000700000000000000" pitchFamily="2" charset="-78"/>
              </a:rPr>
              <a:t>معاونت بهداشت دانشگاه علوم پزشکی قم</a:t>
            </a:r>
          </a:p>
          <a:p>
            <a:pPr algn="ctr"/>
            <a:r>
              <a:rPr lang="fa-IR" sz="2400" dirty="0" smtClean="0">
                <a:cs typeface="B Titr" panose="00000700000000000000" pitchFamily="2" charset="-78"/>
              </a:rPr>
              <a:t>گروه سلامت کار</a:t>
            </a:r>
          </a:p>
          <a:p>
            <a:pPr algn="ctr"/>
            <a:r>
              <a:rPr lang="fa-IR" sz="2400" dirty="0" smtClean="0">
                <a:cs typeface="B Titr" panose="00000700000000000000" pitchFamily="2" charset="-78"/>
              </a:rPr>
              <a:t>مهندس جواد برازنده</a:t>
            </a:r>
          </a:p>
          <a:p>
            <a:pPr algn="ctr"/>
            <a:r>
              <a:rPr lang="fa-IR" sz="2400" dirty="0" smtClean="0">
                <a:cs typeface="B Titr" panose="00000700000000000000" pitchFamily="2" charset="-78"/>
              </a:rPr>
              <a:t>شهریور1401</a:t>
            </a:r>
            <a:endParaRPr lang="fa-IR" sz="2400" dirty="0">
              <a:cs typeface="B Titr" panose="00000700000000000000" pitchFamily="2" charset="-78"/>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49211"/>
            <a:ext cx="685800" cy="662836"/>
          </a:xfrm>
          <a:prstGeom prst="rect">
            <a:avLst/>
          </a:prstGeom>
          <a:noFill/>
          <a:ln>
            <a:noFill/>
          </a:ln>
        </p:spPr>
      </p:pic>
    </p:spTree>
    <p:extLst>
      <p:ext uri="{BB962C8B-B14F-4D97-AF65-F5344CB8AC3E}">
        <p14:creationId xmlns:p14="http://schemas.microsoft.com/office/powerpoint/2010/main" val="4204880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14 اصل </a:t>
            </a:r>
            <a:r>
              <a:rPr lang="fa-IR" dirty="0" smtClean="0"/>
              <a:t>دمینگ</a:t>
            </a:r>
            <a:endParaRPr lang="fa-IR" dirty="0"/>
          </a:p>
        </p:txBody>
      </p:sp>
      <p:sp>
        <p:nvSpPr>
          <p:cNvPr id="3" name="Content Placeholder 2"/>
          <p:cNvSpPr>
            <a:spLocks noGrp="1"/>
          </p:cNvSpPr>
          <p:nvPr>
            <p:ph idx="1"/>
          </p:nvPr>
        </p:nvSpPr>
        <p:spPr/>
        <p:txBody>
          <a:bodyPr>
            <a:normAutofit/>
          </a:bodyPr>
          <a:lstStyle/>
          <a:p>
            <a:pPr lvl="0">
              <a:buNone/>
            </a:pPr>
            <a:r>
              <a:rPr lang="fa-IR" dirty="0" smtClean="0"/>
              <a:t>1- برای ارتقا کیفیت خدمت یا محصول،ثبات داشته باشد و این هدف را به تمام کارکنان اطلاع دهید.</a:t>
            </a:r>
            <a:endParaRPr lang="en-US" dirty="0" smtClean="0"/>
          </a:p>
          <a:p>
            <a:pPr lvl="0">
              <a:buNone/>
            </a:pPr>
            <a:r>
              <a:rPr lang="fa-IR" dirty="0" smtClean="0"/>
              <a:t>2- فلسفه جدید نقص صفر را به تمام سطوح سازمان بیاموزید و آن را بپذیرد.</a:t>
            </a:r>
            <a:endParaRPr lang="en-US" dirty="0" smtClean="0"/>
          </a:p>
          <a:p>
            <a:pPr lvl="0">
              <a:buNone/>
            </a:pPr>
            <a:r>
              <a:rPr lang="fa-IR" dirty="0" smtClean="0"/>
              <a:t>3- متوجه باشید که بازرسی فقط مشکلات را می سنجد ولی آنرا اصلاح نمی کند کیفیت نتیجه ارتقاء فرایندهاست.</a:t>
            </a:r>
            <a:endParaRPr lang="en-US" dirty="0" smtClean="0"/>
          </a:p>
          <a:p>
            <a:pPr lvl="0">
              <a:buNone/>
            </a:pPr>
            <a:r>
              <a:rPr lang="fa-IR" dirty="0" smtClean="0"/>
              <a:t>4- برای تدارک مواد اولیه ، به کیفیت اولویت دهید نه به کمیت.</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00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14 اصل</a:t>
            </a:r>
            <a:r>
              <a:rPr lang="fa-IR" dirty="0" smtClean="0"/>
              <a:t>دمینگ</a:t>
            </a:r>
            <a:endParaRPr lang="fa-IR" dirty="0"/>
          </a:p>
        </p:txBody>
      </p:sp>
      <p:sp>
        <p:nvSpPr>
          <p:cNvPr id="3" name="Content Placeholder 2"/>
          <p:cNvSpPr>
            <a:spLocks noGrp="1"/>
          </p:cNvSpPr>
          <p:nvPr>
            <p:ph idx="1"/>
          </p:nvPr>
        </p:nvSpPr>
        <p:spPr/>
        <p:txBody>
          <a:bodyPr/>
          <a:lstStyle/>
          <a:p>
            <a:pPr lvl="0">
              <a:buNone/>
            </a:pPr>
            <a:r>
              <a:rPr lang="fa-IR" dirty="0" smtClean="0"/>
              <a:t>5- فرایندها،محصولات یا خدمات را بطور مستمر بهبود و ارتقاء دهید.</a:t>
            </a:r>
            <a:endParaRPr lang="en-US" dirty="0" smtClean="0"/>
          </a:p>
          <a:p>
            <a:pPr lvl="0">
              <a:buNone/>
            </a:pPr>
            <a:r>
              <a:rPr lang="fa-IR" dirty="0" smtClean="0"/>
              <a:t>6- از وسایل کمک آموزشی جدید جهت آموزش ضمن خدمت کارکنان استفاده کنید.</a:t>
            </a:r>
            <a:endParaRPr lang="en-US" dirty="0" smtClean="0"/>
          </a:p>
          <a:p>
            <a:pPr lvl="0">
              <a:buNone/>
            </a:pPr>
            <a:r>
              <a:rPr lang="fa-IR" dirty="0" smtClean="0"/>
              <a:t>7- نظارت در سازمان را ارتقاء دهید.</a:t>
            </a:r>
            <a:endParaRPr lang="en-US" dirty="0" smtClean="0"/>
          </a:p>
          <a:p>
            <a:pPr lvl="0">
              <a:buNone/>
            </a:pPr>
            <a:r>
              <a:rPr lang="fa-IR" dirty="0" smtClean="0"/>
              <a:t>8- ترس از بیان عقاید و گزارش مشکلات را از میان بردارید.</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888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14 اصل</a:t>
            </a:r>
            <a:r>
              <a:rPr lang="fa-IR" dirty="0" smtClean="0"/>
              <a:t>دمینگ</a:t>
            </a:r>
            <a:endParaRPr lang="fa-IR" dirty="0"/>
          </a:p>
        </p:txBody>
      </p:sp>
      <p:sp>
        <p:nvSpPr>
          <p:cNvPr id="3" name="Content Placeholder 2"/>
          <p:cNvSpPr>
            <a:spLocks noGrp="1"/>
          </p:cNvSpPr>
          <p:nvPr>
            <p:ph idx="1"/>
          </p:nvPr>
        </p:nvSpPr>
        <p:spPr/>
        <p:txBody>
          <a:bodyPr>
            <a:normAutofit/>
          </a:bodyPr>
          <a:lstStyle/>
          <a:p>
            <a:pPr lvl="0">
              <a:buNone/>
            </a:pPr>
            <a:r>
              <a:rPr lang="fa-IR" dirty="0" smtClean="0"/>
              <a:t>9- موانع همکاری بین واحدهای مختلف را از بین ببرید و درجهت کار تیمی به منظور رسیدن به اهداف  سازمان هدایت نمایید.اغلب واحدها،باهم دیگر رقابت می نمایند و یا اهدافی دارند که تضاد ایجاد می کند.</a:t>
            </a:r>
            <a:endParaRPr lang="en-US" dirty="0" smtClean="0"/>
          </a:p>
          <a:p>
            <a:pPr lvl="0">
              <a:buNone/>
            </a:pPr>
            <a:r>
              <a:rPr lang="fa-IR" dirty="0" smtClean="0"/>
              <a:t>10- شعارها،پوسترها  و نصایح را برای نیروی کار  دور بریزید.</a:t>
            </a:r>
            <a:endParaRPr lang="en-US" dirty="0" smtClean="0"/>
          </a:p>
          <a:p>
            <a:pPr lvl="0">
              <a:buNone/>
            </a:pPr>
            <a:r>
              <a:rPr lang="fa-IR" dirty="0" smtClean="0"/>
              <a:t>11- سهمیه های عددی را از میان بردارید. روشهای آماری در بخش تولید را کاهش دهید و بر کیفیت متمرکز شوید نه بر کمیت.</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17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14 </a:t>
            </a:r>
            <a:r>
              <a:rPr lang="fa-IR" b="1" dirty="0" smtClean="0"/>
              <a:t>اصل </a:t>
            </a:r>
            <a:r>
              <a:rPr lang="fa-IR" dirty="0" smtClean="0"/>
              <a:t>دمینگ</a:t>
            </a:r>
            <a:endParaRPr lang="fa-IR" dirty="0"/>
          </a:p>
        </p:txBody>
      </p:sp>
      <p:sp>
        <p:nvSpPr>
          <p:cNvPr id="3" name="Content Placeholder 2"/>
          <p:cNvSpPr>
            <a:spLocks noGrp="1"/>
          </p:cNvSpPr>
          <p:nvPr>
            <p:ph idx="1"/>
          </p:nvPr>
        </p:nvSpPr>
        <p:spPr/>
        <p:txBody>
          <a:bodyPr>
            <a:normAutofit/>
          </a:bodyPr>
          <a:lstStyle/>
          <a:p>
            <a:pPr lvl="0">
              <a:buNone/>
            </a:pPr>
            <a:r>
              <a:rPr lang="fa-IR" dirty="0" smtClean="0"/>
              <a:t>12- موانعی که غرور کارکنان را نسبت به کارمند بودنشان خدشه دار می نماید از میان بردارید.مردم مشتاق انجام کار خوب هستند،موانعی از قبیل تجهیزات ناقص،مواد معیوب و...را باید از میان برداشت.</a:t>
            </a:r>
            <a:endParaRPr lang="en-US" dirty="0" smtClean="0"/>
          </a:p>
          <a:p>
            <a:pPr lvl="0">
              <a:buNone/>
            </a:pPr>
            <a:r>
              <a:rPr lang="fa-IR" dirty="0" smtClean="0"/>
              <a:t>13- امکان برخورداری از برنامه آموزش مداوم و خود ارتقایی را جهت همه افراد فراهم نماید.</a:t>
            </a:r>
            <a:endParaRPr lang="en-US" dirty="0" smtClean="0"/>
          </a:p>
          <a:p>
            <a:pPr lvl="0">
              <a:buNone/>
            </a:pPr>
            <a:r>
              <a:rPr lang="fa-IR" dirty="0" smtClean="0"/>
              <a:t>14- همه کارکنان سازمان را جهت دستیابی به دگرگونی و تحول ایجاد شده دخالت دهید.و تعهد به ارتقای کیفیت داشته باشد.</a:t>
            </a:r>
            <a:endParaRPr lang="en-US" dirty="0" smtClean="0"/>
          </a:p>
          <a:p>
            <a:endParaRPr lang="fa-IR" dirty="0"/>
          </a:p>
        </p:txBody>
      </p:sp>
    </p:spTree>
    <p:extLst>
      <p:ext uri="{BB962C8B-B14F-4D97-AF65-F5344CB8AC3E}">
        <p14:creationId xmlns:p14="http://schemas.microsoft.com/office/powerpoint/2010/main" val="2500655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t>دلایل نیاز به کیفیت</a:t>
            </a:r>
            <a:endParaRPr lang="fa-IR" dirty="0"/>
          </a:p>
        </p:txBody>
      </p:sp>
      <p:sp>
        <p:nvSpPr>
          <p:cNvPr id="3" name="Content Placeholder 2"/>
          <p:cNvSpPr>
            <a:spLocks noGrp="1"/>
          </p:cNvSpPr>
          <p:nvPr>
            <p:ph idx="1"/>
          </p:nvPr>
        </p:nvSpPr>
        <p:spPr/>
        <p:txBody>
          <a:bodyPr/>
          <a:lstStyle/>
          <a:p>
            <a:pPr lvl="0"/>
            <a:r>
              <a:rPr lang="fa-IR" dirty="0" smtClean="0"/>
              <a:t>تقاضای فزاینده برای مراقبت های بهداشتی و درمانی درست،مناسب و اثربخش</a:t>
            </a:r>
            <a:endParaRPr lang="en-US" dirty="0" smtClean="0"/>
          </a:p>
          <a:p>
            <a:pPr lvl="0"/>
            <a:r>
              <a:rPr lang="fa-IR" dirty="0" smtClean="0"/>
              <a:t>نیاز برای استاندارد سازی و کنترل اختلافات و انحرافات </a:t>
            </a:r>
          </a:p>
          <a:p>
            <a:pPr lvl="0"/>
            <a:r>
              <a:rPr lang="fa-IR" dirty="0" smtClean="0"/>
              <a:t>ضرورت صرفه جویی در هزینه ها</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313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دلایل نیاز به کیفیت</a:t>
            </a:r>
            <a:endParaRPr lang="fa-IR" dirty="0"/>
          </a:p>
        </p:txBody>
      </p:sp>
      <p:sp>
        <p:nvSpPr>
          <p:cNvPr id="3" name="Content Placeholder 2"/>
          <p:cNvSpPr>
            <a:spLocks noGrp="1"/>
          </p:cNvSpPr>
          <p:nvPr>
            <p:ph idx="1"/>
          </p:nvPr>
        </p:nvSpPr>
        <p:spPr/>
        <p:txBody>
          <a:bodyPr/>
          <a:lstStyle/>
          <a:p>
            <a:pPr lvl="0"/>
            <a:r>
              <a:rPr lang="fa-IR" dirty="0" smtClean="0"/>
              <a:t>ضرورت استفاده از اندیشه های دیگران در زمینه کنترل کیفی و استانداردسازی</a:t>
            </a:r>
            <a:endParaRPr lang="en-US" dirty="0" smtClean="0"/>
          </a:p>
          <a:p>
            <a:pPr lvl="0"/>
            <a:r>
              <a:rPr lang="fa-IR" dirty="0" smtClean="0"/>
              <a:t>برای مشخص کردن نیازها و انتظارات خدمات گیرندگان  و برآورده ساختن آنها</a:t>
            </a:r>
            <a:endParaRPr lang="en-US" dirty="0" smtClean="0"/>
          </a:p>
          <a:p>
            <a:pPr lvl="0"/>
            <a:r>
              <a:rPr lang="fa-IR" dirty="0" smtClean="0"/>
              <a:t>نیاز به بهبود مستمرخدمات</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48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دلایل نیاز به کیفیت</a:t>
            </a:r>
            <a:endParaRPr lang="fa-IR" dirty="0"/>
          </a:p>
        </p:txBody>
      </p:sp>
      <p:sp>
        <p:nvSpPr>
          <p:cNvPr id="3" name="Content Placeholder 2"/>
          <p:cNvSpPr>
            <a:spLocks noGrp="1"/>
          </p:cNvSpPr>
          <p:nvPr>
            <p:ph idx="1"/>
          </p:nvPr>
        </p:nvSpPr>
        <p:spPr/>
        <p:txBody>
          <a:bodyPr/>
          <a:lstStyle/>
          <a:p>
            <a:pPr lvl="0"/>
            <a:r>
              <a:rPr lang="fa-IR" dirty="0" smtClean="0"/>
              <a:t>فشار بازار رقابت و تقویت بازاریابی</a:t>
            </a:r>
            <a:endParaRPr lang="en-US" dirty="0" smtClean="0"/>
          </a:p>
          <a:p>
            <a:pPr lvl="0"/>
            <a:r>
              <a:rPr lang="fa-IR" dirty="0" smtClean="0"/>
              <a:t>تمایل به شناساندن سازمان و کوشش برای برتری</a:t>
            </a:r>
            <a:endParaRPr lang="en-US" dirty="0" smtClean="0"/>
          </a:p>
          <a:p>
            <a:pPr lvl="0"/>
            <a:r>
              <a:rPr lang="fa-IR" dirty="0" smtClean="0"/>
              <a:t>ملاحظات اخلاقی</a:t>
            </a:r>
            <a:endParaRPr lang="en-US" dirty="0" smtClean="0"/>
          </a:p>
          <a:p>
            <a:pPr lvl="0"/>
            <a:r>
              <a:rPr lang="fa-IR" dirty="0" smtClean="0"/>
              <a:t>ضرورت دریافت اعتبار مالی از طریق افزایش کیفیت</a:t>
            </a:r>
          </a:p>
          <a:p>
            <a:pPr lvl="0"/>
            <a:r>
              <a:rPr lang="fa-IR" dirty="0" smtClean="0"/>
              <a:t>رعایت الزامات قانونی اعمال شده توسط دستگاههای حاکمیتی</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34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کیفیت در آیین نامه</a:t>
            </a:r>
            <a:endParaRPr lang="fa-IR" dirty="0"/>
          </a:p>
        </p:txBody>
      </p:sp>
      <p:sp>
        <p:nvSpPr>
          <p:cNvPr id="3" name="Content Placeholder 2"/>
          <p:cNvSpPr>
            <a:spLocks noGrp="1"/>
          </p:cNvSpPr>
          <p:nvPr>
            <p:ph idx="1"/>
          </p:nvPr>
        </p:nvSpPr>
        <p:spPr/>
        <p:txBody>
          <a:bodyPr/>
          <a:lstStyle/>
          <a:p>
            <a:r>
              <a:rPr lang="fa-IR" dirty="0" smtClean="0"/>
              <a:t>آیین نامه و دستورالعمل اجرایی </a:t>
            </a:r>
          </a:p>
          <a:p>
            <a:r>
              <a:rPr lang="fa-IR" dirty="0" smtClean="0"/>
              <a:t>تعیین مسئول فنی (با خصوصیت معیین، و شرکت در آزمون)</a:t>
            </a:r>
          </a:p>
          <a:p>
            <a:r>
              <a:rPr lang="fa-IR" dirty="0" smtClean="0"/>
              <a:t>وسایل کالیبراسیون دستگاه ها و بروز رسانی آنها</a:t>
            </a:r>
          </a:p>
          <a:p>
            <a:r>
              <a:rPr lang="fa-IR" dirty="0" smtClean="0"/>
              <a:t>ارزیابی شش ماه یکبار(ماده 56)</a:t>
            </a:r>
          </a:p>
          <a:p>
            <a:r>
              <a:rPr lang="fa-IR" dirty="0" smtClean="0"/>
              <a:t>تعیین مصادیق تخلف</a:t>
            </a:r>
          </a:p>
          <a:p>
            <a:endParaRPr lang="fa-IR"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91525" y="3238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10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6"/>
          <p:cNvSpPr>
            <a:spLocks noGrp="1" noChangeArrowheads="1"/>
          </p:cNvSpPr>
          <p:nvPr>
            <p:ph type="sldNum" sz="quarter" idx="12"/>
          </p:nvPr>
        </p:nvSpPr>
        <p:spPr bwMode="auto">
          <a:ln>
            <a:miter lim="800000"/>
            <a:headEnd/>
            <a:tailEnd/>
          </a:ln>
        </p:spPr>
        <p:txBody>
          <a:bodyPr lIns="91440" tIns="45720" rIns="91440" bIns="45720"/>
          <a:lstStyle/>
          <a:p>
            <a:pPr>
              <a:defRPr/>
            </a:pPr>
            <a:fld id="{5C37ADCE-D929-4906-A794-9FEE05CD4B5E}" type="slidenum">
              <a:rPr lang="ar-SA">
                <a:solidFill>
                  <a:schemeClr val="tx2">
                    <a:shade val="90000"/>
                  </a:schemeClr>
                </a:solidFill>
              </a:rPr>
              <a:pPr>
                <a:defRPr/>
              </a:pPr>
              <a:t>18</a:t>
            </a:fld>
            <a:endParaRPr lang="en-US">
              <a:solidFill>
                <a:schemeClr val="tx2">
                  <a:shade val="90000"/>
                </a:schemeClr>
              </a:solidFill>
            </a:endParaRPr>
          </a:p>
        </p:txBody>
      </p:sp>
      <p:pic>
        <p:nvPicPr>
          <p:cNvPr id="154627" name="Picture 2" descr="Kidshealth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214688"/>
            <a:ext cx="7820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ext Box 3"/>
          <p:cNvSpPr txBox="1">
            <a:spLocks noChangeArrowheads="1"/>
          </p:cNvSpPr>
          <p:nvPr/>
        </p:nvSpPr>
        <p:spPr bwMode="auto">
          <a:xfrm>
            <a:off x="928688" y="714375"/>
            <a:ext cx="7486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912813"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fa-IR" altLang="fa-IR" sz="6000" b="1">
                <a:latin typeface="Times New Roman" pitchFamily="18" charset="0"/>
                <a:ea typeface="Majalla UI"/>
                <a:cs typeface="Majalla UI"/>
              </a:rPr>
              <a:t>زندگی سالم حق اولیه بچه ها </a:t>
            </a:r>
            <a:endParaRPr lang="en-US" altLang="fa-IR" sz="6000" b="1">
              <a:latin typeface="Times New Roman" pitchFamily="18" charset="0"/>
            </a:endParaRPr>
          </a:p>
        </p:txBody>
      </p:sp>
      <p:pic>
        <p:nvPicPr>
          <p:cNvPr id="154629" name="Picture 2" descr="E:\همایش ها\مدرس\304[1].jpg"/>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0" name="Picture 5" descr="http://mouhajer.files.wordpress.com/2008/01/26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2682">
            <a:off x="2116138" y="679450"/>
            <a:ext cx="1428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1" name="Picture 6" descr="http://mouhajer.files.wordpress.com/2008/01/26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2682">
            <a:off x="4940300" y="3533775"/>
            <a:ext cx="13239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841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916832"/>
            <a:ext cx="8229600" cy="2592288"/>
          </a:xfrm>
        </p:spPr>
        <p:txBody>
          <a:bodyPr>
            <a:normAutofit/>
          </a:bodyPr>
          <a:lstStyle/>
          <a:p>
            <a:r>
              <a:rPr lang="fa-IR" sz="6000" dirty="0" smtClean="0"/>
              <a:t>مستندات قانونی</a:t>
            </a:r>
            <a:br>
              <a:rPr lang="fa-IR" sz="6000" dirty="0" smtClean="0"/>
            </a:br>
            <a:r>
              <a:rPr lang="fa-IR" sz="6000" dirty="0" smtClean="0"/>
              <a:t> الزام  اندازه گیری</a:t>
            </a:r>
            <a:endParaRPr lang="fa-IR" sz="6000" dirty="0"/>
          </a:p>
        </p:txBody>
      </p:sp>
      <p:pic>
        <p:nvPicPr>
          <p:cNvPr id="5"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88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smtClean="0"/>
              <a:t>علم و هنری که با </a:t>
            </a:r>
          </a:p>
          <a:p>
            <a:r>
              <a:rPr lang="fa-IR" dirty="0" smtClean="0"/>
              <a:t>پیش بینی</a:t>
            </a:r>
          </a:p>
          <a:p>
            <a:r>
              <a:rPr lang="fa-IR" dirty="0" smtClean="0">
                <a:solidFill>
                  <a:srgbClr val="FF0000"/>
                </a:solidFill>
              </a:rPr>
              <a:t>شناسایی</a:t>
            </a:r>
          </a:p>
          <a:p>
            <a:r>
              <a:rPr lang="fa-IR" dirty="0" smtClean="0">
                <a:solidFill>
                  <a:srgbClr val="FF0000"/>
                </a:solidFill>
              </a:rPr>
              <a:t>اندازه گیری</a:t>
            </a:r>
          </a:p>
          <a:p>
            <a:r>
              <a:rPr lang="fa-IR" dirty="0" smtClean="0">
                <a:solidFill>
                  <a:srgbClr val="FF0000"/>
                </a:solidFill>
              </a:rPr>
              <a:t>ارزیابی</a:t>
            </a:r>
          </a:p>
          <a:p>
            <a:r>
              <a:rPr lang="fa-IR" dirty="0" smtClean="0">
                <a:solidFill>
                  <a:srgbClr val="FF0000"/>
                </a:solidFill>
              </a:rPr>
              <a:t>کنترل</a:t>
            </a:r>
          </a:p>
          <a:p>
            <a:r>
              <a:rPr lang="fa-IR" dirty="0" smtClean="0">
                <a:solidFill>
                  <a:srgbClr val="FF0000"/>
                </a:solidFill>
              </a:rPr>
              <a:t>و ارزشیابی</a:t>
            </a:r>
          </a:p>
          <a:p>
            <a:endParaRPr lang="fa-IR" dirty="0"/>
          </a:p>
          <a:p>
            <a:r>
              <a:rPr lang="fa-IR" dirty="0" smtClean="0"/>
              <a:t>و انجام مراقبت های بهداشتی حافظ سلامت شاغلین کشور می‌باشد.</a:t>
            </a:r>
            <a:endParaRPr lang="fa-IR" dirty="0"/>
          </a:p>
        </p:txBody>
      </p:sp>
      <p:sp>
        <p:nvSpPr>
          <p:cNvPr id="3" name="Title 2"/>
          <p:cNvSpPr>
            <a:spLocks noGrp="1"/>
          </p:cNvSpPr>
          <p:nvPr>
            <p:ph type="title"/>
          </p:nvPr>
        </p:nvSpPr>
        <p:spPr/>
        <p:txBody>
          <a:bodyPr/>
          <a:lstStyle/>
          <a:p>
            <a:r>
              <a:rPr lang="fa-IR" dirty="0" smtClean="0"/>
              <a:t>تعریف بهداشت حرفه ای</a:t>
            </a:r>
            <a:endParaRPr lang="fa-IR" dirty="0"/>
          </a:p>
        </p:txBody>
      </p:sp>
      <p:sp>
        <p:nvSpPr>
          <p:cNvPr id="4" name="TextBox 3"/>
          <p:cNvSpPr txBox="1"/>
          <p:nvPr/>
        </p:nvSpPr>
        <p:spPr>
          <a:xfrm>
            <a:off x="1835696" y="2564904"/>
            <a:ext cx="3967754" cy="584775"/>
          </a:xfrm>
          <a:prstGeom prst="rect">
            <a:avLst/>
          </a:prstGeom>
          <a:noFill/>
        </p:spPr>
        <p:txBody>
          <a:bodyPr wrap="none" rtlCol="1">
            <a:spAutoFit/>
          </a:bodyPr>
          <a:lstStyle/>
          <a:p>
            <a:r>
              <a:rPr lang="fa-IR" sz="3200" dirty="0" smtClean="0">
                <a:solidFill>
                  <a:srgbClr val="FF0000"/>
                </a:solidFill>
                <a:cs typeface="B Titr" panose="00000700000000000000" pitchFamily="2" charset="-78"/>
              </a:rPr>
              <a:t>عوامل زیان آور محیط کار</a:t>
            </a:r>
            <a:endParaRPr lang="fa-IR" sz="3200" dirty="0">
              <a:solidFill>
                <a:srgbClr val="FF0000"/>
              </a:solidFill>
              <a:cs typeface="B Titr" panose="00000700000000000000" pitchFamily="2" charset="-78"/>
            </a:endParaRPr>
          </a:p>
        </p:txBody>
      </p:sp>
      <p:pic>
        <p:nvPicPr>
          <p:cNvPr id="5"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49211"/>
            <a:ext cx="685800" cy="662836"/>
          </a:xfrm>
          <a:prstGeom prst="rect">
            <a:avLst/>
          </a:prstGeom>
          <a:noFill/>
          <a:ln>
            <a:noFill/>
          </a:ln>
        </p:spPr>
      </p:pic>
    </p:spTree>
    <p:extLst>
      <p:ext uri="{BB962C8B-B14F-4D97-AF65-F5344CB8AC3E}">
        <p14:creationId xmlns:p14="http://schemas.microsoft.com/office/powerpoint/2010/main" val="3699026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5868144" y="188640"/>
            <a:ext cx="3056444"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ماده 92</a:t>
            </a:r>
            <a:endParaRPr lang="en-US" sz="5400" b="1" dirty="0">
              <a:solidFill>
                <a:srgbClr val="000000"/>
              </a:solidFill>
              <a:effectLst>
                <a:outerShdw blurRad="38100" dist="38100" dir="2700000" algn="tl">
                  <a:srgbClr val="FFFFFF"/>
                </a:outerShdw>
              </a:effectLst>
              <a:cs typeface="B Titr" pitchFamily="2" charset="-78"/>
            </a:endParaRPr>
          </a:p>
        </p:txBody>
      </p:sp>
      <p:sp>
        <p:nvSpPr>
          <p:cNvPr id="6" name="Round Diagonal Corner Rectangle 5"/>
          <p:cNvSpPr/>
          <p:nvPr/>
        </p:nvSpPr>
        <p:spPr bwMode="auto">
          <a:xfrm>
            <a:off x="17466" y="1352150"/>
            <a:ext cx="9019030" cy="488516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r>
              <a:rPr lang="fa-IR" sz="2800" dirty="0">
                <a:solidFill>
                  <a:srgbClr val="000000"/>
                </a:solidFill>
                <a:cs typeface="B Titr" pitchFamily="2" charset="-78"/>
              </a:rPr>
              <a:t>کلیه واحد های موضوع ماده 85 این قانون که شاغلین در آنها به  اقتضـــای نوع </a:t>
            </a:r>
            <a:r>
              <a:rPr lang="fa-IR" sz="2800" dirty="0" smtClean="0">
                <a:solidFill>
                  <a:srgbClr val="000000"/>
                </a:solidFill>
                <a:cs typeface="B Titr" pitchFamily="2" charset="-78"/>
              </a:rPr>
              <a:t>کار</a:t>
            </a:r>
          </a:p>
          <a:p>
            <a:pPr>
              <a:defRPr/>
            </a:pPr>
            <a:r>
              <a:rPr lang="fa-IR" sz="2800" dirty="0" smtClean="0">
                <a:solidFill>
                  <a:srgbClr val="000000"/>
                </a:solidFill>
                <a:cs typeface="B Titr" pitchFamily="2" charset="-78"/>
              </a:rPr>
              <a:t> </a:t>
            </a:r>
            <a:r>
              <a:rPr lang="fa-IR" sz="2800" dirty="0">
                <a:solidFill>
                  <a:srgbClr val="FF0000"/>
                </a:solidFill>
                <a:cs typeface="B Titr" pitchFamily="2" charset="-78"/>
              </a:rPr>
              <a:t>در معرض بروز </a:t>
            </a:r>
            <a:r>
              <a:rPr lang="fa-IR" sz="2800" dirty="0" smtClean="0">
                <a:solidFill>
                  <a:srgbClr val="FF0000"/>
                </a:solidFill>
                <a:cs typeface="B Titr" pitchFamily="2" charset="-78"/>
              </a:rPr>
              <a:t>بیمـــاری‌های ناشی</a:t>
            </a:r>
          </a:p>
          <a:p>
            <a:pPr>
              <a:defRPr/>
            </a:pPr>
            <a:r>
              <a:rPr lang="fa-IR" sz="2800" dirty="0" smtClean="0">
                <a:solidFill>
                  <a:srgbClr val="FF0000"/>
                </a:solidFill>
                <a:cs typeface="B Titr" pitchFamily="2" charset="-78"/>
              </a:rPr>
              <a:t> </a:t>
            </a:r>
            <a:r>
              <a:rPr lang="fa-IR" sz="2800" dirty="0">
                <a:solidFill>
                  <a:srgbClr val="000000"/>
                </a:solidFill>
                <a:cs typeface="B Titr" pitchFamily="2" charset="-78"/>
              </a:rPr>
              <a:t>از کــار قراردارند باید برای همه افرا د مذکور  پرونده پزشکی تشکیل دهند وحداقل سالی یکبار توسط مراکز بهداشتی درمانی ازآنها معاینه وآزمایشهای لازم رابه عمل آورند .ونتیجه را در پرونده کارگاه ضبط نمایند .</a:t>
            </a:r>
          </a:p>
        </p:txBody>
      </p:sp>
      <p:pic>
        <p:nvPicPr>
          <p:cNvPr id="13"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343"/>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60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84"/>
            <a:ext cx="8229600" cy="792088"/>
          </a:xfrm>
        </p:spPr>
        <p:txBody>
          <a:bodyPr/>
          <a:lstStyle/>
          <a:p>
            <a:r>
              <a:rPr lang="fa-IR" dirty="0" smtClean="0"/>
              <a:t>بخشنامه وزیر</a:t>
            </a:r>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09" y="620688"/>
            <a:ext cx="7272808" cy="638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49767" y="220638"/>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493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52856803"/>
              </p:ext>
            </p:extLst>
          </p:nvPr>
        </p:nvGraphicFramePr>
        <p:xfrm>
          <a:off x="2" y="2132857"/>
          <a:ext cx="9143999" cy="4120102"/>
        </p:xfrm>
        <a:graphic>
          <a:graphicData uri="http://schemas.openxmlformats.org/drawingml/2006/table">
            <a:tbl>
              <a:tblPr rtl="1" firstRow="1" firstCol="1" bandRow="1">
                <a:tableStyleId>{5C22544A-7EE6-4342-B048-85BDC9FD1C3A}</a:tableStyleId>
              </a:tblPr>
              <a:tblGrid>
                <a:gridCol w="1110511"/>
                <a:gridCol w="1728337"/>
                <a:gridCol w="1591821"/>
                <a:gridCol w="1274156"/>
                <a:gridCol w="1914736"/>
                <a:gridCol w="1524438"/>
              </a:tblGrid>
              <a:tr h="545186">
                <a:tc gridSpan="6">
                  <a:txBody>
                    <a:bodyPr/>
                    <a:lstStyle/>
                    <a:p>
                      <a:pPr algn="r" rtl="1">
                        <a:lnSpc>
                          <a:spcPct val="115000"/>
                        </a:lnSpc>
                        <a:spcAft>
                          <a:spcPts val="0"/>
                        </a:spcAft>
                      </a:pPr>
                      <a:r>
                        <a:rPr lang="fa-IR" sz="3200">
                          <a:effectLst/>
                        </a:rPr>
                        <a:t>3- ارزیابی عوامل زیان آور شغلی:</a:t>
                      </a:r>
                      <a:endParaRPr lang="en-US" sz="2800">
                        <a:effectLst/>
                        <a:latin typeface="Calibri"/>
                        <a:ea typeface="Calibri"/>
                        <a:cs typeface="Arial"/>
                      </a:endParaRPr>
                    </a:p>
                  </a:txBody>
                  <a:tcPr marL="68580" marR="68580" marT="0" marB="0"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77303">
                <a:tc>
                  <a:txBody>
                    <a:bodyPr/>
                    <a:lstStyle/>
                    <a:p>
                      <a:pPr algn="ctr" rtl="1">
                        <a:lnSpc>
                          <a:spcPct val="115000"/>
                        </a:lnSpc>
                        <a:spcAft>
                          <a:spcPts val="0"/>
                        </a:spcAft>
                      </a:pPr>
                      <a:r>
                        <a:rPr lang="fa-IR" sz="2000">
                          <a:effectLst/>
                        </a:rPr>
                        <a:t> </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2000">
                          <a:effectLst/>
                        </a:rPr>
                        <a:t>فیزیکی</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2000">
                          <a:effectLst/>
                        </a:rPr>
                        <a:t>شیمیایی</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2000">
                          <a:effectLst/>
                        </a:rPr>
                        <a:t>بیولوژیک</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2000">
                          <a:effectLst/>
                        </a:rPr>
                        <a:t>ارگونومی</a:t>
                      </a:r>
                      <a:endParaRPr lang="en-US" sz="28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2000">
                          <a:effectLst/>
                        </a:rPr>
                        <a:t>روانی</a:t>
                      </a:r>
                      <a:endParaRPr lang="en-US" sz="2800">
                        <a:effectLst/>
                        <a:latin typeface="Calibri"/>
                        <a:ea typeface="Calibri"/>
                        <a:cs typeface="Arial"/>
                      </a:endParaRPr>
                    </a:p>
                  </a:txBody>
                  <a:tcPr marL="68580" marR="68580" marT="0" marB="0" anchor="ctr"/>
                </a:tc>
              </a:tr>
              <a:tr h="2881967">
                <a:tc>
                  <a:txBody>
                    <a:bodyPr/>
                    <a:lstStyle/>
                    <a:p>
                      <a:pPr algn="ctr" rtl="1">
                        <a:lnSpc>
                          <a:spcPct val="115000"/>
                        </a:lnSpc>
                        <a:spcAft>
                          <a:spcPts val="0"/>
                        </a:spcAft>
                      </a:pPr>
                      <a:r>
                        <a:rPr lang="fa-IR" sz="2000">
                          <a:effectLst/>
                        </a:rPr>
                        <a:t>مشاغل فعلی</a:t>
                      </a:r>
                      <a:endParaRPr lang="en-US" sz="280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2000" dirty="0">
                          <a:effectLst/>
                          <a:sym typeface="Wingdings"/>
                        </a:rPr>
                        <a:t></a:t>
                      </a:r>
                      <a:r>
                        <a:rPr lang="fa-IR" sz="2000" dirty="0">
                          <a:effectLst/>
                        </a:rPr>
                        <a:t>سرو صدا</a:t>
                      </a:r>
                      <a:endParaRPr lang="en-US" sz="2800" dirty="0">
                        <a:effectLst/>
                      </a:endParaRPr>
                    </a:p>
                    <a:p>
                      <a:pPr algn="r" rtl="1">
                        <a:lnSpc>
                          <a:spcPct val="115000"/>
                        </a:lnSpc>
                        <a:spcAft>
                          <a:spcPts val="0"/>
                        </a:spcAft>
                      </a:pPr>
                      <a:r>
                        <a:rPr lang="en-US" sz="2000" dirty="0">
                          <a:effectLst/>
                          <a:sym typeface="Wingdings"/>
                        </a:rPr>
                        <a:t></a:t>
                      </a:r>
                      <a:r>
                        <a:rPr lang="fa-IR" sz="2000" dirty="0">
                          <a:effectLst/>
                        </a:rPr>
                        <a:t>ارتعاش</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اشعه غیر یونیزان</a:t>
                      </a:r>
                      <a:endParaRPr lang="en-US" sz="2800" dirty="0">
                        <a:effectLst/>
                      </a:endParaRPr>
                    </a:p>
                    <a:p>
                      <a:pPr algn="r" rtl="1">
                        <a:lnSpc>
                          <a:spcPct val="115000"/>
                        </a:lnSpc>
                        <a:spcAft>
                          <a:spcPts val="0"/>
                        </a:spcAft>
                      </a:pPr>
                      <a:r>
                        <a:rPr lang="en-US" sz="2000" dirty="0">
                          <a:effectLst/>
                          <a:sym typeface="Wingdings"/>
                        </a:rPr>
                        <a:t></a:t>
                      </a:r>
                      <a:r>
                        <a:rPr lang="fa-IR" sz="2000" dirty="0">
                          <a:effectLst/>
                        </a:rPr>
                        <a:t>اشعه یونیزان</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استرس حرارتی</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سایر</a:t>
                      </a:r>
                      <a:endParaRPr lang="en-US" sz="28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2000" dirty="0">
                          <a:effectLst/>
                          <a:sym typeface="Wingdings"/>
                        </a:rPr>
                        <a:t></a:t>
                      </a:r>
                      <a:r>
                        <a:rPr lang="fa-IR" sz="2000" dirty="0">
                          <a:effectLst/>
                        </a:rPr>
                        <a:t> گرد و غبار</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دمه فلزات</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حلال</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آفت کشها</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اسید و بازها</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گازها</a:t>
                      </a:r>
                      <a:endParaRPr lang="en-US" sz="2800" dirty="0">
                        <a:effectLst/>
                        <a:latin typeface="Calibri"/>
                        <a:ea typeface="Calibri"/>
                        <a:cs typeface="Arial"/>
                      </a:endParaRPr>
                    </a:p>
                  </a:txBody>
                  <a:tcPr marL="68580" marR="68580" marT="0" marB="0" anchor="ctr"/>
                </a:tc>
                <a:tc>
                  <a:txBody>
                    <a:bodyPr/>
                    <a:lstStyle/>
                    <a:p>
                      <a:pPr algn="r" rtl="1">
                        <a:lnSpc>
                          <a:spcPct val="115000"/>
                        </a:lnSpc>
                        <a:spcAft>
                          <a:spcPts val="0"/>
                        </a:spcAft>
                      </a:pPr>
                      <a:r>
                        <a:rPr lang="en-US" sz="2000" dirty="0">
                          <a:effectLst/>
                          <a:sym typeface="Wingdings"/>
                        </a:rPr>
                        <a:t></a:t>
                      </a:r>
                      <a:r>
                        <a:rPr lang="fa-IR" sz="2000" dirty="0">
                          <a:effectLst/>
                        </a:rPr>
                        <a:t> گزش</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باکتری</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ویروس</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انگل</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سایر</a:t>
                      </a:r>
                      <a:endParaRPr lang="en-US" sz="2800" dirty="0">
                        <a:effectLst/>
                        <a:latin typeface="Calibri"/>
                        <a:ea typeface="Calibri"/>
                        <a:cs typeface="Arial"/>
                      </a:endParaRPr>
                    </a:p>
                  </a:txBody>
                  <a:tcPr marL="68580" marR="68580" marT="0" marB="0"/>
                </a:tc>
                <a:tc>
                  <a:txBody>
                    <a:bodyPr/>
                    <a:lstStyle/>
                    <a:p>
                      <a:pPr algn="r" rtl="1">
                        <a:lnSpc>
                          <a:spcPct val="115000"/>
                        </a:lnSpc>
                        <a:spcAft>
                          <a:spcPts val="0"/>
                        </a:spcAft>
                      </a:pPr>
                      <a:r>
                        <a:rPr lang="en-US" sz="2000" dirty="0">
                          <a:effectLst/>
                          <a:sym typeface="Wingdings"/>
                        </a:rPr>
                        <a:t></a:t>
                      </a:r>
                      <a:r>
                        <a:rPr lang="fa-IR" sz="2000" dirty="0">
                          <a:effectLst/>
                        </a:rPr>
                        <a:t> ایستادن یا نشستن طولانی مدت</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کارتکراری</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حمل و نقل بار سنگین</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وضعیت نامناسب بدن</a:t>
                      </a:r>
                      <a:endParaRPr lang="en-US" sz="2800" dirty="0">
                        <a:effectLst/>
                      </a:endParaRPr>
                    </a:p>
                    <a:p>
                      <a:pPr algn="r" rtl="1">
                        <a:lnSpc>
                          <a:spcPct val="115000"/>
                        </a:lnSpc>
                        <a:spcAft>
                          <a:spcPts val="0"/>
                        </a:spcAft>
                      </a:pPr>
                      <a:r>
                        <a:rPr lang="en-US" sz="2000" dirty="0">
                          <a:effectLst/>
                          <a:sym typeface="Wingdings"/>
                        </a:rPr>
                        <a:t></a:t>
                      </a:r>
                      <a:r>
                        <a:rPr lang="fa-IR" sz="2000" dirty="0">
                          <a:effectLst/>
                        </a:rPr>
                        <a:t> سایر</a:t>
                      </a:r>
                      <a:endParaRPr lang="en-US" sz="2800" dirty="0">
                        <a:effectLst/>
                        <a:latin typeface="Calibri"/>
                        <a:ea typeface="Calibri"/>
                        <a:cs typeface="Arial"/>
                      </a:endParaRPr>
                    </a:p>
                  </a:txBody>
                  <a:tcPr marL="68580" marR="68580" marT="0" marB="0"/>
                </a:tc>
                <a:tc>
                  <a:txBody>
                    <a:bodyPr/>
                    <a:lstStyle/>
                    <a:p>
                      <a:pPr algn="r" rtl="0">
                        <a:lnSpc>
                          <a:spcPct val="115000"/>
                        </a:lnSpc>
                        <a:spcAft>
                          <a:spcPts val="0"/>
                        </a:spcAft>
                      </a:pPr>
                      <a:r>
                        <a:rPr lang="en-US" sz="2000" dirty="0">
                          <a:effectLst/>
                          <a:sym typeface="Wingdings"/>
                        </a:rPr>
                        <a:t></a:t>
                      </a:r>
                      <a:r>
                        <a:rPr lang="en-US" sz="2000" dirty="0">
                          <a:effectLst/>
                        </a:rPr>
                        <a:t> </a:t>
                      </a:r>
                      <a:r>
                        <a:rPr lang="fa-IR" sz="2000" dirty="0">
                          <a:effectLst/>
                        </a:rPr>
                        <a:t>نوبت کاری</a:t>
                      </a:r>
                      <a:endParaRPr lang="en-US" sz="2800" dirty="0">
                        <a:effectLst/>
                      </a:endParaRPr>
                    </a:p>
                    <a:p>
                      <a:pPr algn="r" rtl="1">
                        <a:lnSpc>
                          <a:spcPct val="115000"/>
                        </a:lnSpc>
                        <a:spcAft>
                          <a:spcPts val="0"/>
                        </a:spcAft>
                      </a:pPr>
                      <a:r>
                        <a:rPr lang="en-US" sz="1800" dirty="0">
                          <a:effectLst/>
                          <a:sym typeface="Wingdings"/>
                        </a:rPr>
                        <a:t></a:t>
                      </a:r>
                      <a:r>
                        <a:rPr lang="fa-IR" sz="2000" dirty="0">
                          <a:effectLst/>
                        </a:rPr>
                        <a:t> استرسورهای شغلی</a:t>
                      </a:r>
                      <a:endParaRPr lang="en-US" sz="2800" dirty="0">
                        <a:effectLst/>
                      </a:endParaRPr>
                    </a:p>
                    <a:p>
                      <a:pPr algn="r" rtl="1">
                        <a:lnSpc>
                          <a:spcPct val="115000"/>
                        </a:lnSpc>
                        <a:spcAft>
                          <a:spcPts val="0"/>
                        </a:spcAft>
                      </a:pPr>
                      <a:r>
                        <a:rPr lang="en-US" sz="1800" dirty="0">
                          <a:effectLst/>
                          <a:sym typeface="Wingdings"/>
                        </a:rPr>
                        <a:t></a:t>
                      </a:r>
                      <a:r>
                        <a:rPr lang="fa-IR" sz="2000" dirty="0">
                          <a:effectLst/>
                        </a:rPr>
                        <a:t> سایر</a:t>
                      </a:r>
                      <a:endParaRPr lang="en-US" sz="2800" dirty="0">
                        <a:effectLst/>
                        <a:latin typeface="Calibri"/>
                        <a:ea typeface="Calibri"/>
                        <a:cs typeface="Arial"/>
                      </a:endParaRPr>
                    </a:p>
                  </a:txBody>
                  <a:tcPr marL="68580" marR="68580" marT="0" marB="0" anchor="ctr"/>
                </a:tc>
              </a:tr>
            </a:tbl>
          </a:graphicData>
        </a:graphic>
      </p:graphicFrame>
      <p:sp>
        <p:nvSpPr>
          <p:cNvPr id="3" name="Title 2"/>
          <p:cNvSpPr>
            <a:spLocks noGrp="1"/>
          </p:cNvSpPr>
          <p:nvPr>
            <p:ph type="title"/>
          </p:nvPr>
        </p:nvSpPr>
        <p:spPr/>
        <p:txBody>
          <a:bodyPr/>
          <a:lstStyle/>
          <a:p>
            <a:r>
              <a:rPr lang="fa-IR" dirty="0" smtClean="0"/>
              <a:t>فرم معاینات سلامت شغلی</a:t>
            </a:r>
            <a:endParaRPr lang="fa-IR" dirty="0"/>
          </a:p>
        </p:txBody>
      </p:sp>
    </p:spTree>
    <p:extLst>
      <p:ext uri="{BB962C8B-B14F-4D97-AF65-F5344CB8AC3E}">
        <p14:creationId xmlns:p14="http://schemas.microsoft.com/office/powerpoint/2010/main" val="2474364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924944"/>
            <a:ext cx="8229600" cy="1143000"/>
          </a:xfrm>
        </p:spPr>
        <p:txBody>
          <a:bodyPr/>
          <a:lstStyle/>
          <a:p>
            <a:r>
              <a:rPr lang="fa-IR" dirty="0" smtClean="0"/>
              <a:t>درخواست بازرسان بهداشت حرفه ای</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41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fa-IR"/>
              <a:t>1394</a:t>
            </a:r>
            <a:endParaRPr lang="en-US"/>
          </a:p>
        </p:txBody>
      </p:sp>
      <p:sp>
        <p:nvSpPr>
          <p:cNvPr id="5" name="Footer Placeholder 4"/>
          <p:cNvSpPr>
            <a:spLocks noGrp="1"/>
          </p:cNvSpPr>
          <p:nvPr>
            <p:ph type="ftr" sz="quarter" idx="11"/>
          </p:nvPr>
        </p:nvSpPr>
        <p:spPr/>
        <p:txBody>
          <a:bodyPr/>
          <a:lstStyle/>
          <a:p>
            <a:pPr>
              <a:defRPr/>
            </a:pPr>
            <a:r>
              <a:rPr lang="fa-IR" dirty="0"/>
              <a:t>برازنده</a:t>
            </a:r>
            <a:endParaRPr lang="en-US" dirty="0"/>
          </a:p>
        </p:txBody>
      </p:sp>
      <p:sp>
        <p:nvSpPr>
          <p:cNvPr id="7" name="Round Diagonal Corner Rectangle 6"/>
          <p:cNvSpPr/>
          <p:nvPr/>
        </p:nvSpPr>
        <p:spPr bwMode="auto">
          <a:xfrm>
            <a:off x="107504" y="1196752"/>
            <a:ext cx="8964488" cy="5661248"/>
          </a:xfrm>
          <a:prstGeom prst="round2DiagRect">
            <a:avLst>
              <a:gd name="adj1" fmla="val 1769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buFont typeface="Wingdings" pitchFamily="2" charset="2"/>
              <a:buNone/>
              <a:defRPr/>
            </a:pPr>
            <a:r>
              <a:rPr lang="fa-IR" sz="4000" dirty="0">
                <a:solidFill>
                  <a:srgbClr val="000000"/>
                </a:solidFill>
                <a:cs typeface="B Titr" pitchFamily="2" charset="-78"/>
              </a:rPr>
              <a:t>بازرسان کار وکارشناسان بهداشت کار در حدود وظایف خویش حـق دارند بدون اطلاع قبلی درهر موقع از شبانه روزبه موسسات مشمول ماده 85 این قـــانون وارد شده وبه بازرسی بپردازند ونیز می توانند به دفاتر ومدارک مربوطه در موسسه مراجعه ودرصورت لزوم از تمام یا قسمتی از آنها رو نوشت تحصیل نمایند.</a:t>
            </a:r>
            <a:endParaRPr lang="fa-IR" sz="4000" b="1" dirty="0">
              <a:solidFill>
                <a:srgbClr val="000000"/>
              </a:solidFill>
              <a:effectLst>
                <a:outerShdw blurRad="38100" dist="38100" dir="2700000" algn="tl">
                  <a:srgbClr val="000000">
                    <a:alpha val="43137"/>
                  </a:srgbClr>
                </a:outerShdw>
              </a:effectLst>
              <a:cs typeface="B Titr" pitchFamily="2" charset="-78"/>
            </a:endParaRPr>
          </a:p>
        </p:txBody>
      </p:sp>
      <p:sp>
        <p:nvSpPr>
          <p:cNvPr id="8" name="Round Diagonal Corner Rectangle 7"/>
          <p:cNvSpPr/>
          <p:nvPr/>
        </p:nvSpPr>
        <p:spPr bwMode="auto">
          <a:xfrm>
            <a:off x="3995936" y="188640"/>
            <a:ext cx="4928652"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ماده 98</a:t>
            </a:r>
            <a:endParaRPr lang="en-US" sz="5400" b="1" dirty="0">
              <a:solidFill>
                <a:srgbClr val="000000"/>
              </a:solidFill>
              <a:effectLst>
                <a:outerShdw blurRad="38100" dist="38100" dir="2700000" algn="tl">
                  <a:srgbClr val="FFFFFF"/>
                </a:outerShdw>
              </a:effectLst>
              <a:cs typeface="B Titr" pitchFamily="2" charset="-78"/>
            </a:endParaRPr>
          </a:p>
        </p:txBody>
      </p:sp>
      <p:pic>
        <p:nvPicPr>
          <p:cNvPr id="6"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33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fa-IR"/>
              <a:t>1394</a:t>
            </a:r>
            <a:endParaRPr lang="en-US"/>
          </a:p>
        </p:txBody>
      </p:sp>
      <p:sp>
        <p:nvSpPr>
          <p:cNvPr id="5" name="Footer Placeholder 4"/>
          <p:cNvSpPr>
            <a:spLocks noGrp="1"/>
          </p:cNvSpPr>
          <p:nvPr>
            <p:ph type="ftr" sz="quarter" idx="11"/>
          </p:nvPr>
        </p:nvSpPr>
        <p:spPr/>
        <p:txBody>
          <a:bodyPr/>
          <a:lstStyle/>
          <a:p>
            <a:pPr>
              <a:defRPr/>
            </a:pPr>
            <a:r>
              <a:rPr lang="fa-IR" dirty="0"/>
              <a:t>برازنده</a:t>
            </a:r>
            <a:endParaRPr lang="en-US" dirty="0"/>
          </a:p>
        </p:txBody>
      </p:sp>
      <p:sp>
        <p:nvSpPr>
          <p:cNvPr id="7" name="Round Diagonal Corner Rectangle 6"/>
          <p:cNvSpPr/>
          <p:nvPr/>
        </p:nvSpPr>
        <p:spPr bwMode="auto">
          <a:xfrm>
            <a:off x="107504" y="1412776"/>
            <a:ext cx="8964488" cy="5040560"/>
          </a:xfrm>
          <a:prstGeom prst="round2DiagRect">
            <a:avLst>
              <a:gd name="adj1" fmla="val 1769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buFont typeface="Wingdings" pitchFamily="2" charset="2"/>
              <a:buNone/>
              <a:defRPr/>
            </a:pPr>
            <a:r>
              <a:rPr lang="fa-IR" sz="4000" dirty="0">
                <a:solidFill>
                  <a:srgbClr val="000000"/>
                </a:solidFill>
                <a:cs typeface="B Titr" pitchFamily="2" charset="-78"/>
              </a:rPr>
              <a:t>کار فرمایان ودیگر کسانی که مانع ورود بازرسان کار وکارشناسان بهداشت کار به کار گاههای مشمول این قانون گردند ویا مانع انجام وظیفه ایشان شوندیا از </a:t>
            </a:r>
            <a:r>
              <a:rPr lang="fa-IR" sz="4000" dirty="0">
                <a:solidFill>
                  <a:srgbClr val="FF0000"/>
                </a:solidFill>
                <a:cs typeface="B Titr" pitchFamily="2" charset="-78"/>
              </a:rPr>
              <a:t>دادن اطلاعات ومدارک لازم</a:t>
            </a:r>
            <a:r>
              <a:rPr lang="fa-IR" sz="4000" dirty="0">
                <a:solidFill>
                  <a:srgbClr val="000000"/>
                </a:solidFill>
                <a:cs typeface="B Titr" pitchFamily="2" charset="-78"/>
              </a:rPr>
              <a:t> به آنان خودداری نمایند ، حسب مورد به مجازاتهای مقرر در این قانون محکوم خواهند شد .</a:t>
            </a:r>
            <a:endParaRPr lang="fa-IR" sz="4000" b="1" dirty="0">
              <a:solidFill>
                <a:srgbClr val="000000"/>
              </a:solidFill>
              <a:effectLst>
                <a:outerShdw blurRad="38100" dist="38100" dir="2700000" algn="tl">
                  <a:srgbClr val="000000">
                    <a:alpha val="43137"/>
                  </a:srgbClr>
                </a:outerShdw>
              </a:effectLst>
              <a:cs typeface="B Titr" pitchFamily="2" charset="-78"/>
            </a:endParaRPr>
          </a:p>
        </p:txBody>
      </p:sp>
      <p:sp>
        <p:nvSpPr>
          <p:cNvPr id="8" name="Round Diagonal Corner Rectangle 7"/>
          <p:cNvSpPr/>
          <p:nvPr/>
        </p:nvSpPr>
        <p:spPr bwMode="auto">
          <a:xfrm>
            <a:off x="3995936" y="188640"/>
            <a:ext cx="4928652" cy="1008112"/>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ماده 104</a:t>
            </a:r>
            <a:endParaRPr lang="en-US" sz="5400" b="1" dirty="0">
              <a:solidFill>
                <a:srgbClr val="000000"/>
              </a:solidFill>
              <a:effectLst>
                <a:outerShdw blurRad="38100" dist="38100" dir="2700000" algn="tl">
                  <a:srgbClr val="FFFFFF"/>
                </a:outerShdw>
              </a:effectLst>
              <a:cs typeface="B Titr" pitchFamily="2" charset="-78"/>
            </a:endParaRPr>
          </a:p>
        </p:txBody>
      </p:sp>
    </p:spTree>
    <p:extLst>
      <p:ext uri="{BB962C8B-B14F-4D97-AF65-F5344CB8AC3E}">
        <p14:creationId xmlns:p14="http://schemas.microsoft.com/office/powerpoint/2010/main" val="221955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fa-IR"/>
              <a:t>1394</a:t>
            </a:r>
            <a:endParaRPr lang="en-US"/>
          </a:p>
        </p:txBody>
      </p:sp>
      <p:sp>
        <p:nvSpPr>
          <p:cNvPr id="5" name="Footer Placeholder 4"/>
          <p:cNvSpPr>
            <a:spLocks noGrp="1"/>
          </p:cNvSpPr>
          <p:nvPr>
            <p:ph type="ftr" sz="quarter" idx="11"/>
          </p:nvPr>
        </p:nvSpPr>
        <p:spPr/>
        <p:txBody>
          <a:bodyPr/>
          <a:lstStyle/>
          <a:p>
            <a:pPr>
              <a:defRPr/>
            </a:pPr>
            <a:r>
              <a:rPr lang="fa-IR" dirty="0"/>
              <a:t>برازنده</a:t>
            </a:r>
            <a:endParaRPr lang="en-US" dirty="0"/>
          </a:p>
        </p:txBody>
      </p:sp>
      <p:sp>
        <p:nvSpPr>
          <p:cNvPr id="7" name="Round Diagonal Corner Rectangle 6"/>
          <p:cNvSpPr/>
          <p:nvPr/>
        </p:nvSpPr>
        <p:spPr bwMode="auto">
          <a:xfrm>
            <a:off x="179512" y="1412776"/>
            <a:ext cx="8964488" cy="4896544"/>
          </a:xfrm>
          <a:prstGeom prst="round2DiagRect">
            <a:avLst>
              <a:gd name="adj1" fmla="val 31661"/>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buFont typeface="Wingdings" pitchFamily="2" charset="2"/>
              <a:buNone/>
              <a:defRPr/>
            </a:pPr>
            <a:r>
              <a:rPr lang="fa-IR" sz="4000" dirty="0">
                <a:solidFill>
                  <a:srgbClr val="000000"/>
                </a:solidFill>
                <a:cs typeface="B Titr" pitchFamily="2" charset="-78"/>
              </a:rPr>
              <a:t>هرگاه در حین بازرسی ، به تشخیص بازرس کار یا کـــــــــارشناس بهداشت حرفه ای </a:t>
            </a:r>
            <a:r>
              <a:rPr lang="fa-IR" sz="4000" dirty="0">
                <a:solidFill>
                  <a:srgbClr val="FFFF00"/>
                </a:solidFill>
                <a:cs typeface="B Titr" pitchFamily="2" charset="-78"/>
              </a:rPr>
              <a:t>احتمال</a:t>
            </a:r>
            <a:r>
              <a:rPr lang="fa-IR" sz="4000" dirty="0">
                <a:solidFill>
                  <a:srgbClr val="000000"/>
                </a:solidFill>
                <a:cs typeface="B Titr" pitchFamily="2" charset="-78"/>
              </a:rPr>
              <a:t> وقوع حادثه ویا بروز خطر در کارگاه داده شود ، بازرس کار یاکارشناس بهداشت حرفه ای مکلف هستند مراتب را </a:t>
            </a:r>
            <a:r>
              <a:rPr lang="fa-IR" sz="4000" dirty="0">
                <a:solidFill>
                  <a:srgbClr val="99FF66"/>
                </a:solidFill>
                <a:cs typeface="B Titr" pitchFamily="2" charset="-78"/>
              </a:rPr>
              <a:t>فوراً </a:t>
            </a:r>
            <a:r>
              <a:rPr lang="fa-IR" sz="4000" dirty="0">
                <a:solidFill>
                  <a:srgbClr val="000000"/>
                </a:solidFill>
                <a:cs typeface="B Titr" pitchFamily="2" charset="-78"/>
              </a:rPr>
              <a:t>وکتباً به کار فرما یا نماینده او ونیز به رئیس مستقیم خود اطلاع دهند .</a:t>
            </a:r>
          </a:p>
        </p:txBody>
      </p:sp>
      <p:sp>
        <p:nvSpPr>
          <p:cNvPr id="8" name="Round Diagonal Corner Rectangle 7"/>
          <p:cNvSpPr/>
          <p:nvPr/>
        </p:nvSpPr>
        <p:spPr bwMode="auto">
          <a:xfrm>
            <a:off x="3995936" y="188640"/>
            <a:ext cx="4928652"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ماده 105</a:t>
            </a:r>
            <a:endParaRPr lang="en-US" sz="5400" b="1" dirty="0">
              <a:solidFill>
                <a:srgbClr val="000000"/>
              </a:solidFill>
              <a:effectLst>
                <a:outerShdw blurRad="38100" dist="38100" dir="2700000" algn="tl">
                  <a:srgbClr val="FFFFFF"/>
                </a:outerShdw>
              </a:effectLst>
              <a:cs typeface="B Titr" pitchFamily="2" charset="-78"/>
            </a:endParaRPr>
          </a:p>
        </p:txBody>
      </p:sp>
      <p:pic>
        <p:nvPicPr>
          <p:cNvPr id="6"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754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1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fa-IR"/>
              <a:t>1394</a:t>
            </a:r>
            <a:endParaRPr lang="en-US"/>
          </a:p>
        </p:txBody>
      </p:sp>
      <p:sp>
        <p:nvSpPr>
          <p:cNvPr id="5" name="Footer Placeholder 4"/>
          <p:cNvSpPr>
            <a:spLocks noGrp="1"/>
          </p:cNvSpPr>
          <p:nvPr>
            <p:ph type="ftr" sz="quarter" idx="11"/>
          </p:nvPr>
        </p:nvSpPr>
        <p:spPr/>
        <p:txBody>
          <a:bodyPr/>
          <a:lstStyle/>
          <a:p>
            <a:pPr>
              <a:defRPr/>
            </a:pPr>
            <a:r>
              <a:rPr lang="fa-IR" dirty="0"/>
              <a:t>برازنده</a:t>
            </a:r>
            <a:endParaRPr lang="en-US" dirty="0"/>
          </a:p>
        </p:txBody>
      </p:sp>
      <p:sp>
        <p:nvSpPr>
          <p:cNvPr id="7" name="Round Diagonal Corner Rectangle 6"/>
          <p:cNvSpPr/>
          <p:nvPr/>
        </p:nvSpPr>
        <p:spPr bwMode="auto">
          <a:xfrm>
            <a:off x="179512" y="1340768"/>
            <a:ext cx="8964488" cy="5184576"/>
          </a:xfrm>
          <a:prstGeom prst="round2DiagRect">
            <a:avLst>
              <a:gd name="adj1" fmla="val 31661"/>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lnSpc>
                <a:spcPct val="90000"/>
              </a:lnSpc>
              <a:buFont typeface="Wingdings" pitchFamily="2" charset="2"/>
              <a:buNone/>
              <a:defRPr/>
            </a:pPr>
            <a:r>
              <a:rPr lang="fa-IR" sz="3600" b="1" dirty="0">
                <a:solidFill>
                  <a:srgbClr val="000000"/>
                </a:solidFill>
                <a:effectLst>
                  <a:outerShdw blurRad="38100" dist="38100" dir="2700000" algn="tl">
                    <a:srgbClr val="000000">
                      <a:alpha val="43137"/>
                    </a:srgbClr>
                  </a:outerShdw>
                </a:effectLst>
                <a:cs typeface="B Titr" pitchFamily="2" charset="-78"/>
              </a:rPr>
              <a:t>وزارت کار واموراجتماعی و وزارت بهداشت ،درمان وآموزش پزشکی ، حسب مورد گزارش بازرسان کار وکارشناسان بهداشت حرفه ای از دادسرای عمومی مـــــحل ودر صورت عدم تشکیل دادسرا از دادگــاه عمـومی محل تقاضا خواهند کرد </a:t>
            </a:r>
            <a:r>
              <a:rPr lang="fa-IR" sz="3600" b="1" dirty="0">
                <a:solidFill>
                  <a:srgbClr val="99FF66"/>
                </a:solidFill>
                <a:effectLst>
                  <a:outerShdw blurRad="38100" dist="38100" dir="2700000" algn="tl">
                    <a:srgbClr val="000000">
                      <a:alpha val="43137"/>
                    </a:srgbClr>
                  </a:outerShdw>
                </a:effectLst>
                <a:cs typeface="B Titr" pitchFamily="2" charset="-78"/>
              </a:rPr>
              <a:t>فوراً</a:t>
            </a:r>
            <a:r>
              <a:rPr lang="fa-IR" sz="3600" b="1" dirty="0">
                <a:solidFill>
                  <a:srgbClr val="000000"/>
                </a:solidFill>
                <a:effectLst>
                  <a:outerShdw blurRad="38100" dist="38100" dir="2700000" algn="tl">
                    <a:srgbClr val="000000">
                      <a:alpha val="43137"/>
                    </a:srgbClr>
                  </a:outerShdw>
                </a:effectLst>
                <a:cs typeface="B Titr" pitchFamily="2" charset="-78"/>
              </a:rPr>
              <a:t> قــرار </a:t>
            </a:r>
            <a:r>
              <a:rPr lang="fa-IR" sz="3600" b="1" dirty="0">
                <a:solidFill>
                  <a:srgbClr val="FFFF00"/>
                </a:solidFill>
                <a:effectLst>
                  <a:outerShdw blurRad="38100" dist="38100" dir="2700000" algn="tl">
                    <a:srgbClr val="000000">
                      <a:alpha val="43137"/>
                    </a:srgbClr>
                  </a:outerShdw>
                </a:effectLst>
                <a:cs typeface="B Titr" pitchFamily="2" charset="-78"/>
              </a:rPr>
              <a:t>تعطیل ولاک ومهر </a:t>
            </a:r>
            <a:r>
              <a:rPr lang="fa-IR" sz="3600" b="1" dirty="0">
                <a:solidFill>
                  <a:srgbClr val="000000"/>
                </a:solidFill>
                <a:effectLst>
                  <a:outerShdw blurRad="38100" dist="38100" dir="2700000" algn="tl">
                    <a:srgbClr val="000000">
                      <a:alpha val="43137"/>
                    </a:srgbClr>
                  </a:outerShdw>
                </a:effectLst>
                <a:cs typeface="B Titr" pitchFamily="2" charset="-78"/>
              </a:rPr>
              <a:t>تمام یا قسمتی از کار گاه را صادر نماید . دادستان بلافاصله نسبت به صدور قرار اقدام و قرار مذکور پس از ابلاغ قابل اجراست.</a:t>
            </a:r>
          </a:p>
        </p:txBody>
      </p:sp>
      <p:sp>
        <p:nvSpPr>
          <p:cNvPr id="8" name="Round Diagonal Corner Rectangle 7"/>
          <p:cNvSpPr/>
          <p:nvPr/>
        </p:nvSpPr>
        <p:spPr bwMode="auto">
          <a:xfrm>
            <a:off x="3995936" y="188640"/>
            <a:ext cx="4928652" cy="86409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تبصره 1ماده 105</a:t>
            </a:r>
            <a:endParaRPr lang="en-US" sz="5400" b="1" dirty="0">
              <a:solidFill>
                <a:srgbClr val="000000"/>
              </a:solidFill>
              <a:effectLst>
                <a:outerShdw blurRad="38100" dist="38100" dir="2700000" algn="tl">
                  <a:srgbClr val="FFFFFF"/>
                </a:outerShdw>
              </a:effectLst>
              <a:cs typeface="B Titr" pitchFamily="2" charset="-78"/>
            </a:endParaRPr>
          </a:p>
        </p:txBody>
      </p:sp>
      <p:pic>
        <p:nvPicPr>
          <p:cNvPr id="6"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638"/>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81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fa-IR"/>
              <a:t>1394</a:t>
            </a:r>
            <a:endParaRPr lang="en-US"/>
          </a:p>
        </p:txBody>
      </p:sp>
      <p:sp>
        <p:nvSpPr>
          <p:cNvPr id="5" name="Footer Placeholder 4"/>
          <p:cNvSpPr>
            <a:spLocks noGrp="1"/>
          </p:cNvSpPr>
          <p:nvPr>
            <p:ph type="ftr" sz="quarter" idx="11"/>
          </p:nvPr>
        </p:nvSpPr>
        <p:spPr/>
        <p:txBody>
          <a:bodyPr/>
          <a:lstStyle/>
          <a:p>
            <a:pPr>
              <a:defRPr/>
            </a:pPr>
            <a:r>
              <a:rPr lang="fa-IR" dirty="0"/>
              <a:t>برازنده</a:t>
            </a:r>
            <a:endParaRPr lang="en-US" dirty="0"/>
          </a:p>
        </p:txBody>
      </p:sp>
      <p:sp>
        <p:nvSpPr>
          <p:cNvPr id="7" name="Round Diagonal Corner Rectangle 6"/>
          <p:cNvSpPr/>
          <p:nvPr/>
        </p:nvSpPr>
        <p:spPr bwMode="auto">
          <a:xfrm>
            <a:off x="107504" y="1628800"/>
            <a:ext cx="8964488" cy="4608512"/>
          </a:xfrm>
          <a:prstGeom prst="round2DiagRect">
            <a:avLst>
              <a:gd name="adj1" fmla="val 17696"/>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rtl="1">
              <a:buFont typeface="Wingdings" pitchFamily="2" charset="2"/>
              <a:buNone/>
              <a:defRPr/>
            </a:pPr>
            <a:r>
              <a:rPr lang="fa-IR" sz="4400" dirty="0">
                <a:solidFill>
                  <a:srgbClr val="000000"/>
                </a:solidFill>
                <a:cs typeface="B Titr" pitchFamily="2" charset="-78"/>
              </a:rPr>
              <a:t>وزارت بهداشت ،درمان وآموزش پزشکی مسئول برنامه ریزی،کنترل، ارزشیابی وبازرسی در زمینه بهداشت کار ودرمان کارگری بوده وموظف است اقدامات لازم را در این زمینه به عمل آورد.</a:t>
            </a:r>
            <a:endParaRPr lang="fa-IR" sz="4400" b="1" dirty="0">
              <a:solidFill>
                <a:srgbClr val="000000"/>
              </a:solidFill>
              <a:effectLst>
                <a:outerShdw blurRad="38100" dist="38100" dir="2700000" algn="tl">
                  <a:srgbClr val="000000">
                    <a:alpha val="43137"/>
                  </a:srgbClr>
                </a:outerShdw>
              </a:effectLst>
              <a:cs typeface="B Titr" pitchFamily="2" charset="-78"/>
            </a:endParaRPr>
          </a:p>
        </p:txBody>
      </p:sp>
      <p:sp>
        <p:nvSpPr>
          <p:cNvPr id="8" name="Round Diagonal Corner Rectangle 7"/>
          <p:cNvSpPr/>
          <p:nvPr/>
        </p:nvSpPr>
        <p:spPr bwMode="auto">
          <a:xfrm>
            <a:off x="3995936" y="188640"/>
            <a:ext cx="4928652" cy="1224136"/>
          </a:xfrm>
          <a:prstGeom prst="round2DiagRect">
            <a:avLst>
              <a:gd name="adj1" fmla="val 50000"/>
              <a:gd name="adj2"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rtl="1">
              <a:defRPr/>
            </a:pPr>
            <a:r>
              <a:rPr lang="fa-IR" sz="5400" b="1" dirty="0">
                <a:solidFill>
                  <a:srgbClr val="5AF529"/>
                </a:solidFill>
                <a:cs typeface="B Titr" pitchFamily="2" charset="-78"/>
              </a:rPr>
              <a:t>تبصره 1 ماده 96</a:t>
            </a:r>
            <a:endParaRPr lang="en-US" sz="5400" b="1" dirty="0">
              <a:solidFill>
                <a:srgbClr val="000000"/>
              </a:solidFill>
              <a:effectLst>
                <a:outerShdw blurRad="38100" dist="38100" dir="2700000" algn="tl">
                  <a:srgbClr val="FFFFFF"/>
                </a:outerShdw>
              </a:effectLst>
              <a:cs typeface="B Titr" pitchFamily="2" charset="-78"/>
            </a:endParaRPr>
          </a:p>
        </p:txBody>
      </p:sp>
      <p:pic>
        <p:nvPicPr>
          <p:cNvPr id="6"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67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مشاغل سخت و زیان آور گروه الف</a:t>
            </a:r>
          </a:p>
          <a:p>
            <a:r>
              <a:rPr lang="fa-IR" dirty="0" smtClean="0"/>
              <a:t>درخواست مراجع قانونی</a:t>
            </a:r>
          </a:p>
          <a:p>
            <a:r>
              <a:rPr lang="fa-IR" dirty="0" smtClean="0"/>
              <a:t>شکایت کارگران</a:t>
            </a:r>
          </a:p>
          <a:p>
            <a:r>
              <a:rPr lang="fa-IR" dirty="0" smtClean="0"/>
              <a:t>کنترل </a:t>
            </a:r>
            <a:endParaRPr lang="fa-IR" dirty="0"/>
          </a:p>
        </p:txBody>
      </p:sp>
      <p:sp>
        <p:nvSpPr>
          <p:cNvPr id="3" name="Title 2"/>
          <p:cNvSpPr>
            <a:spLocks noGrp="1"/>
          </p:cNvSpPr>
          <p:nvPr>
            <p:ph type="title"/>
          </p:nvPr>
        </p:nvSpPr>
        <p:spPr/>
        <p:txBody>
          <a:bodyPr/>
          <a:lstStyle/>
          <a:p>
            <a:r>
              <a:rPr lang="fa-IR" dirty="0" smtClean="0"/>
              <a:t>الزام اندازه گیری در موارد خاص</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4545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162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996952"/>
            <a:ext cx="8229600" cy="1143000"/>
          </a:xfrm>
        </p:spPr>
        <p:txBody>
          <a:bodyPr>
            <a:normAutofit/>
          </a:bodyPr>
          <a:lstStyle/>
          <a:p>
            <a:r>
              <a:rPr lang="fa-IR" sz="5400" dirty="0" smtClean="0"/>
              <a:t>اندازه گیری قضاوت است</a:t>
            </a:r>
            <a:endParaRPr lang="fa-IR" sz="5400" dirty="0"/>
          </a:p>
        </p:txBody>
      </p:sp>
      <p:pic>
        <p:nvPicPr>
          <p:cNvPr id="4" name="Picture 3"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112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fa-IR" dirty="0" smtClean="0"/>
              <a:t>اهداف اندازه گيري </a:t>
            </a:r>
            <a:endParaRPr lang="en-US" dirty="0"/>
          </a:p>
        </p:txBody>
      </p:sp>
      <p:sp>
        <p:nvSpPr>
          <p:cNvPr id="17411" name="Content Placeholder 2"/>
          <p:cNvSpPr>
            <a:spLocks noGrp="1"/>
          </p:cNvSpPr>
          <p:nvPr>
            <p:ph sz="quarter" idx="1"/>
          </p:nvPr>
        </p:nvSpPr>
        <p:spPr>
          <a:xfrm>
            <a:off x="457200" y="1600200"/>
            <a:ext cx="8363272" cy="4873625"/>
          </a:xfrm>
        </p:spPr>
        <p:txBody>
          <a:bodyPr/>
          <a:lstStyle/>
          <a:p>
            <a:r>
              <a:rPr lang="fa-IR" altLang="fa-IR" dirty="0" smtClean="0"/>
              <a:t>* ميزان مواجهه شاغلين با عوامل زيان آور </a:t>
            </a:r>
            <a:endParaRPr lang="en-US" altLang="fa-IR" dirty="0" smtClean="0"/>
          </a:p>
          <a:p>
            <a:r>
              <a:rPr lang="fa-IR" altLang="fa-IR" dirty="0" smtClean="0"/>
              <a:t>* تعيين منابع اصلي انتشار آلاينده</a:t>
            </a:r>
            <a:endParaRPr lang="en-US" altLang="fa-IR" dirty="0" smtClean="0"/>
          </a:p>
          <a:p>
            <a:r>
              <a:rPr lang="fa-IR" altLang="fa-IR" dirty="0" smtClean="0"/>
              <a:t>* وضعيت توزيع آلاينده از نظر زماني و مكاني</a:t>
            </a:r>
            <a:endParaRPr lang="en-US" altLang="fa-IR" dirty="0" smtClean="0"/>
          </a:p>
          <a:p>
            <a:r>
              <a:rPr lang="fa-IR" altLang="fa-IR" dirty="0" smtClean="0"/>
              <a:t>* كنترل آلاينده</a:t>
            </a:r>
            <a:endParaRPr lang="en-US" altLang="fa-IR" dirty="0" smtClean="0"/>
          </a:p>
          <a:p>
            <a:r>
              <a:rPr lang="fa-IR" altLang="fa-IR" dirty="0" smtClean="0"/>
              <a:t>* تعيين ميزان موثر بودن روشهاي كنترل آلاينده</a:t>
            </a:r>
            <a:endParaRPr lang="en-US" altLang="fa-IR" dirty="0" smtClean="0"/>
          </a:p>
          <a:p>
            <a:r>
              <a:rPr lang="fa-IR" altLang="fa-IR" dirty="0" smtClean="0"/>
              <a:t>* تشخيص نوع آلاينده</a:t>
            </a:r>
            <a:endParaRPr lang="en-US" altLang="fa-IR" dirty="0" smtClean="0"/>
          </a:p>
          <a:p>
            <a:r>
              <a:rPr lang="fa-IR" altLang="fa-IR" dirty="0" smtClean="0"/>
              <a:t> * تحقيقات از جمله : بررسي كمي و كيفي وسايل آزمايشگاهي نمونه گير </a:t>
            </a:r>
            <a:endParaRPr lang="en-US" altLang="fa-IR" dirty="0" smtClean="0"/>
          </a:p>
          <a:p>
            <a:endParaRPr lang="en-US" altLang="fa-IR" dirty="0" smtClean="0"/>
          </a:p>
        </p:txBody>
      </p:sp>
    </p:spTree>
    <p:extLst>
      <p:ext uri="{BB962C8B-B14F-4D97-AF65-F5344CB8AC3E}">
        <p14:creationId xmlns:p14="http://schemas.microsoft.com/office/powerpoint/2010/main" val="91921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5" y="719775"/>
            <a:ext cx="7886700" cy="1701113"/>
          </a:xfrm>
        </p:spPr>
        <p:txBody>
          <a:bodyPr>
            <a:normAutofit/>
          </a:bodyPr>
          <a:lstStyle/>
          <a:p>
            <a:pPr marL="109728" indent="0" algn="ctr">
              <a:buNone/>
            </a:pPr>
            <a:r>
              <a:rPr lang="fa-IR" sz="4400" dirty="0" smtClean="0"/>
              <a:t>آنانی که روح خویش را صرف التیام دیگران می کنند به خدا شبیه ترند.</a:t>
            </a:r>
            <a:endParaRPr lang="en-US" sz="4400" dirty="0" smtClean="0"/>
          </a:p>
          <a:p>
            <a:pPr marL="109728" indent="0" algn="ctr">
              <a:buNone/>
            </a:pPr>
            <a:endParaRPr lang="fa-IR" sz="4400"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657225" y="3356992"/>
            <a:ext cx="7886700" cy="1701113"/>
          </a:xfrm>
          <a:prstGeom prst="rect">
            <a:avLst/>
          </a:prstGeom>
        </p:spPr>
        <p:txBody>
          <a:bodyPr vert="horz">
            <a:noAutofit/>
          </a:bodyPr>
          <a:lstStyle>
            <a:lvl1pPr marL="365760" indent="-256032" algn="r" rtl="1" eaLnBrk="1" latinLnBrk="0" hangingPunct="1">
              <a:spcBef>
                <a:spcPts val="400"/>
              </a:spcBef>
              <a:spcAft>
                <a:spcPts val="0"/>
              </a:spcAft>
              <a:buClr>
                <a:schemeClr val="accent1"/>
              </a:buClr>
              <a:buSzPct val="68000"/>
              <a:buFont typeface="Wingdings 3"/>
              <a:buChar char=""/>
              <a:defRPr kumimoji="0" sz="2800" b="1" kern="1200">
                <a:solidFill>
                  <a:schemeClr val="tx1"/>
                </a:solidFill>
                <a:latin typeface="+mn-lt"/>
                <a:ea typeface="+mn-ea"/>
                <a:cs typeface="B Titr" panose="00000700000000000000" pitchFamily="2" charset="-78"/>
              </a:defRPr>
            </a:lvl1pPr>
            <a:lvl2pPr marL="621792" indent="-228600" algn="r" rtl="1" eaLnBrk="1" latinLnBrk="0" hangingPunct="1">
              <a:spcBef>
                <a:spcPts val="324"/>
              </a:spcBef>
              <a:buClr>
                <a:schemeClr val="accent1"/>
              </a:buClr>
              <a:buFont typeface="Verdana"/>
              <a:buChar char="◦"/>
              <a:defRPr kumimoji="0" sz="2400" b="1" kern="1200">
                <a:solidFill>
                  <a:schemeClr val="tx1"/>
                </a:solidFill>
                <a:latin typeface="+mn-lt"/>
                <a:ea typeface="+mn-ea"/>
                <a:cs typeface="B Titr" panose="00000700000000000000" pitchFamily="2" charset="-78"/>
              </a:defRPr>
            </a:lvl2pPr>
            <a:lvl3pPr marL="859536" indent="-228600" algn="r" rtl="1" eaLnBrk="1" latinLnBrk="0" hangingPunct="1">
              <a:spcBef>
                <a:spcPts val="350"/>
              </a:spcBef>
              <a:buClr>
                <a:schemeClr val="accent2"/>
              </a:buClr>
              <a:buSzPct val="100000"/>
              <a:buFont typeface="Wingdings 2"/>
              <a:buChar char=""/>
              <a:defRPr kumimoji="0" sz="2400" b="1" kern="1200">
                <a:solidFill>
                  <a:schemeClr val="tx1"/>
                </a:solidFill>
                <a:latin typeface="+mn-lt"/>
                <a:ea typeface="+mn-ea"/>
                <a:cs typeface="B Titr" panose="00000700000000000000" pitchFamily="2" charset="-78"/>
              </a:defRPr>
            </a:lvl3pPr>
            <a:lvl4pPr marL="1143000" indent="-228600" algn="r" rtl="1" eaLnBrk="1" latinLnBrk="0" hangingPunct="1">
              <a:spcBef>
                <a:spcPts val="350"/>
              </a:spcBef>
              <a:buClr>
                <a:schemeClr val="accent2"/>
              </a:buClr>
              <a:buFont typeface="Wingdings 2"/>
              <a:buChar char=""/>
              <a:defRPr kumimoji="0" sz="2000" b="1" kern="1200">
                <a:solidFill>
                  <a:schemeClr val="tx1"/>
                </a:solidFill>
                <a:latin typeface="+mn-lt"/>
                <a:ea typeface="+mn-ea"/>
                <a:cs typeface="B Titr" panose="00000700000000000000" pitchFamily="2" charset="-78"/>
              </a:defRPr>
            </a:lvl4pPr>
            <a:lvl5pPr marL="1371600" indent="-228600" algn="r" rtl="1" eaLnBrk="1" latinLnBrk="0" hangingPunct="1">
              <a:spcBef>
                <a:spcPts val="350"/>
              </a:spcBef>
              <a:buClr>
                <a:schemeClr val="accent2"/>
              </a:buClr>
              <a:buFont typeface="Wingdings 2"/>
              <a:buChar char=""/>
              <a:defRPr kumimoji="0" sz="2000" b="1" kern="1200">
                <a:solidFill>
                  <a:schemeClr val="tx1"/>
                </a:solidFill>
                <a:latin typeface="+mn-lt"/>
                <a:ea typeface="+mn-ea"/>
                <a:cs typeface="B Titr" panose="00000700000000000000"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fa-IR" sz="3600" dirty="0" smtClean="0"/>
              <a:t>و خداوند انسان را بگونه ای آفرین که بتواند گناه کند و</a:t>
            </a:r>
          </a:p>
          <a:p>
            <a:pPr marL="109728" indent="0" algn="ctr">
              <a:buFont typeface="Wingdings 3"/>
              <a:buNone/>
            </a:pPr>
            <a:r>
              <a:rPr lang="fa-IR" sz="3600" dirty="0" smtClean="0"/>
              <a:t>گناه نکند</a:t>
            </a:r>
          </a:p>
          <a:p>
            <a:pPr marL="109728" indent="0" algn="ctr">
              <a:buFont typeface="Wingdings 3"/>
              <a:buNone/>
            </a:pPr>
            <a:r>
              <a:rPr lang="fa-IR" sz="3600" dirty="0" smtClean="0"/>
              <a:t>تا شبیه خدا شوند.</a:t>
            </a:r>
            <a:endParaRPr lang="en-US" sz="3600" dirty="0" smtClean="0"/>
          </a:p>
          <a:p>
            <a:pPr marL="109728" indent="0" algn="ctr">
              <a:buFont typeface="Wingdings 3"/>
              <a:buNone/>
            </a:pPr>
            <a:endParaRPr lang="fa-IR" sz="3600" dirty="0"/>
          </a:p>
        </p:txBody>
      </p:sp>
    </p:spTree>
    <p:extLst>
      <p:ext uri="{BB962C8B-B14F-4D97-AF65-F5344CB8AC3E}">
        <p14:creationId xmlns:p14="http://schemas.microsoft.com/office/powerpoint/2010/main" val="201873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مرور دستورالعمل</a:t>
            </a: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773" t="27885" r="17907" b="55760"/>
          <a:stretch/>
        </p:blipFill>
        <p:spPr bwMode="auto">
          <a:xfrm>
            <a:off x="323528" y="2564904"/>
            <a:ext cx="852294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807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a:xfrm>
            <a:off x="457200" y="-243408"/>
            <a:ext cx="8229600" cy="1143000"/>
          </a:xfrm>
        </p:spPr>
        <p:txBody>
          <a:bodyPr/>
          <a:lstStyle/>
          <a:p>
            <a:r>
              <a:rPr lang="fa-IR" dirty="0" smtClean="0"/>
              <a:t>شرح وظایف مسئول فنی</a:t>
            </a:r>
            <a:endParaRPr lang="fa-IR"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47" t="20082" r="23155" b="59836"/>
          <a:stretch/>
        </p:blipFill>
        <p:spPr bwMode="auto">
          <a:xfrm>
            <a:off x="0" y="2276872"/>
            <a:ext cx="9144000" cy="146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948" t="31895" r="22224" b="42510"/>
          <a:stretch/>
        </p:blipFill>
        <p:spPr bwMode="auto">
          <a:xfrm>
            <a:off x="21839" y="620688"/>
            <a:ext cx="9122161" cy="187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85" t="23342" r="24598" b="58486"/>
          <a:stretch/>
        </p:blipFill>
        <p:spPr bwMode="auto">
          <a:xfrm>
            <a:off x="-68219" y="3789040"/>
            <a:ext cx="9189682" cy="139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387" t="34250" r="25570" b="42907"/>
          <a:stretch/>
        </p:blipFill>
        <p:spPr bwMode="auto">
          <a:xfrm>
            <a:off x="-68220" y="5157192"/>
            <a:ext cx="9104715" cy="167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506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مرور </a:t>
            </a:r>
            <a:r>
              <a:rPr lang="fa-IR" dirty="0" smtClean="0"/>
              <a:t>دستورالعمل</a:t>
            </a:r>
            <a:endParaRPr lang="fa-IR"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813" t="36508" r="24077" b="50000"/>
          <a:stretch/>
        </p:blipFill>
        <p:spPr bwMode="auto">
          <a:xfrm>
            <a:off x="33830" y="2132856"/>
            <a:ext cx="8731889" cy="185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645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29" t="18452" r="18892" b="16804"/>
          <a:stretch/>
        </p:blipFill>
        <p:spPr bwMode="auto">
          <a:xfrm>
            <a:off x="-6344" y="0"/>
            <a:ext cx="9099008"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5362"/>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257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r>
              <a:rPr lang="fa-IR" dirty="0" smtClean="0"/>
              <a:t>مرور دستورالعمل</a:t>
            </a:r>
            <a:endParaRPr lang="fa-IR"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98" t="20238" r="18778" b="4303"/>
          <a:stretch/>
        </p:blipFill>
        <p:spPr bwMode="auto">
          <a:xfrm>
            <a:off x="0" y="1341568"/>
            <a:ext cx="9144000" cy="551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51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564904"/>
            <a:ext cx="8229600" cy="1143000"/>
          </a:xfrm>
        </p:spPr>
        <p:txBody>
          <a:bodyPr/>
          <a:lstStyle/>
          <a:p>
            <a:r>
              <a:rPr lang="fa-IR" dirty="0" smtClean="0"/>
              <a:t>نواقص گزارشات اندازه گیری</a:t>
            </a:r>
            <a:endParaRPr lang="fa-IR" dirty="0"/>
          </a:p>
        </p:txBody>
      </p:sp>
      <p:pic>
        <p:nvPicPr>
          <p:cNvPr id="6"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92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dirty="0"/>
              <a:t>به منظور انجام يك ارزيابي مناسب و قابل اطمينان، يكي از مهترين و اولين مرحله، گرد آوري اطلاعات اوليه از صنعت مي باشد در جمع آوري اطلاعات موارد زير بايد انجام گردد</a:t>
            </a:r>
            <a:endParaRPr lang="fa-IR" dirty="0" smtClean="0"/>
          </a:p>
          <a:p>
            <a:r>
              <a:rPr lang="fa-IR" dirty="0" smtClean="0"/>
              <a:t>عدم درج  هدف اندازه گیری</a:t>
            </a:r>
          </a:p>
          <a:p>
            <a:r>
              <a:rPr lang="fa-IR" dirty="0" smtClean="0"/>
              <a:t>هدف اندازه گیری میزان مواجهه فردی بوده ولی اندازه گیری محیط انجام شده است.</a:t>
            </a:r>
          </a:p>
          <a:p>
            <a:r>
              <a:rPr lang="fa-IR" dirty="0" smtClean="0"/>
              <a:t>عدم درج شماره سریال دستگاه های مورد استفاده در گزارش</a:t>
            </a:r>
          </a:p>
          <a:p>
            <a:r>
              <a:rPr lang="fa-IR" dirty="0" smtClean="0"/>
              <a:t>عدم کالیبراسیون (قبل و بعد از اندازه گیری)</a:t>
            </a:r>
          </a:p>
          <a:p>
            <a:pPr marL="109728" indent="0" algn="ctr">
              <a:buNone/>
            </a:pPr>
            <a:r>
              <a:rPr lang="fa-IR" dirty="0" smtClean="0"/>
              <a:t>بعداز اندازه گیری در حقیق چک کالیبراسیون است</a:t>
            </a:r>
          </a:p>
          <a:p>
            <a:r>
              <a:rPr lang="fa-IR" dirty="0" smtClean="0"/>
              <a:t>عدم توجه به علائم مندرج در کتاب حدود مجاز مواجهه شغلی</a:t>
            </a:r>
          </a:p>
          <a:p>
            <a:r>
              <a:rPr lang="fa-IR" dirty="0" smtClean="0"/>
              <a:t>عدم استفاده از پمپ متناسب</a:t>
            </a:r>
            <a:endParaRPr lang="fa-IR" dirty="0"/>
          </a:p>
        </p:txBody>
      </p:sp>
      <p:sp>
        <p:nvSpPr>
          <p:cNvPr id="3" name="Title 2"/>
          <p:cNvSpPr>
            <a:spLocks noGrp="1"/>
          </p:cNvSpPr>
          <p:nvPr>
            <p:ph type="title"/>
          </p:nvPr>
        </p:nvSpPr>
        <p:spPr/>
        <p:txBody>
          <a:bodyPr/>
          <a:lstStyle/>
          <a:p>
            <a:r>
              <a:rPr lang="fa-IR" dirty="0" smtClean="0"/>
              <a:t>عمومی</a:t>
            </a:r>
            <a:endParaRPr lang="fa-IR" dirty="0"/>
          </a:p>
        </p:txBody>
      </p:sp>
    </p:spTree>
    <p:extLst>
      <p:ext uri="{BB962C8B-B14F-4D97-AF65-F5344CB8AC3E}">
        <p14:creationId xmlns:p14="http://schemas.microsoft.com/office/powerpoint/2010/main" val="266942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328"/>
            <a:ext cx="8712968" cy="4525963"/>
          </a:xfrm>
        </p:spPr>
        <p:txBody>
          <a:bodyPr/>
          <a:lstStyle/>
          <a:p>
            <a:pPr lvl="0"/>
            <a:r>
              <a:rPr lang="fa-IR" dirty="0"/>
              <a:t>پمپ های فلو پایین ( </a:t>
            </a:r>
            <a:r>
              <a:rPr lang="en-US" dirty="0"/>
              <a:t>Low-flow pumps</a:t>
            </a:r>
            <a:r>
              <a:rPr lang="fa-IR" dirty="0"/>
              <a:t> ) : پمپ هایی با دبی  </a:t>
            </a:r>
            <a:r>
              <a:rPr lang="en-US" dirty="0"/>
              <a:t>   ml/min</a:t>
            </a:r>
            <a:r>
              <a:rPr lang="fa-IR" dirty="0"/>
              <a:t> 200-5</a:t>
            </a:r>
            <a:endParaRPr lang="en-US" dirty="0"/>
          </a:p>
          <a:p>
            <a:pPr lvl="0"/>
            <a:r>
              <a:rPr lang="fa-IR" dirty="0"/>
              <a:t>پمپ های فلوی خیلی پایین (</a:t>
            </a:r>
            <a:r>
              <a:rPr lang="en-US" dirty="0"/>
              <a:t>pumps ultra-low- flow </a:t>
            </a:r>
            <a:r>
              <a:rPr lang="fa-IR" dirty="0"/>
              <a:t> ) : پمپ هایی با دبی </a:t>
            </a:r>
            <a:r>
              <a:rPr lang="en-US" dirty="0"/>
              <a:t>ml/min</a:t>
            </a:r>
            <a:r>
              <a:rPr lang="fa-IR" dirty="0"/>
              <a:t> 80-20</a:t>
            </a:r>
            <a:endParaRPr lang="en-US" dirty="0"/>
          </a:p>
          <a:p>
            <a:pPr lvl="0"/>
            <a:r>
              <a:rPr lang="fa-IR" dirty="0"/>
              <a:t>پمپ های چند محدوده ای (</a:t>
            </a:r>
            <a:r>
              <a:rPr lang="en-US" dirty="0"/>
              <a:t>pumps </a:t>
            </a:r>
            <a:r>
              <a:rPr lang="en-US" dirty="0" err="1"/>
              <a:t>multirange</a:t>
            </a:r>
            <a:r>
              <a:rPr lang="en-US" dirty="0"/>
              <a:t> </a:t>
            </a:r>
            <a:r>
              <a:rPr lang="fa-IR" dirty="0"/>
              <a:t> ) :پمپ هایی با دبی </a:t>
            </a:r>
            <a:r>
              <a:rPr lang="en-US" dirty="0"/>
              <a:t>ml/min</a:t>
            </a:r>
            <a:r>
              <a:rPr lang="fa-IR" dirty="0"/>
              <a:t> 5 تا </a:t>
            </a:r>
            <a:r>
              <a:rPr lang="en-US" dirty="0"/>
              <a:t> L/min   </a:t>
            </a:r>
            <a:r>
              <a:rPr lang="fa-IR" dirty="0"/>
              <a:t>5-3</a:t>
            </a:r>
            <a:endParaRPr lang="en-US" dirty="0"/>
          </a:p>
          <a:p>
            <a:endParaRPr lang="fa-IR" dirty="0"/>
          </a:p>
        </p:txBody>
      </p:sp>
      <p:sp>
        <p:nvSpPr>
          <p:cNvPr id="3" name="Title 2"/>
          <p:cNvSpPr>
            <a:spLocks noGrp="1"/>
          </p:cNvSpPr>
          <p:nvPr>
            <p:ph type="title"/>
          </p:nvPr>
        </p:nvSpPr>
        <p:spPr/>
        <p:txBody>
          <a:bodyPr/>
          <a:lstStyle/>
          <a:p>
            <a:r>
              <a:rPr lang="fa-IR" dirty="0"/>
              <a:t>عمومی</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75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قضاوت به معنى حکم کردن و داورى نمودن به طورى که حق به حق دار </a:t>
            </a:r>
            <a:r>
              <a:rPr lang="fa-IR" dirty="0" smtClean="0"/>
              <a:t>برسد.</a:t>
            </a:r>
          </a:p>
          <a:p>
            <a:r>
              <a:rPr lang="fa-IR" dirty="0"/>
              <a:t>از این رو </a:t>
            </a:r>
            <a:r>
              <a:rPr lang="fa-IR" dirty="0" smtClean="0"/>
              <a:t>قضاوت کننده </a:t>
            </a:r>
            <a:r>
              <a:rPr lang="fa-IR" dirty="0"/>
              <a:t>باید از شرایط بالاى علم و آگاهى و هشیارى و عدالت و تقوا برخوردار باشد آن گونه که هرگونه تهدید و تطمیع او را از صراط مستقیم حق وحقیقت باز ندارد، و با توجه به همه جوانب و شرایط زمان و مکان، قضاوت کند.</a:t>
            </a:r>
          </a:p>
        </p:txBody>
      </p:sp>
      <p:sp>
        <p:nvSpPr>
          <p:cNvPr id="3" name="Title 2"/>
          <p:cNvSpPr>
            <a:spLocks noGrp="1"/>
          </p:cNvSpPr>
          <p:nvPr>
            <p:ph type="title"/>
          </p:nvPr>
        </p:nvSpPr>
        <p:spPr/>
        <p:txBody>
          <a:bodyPr/>
          <a:lstStyle/>
          <a:p>
            <a:r>
              <a:rPr lang="fa-IR" dirty="0" smtClean="0"/>
              <a:t>قضاوت</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49211"/>
            <a:ext cx="685800" cy="662836"/>
          </a:xfrm>
          <a:prstGeom prst="rect">
            <a:avLst/>
          </a:prstGeom>
          <a:noFill/>
          <a:ln>
            <a:noFill/>
          </a:ln>
        </p:spPr>
      </p:pic>
    </p:spTree>
    <p:extLst>
      <p:ext uri="{BB962C8B-B14F-4D97-AF65-F5344CB8AC3E}">
        <p14:creationId xmlns:p14="http://schemas.microsoft.com/office/powerpoint/2010/main" val="2004526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درج فرمول های مورد استفاده با ذکر شماره در انتهای گزارش</a:t>
            </a:r>
          </a:p>
          <a:p>
            <a:r>
              <a:rPr lang="fa-IR" dirty="0" smtClean="0"/>
              <a:t>پیوست کردن گزارش کالیبراسیون دستگاه های مورد استفاده </a:t>
            </a:r>
          </a:p>
          <a:p>
            <a:r>
              <a:rPr lang="fa-IR" dirty="0" smtClean="0"/>
              <a:t>پیوست کردن گزارش آنالیز مواد (گزارش آزمایشگاه)</a:t>
            </a:r>
          </a:p>
          <a:p>
            <a:r>
              <a:rPr lang="fa-IR" dirty="0" smtClean="0"/>
              <a:t>عقد قرار داد اندازه گیری بدون توجه به توانمندی(نداشتن دستگاه اندازه گیری)</a:t>
            </a:r>
          </a:p>
          <a:p>
            <a:r>
              <a:rPr lang="fa-IR" dirty="0" smtClean="0"/>
              <a:t>عدم توجه به متد(ذکر متد مورد استفاده در گزارش)</a:t>
            </a:r>
          </a:p>
          <a:p>
            <a:r>
              <a:rPr lang="fa-IR" dirty="0" smtClean="0"/>
              <a:t>استفاده از کارشناس بدون تاییدیه</a:t>
            </a:r>
          </a:p>
          <a:p>
            <a:r>
              <a:rPr lang="fa-IR" dirty="0" smtClean="0"/>
              <a:t>عدم نظارت در حین اندازه گیری</a:t>
            </a:r>
            <a:endParaRPr lang="fa-IR" dirty="0"/>
          </a:p>
        </p:txBody>
      </p:sp>
      <p:sp>
        <p:nvSpPr>
          <p:cNvPr id="3" name="Title 2"/>
          <p:cNvSpPr>
            <a:spLocks noGrp="1"/>
          </p:cNvSpPr>
          <p:nvPr>
            <p:ph type="title"/>
          </p:nvPr>
        </p:nvSpPr>
        <p:spPr/>
        <p:txBody>
          <a:bodyPr/>
          <a:lstStyle/>
          <a:p>
            <a:r>
              <a:rPr lang="fa-IR" dirty="0"/>
              <a:t>عمومی</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151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جعل گواهینامه آزمون مسئول فنی</a:t>
            </a:r>
          </a:p>
          <a:p>
            <a:r>
              <a:rPr lang="fa-IR" dirty="0" smtClean="0"/>
              <a:t>جعل گواهی کالیراسیون</a:t>
            </a:r>
          </a:p>
          <a:p>
            <a:r>
              <a:rPr lang="fa-IR" dirty="0" smtClean="0"/>
              <a:t>اندازه گیری عواملی خارج از قرار داد</a:t>
            </a:r>
          </a:p>
          <a:p>
            <a:r>
              <a:rPr lang="fa-IR" dirty="0" smtClean="0"/>
              <a:t>اندازه گیری در شرایط غیر معمول مثال خاموش بودن دستگاه و صدا سنجی</a:t>
            </a:r>
          </a:p>
          <a:p>
            <a:r>
              <a:rPr lang="fa-IR" dirty="0" smtClean="0"/>
              <a:t>تاریخ و ساعت دقیق اندازه گیری قید نشده است</a:t>
            </a:r>
          </a:p>
          <a:p>
            <a:r>
              <a:rPr lang="fa-IR" dirty="0" smtClean="0"/>
              <a:t>نام شرکت در تمام صفحات باشد</a:t>
            </a:r>
          </a:p>
          <a:p>
            <a:r>
              <a:rPr lang="fa-IR" dirty="0" smtClean="0"/>
              <a:t>امضاء مسئول فنی در زیر تمام  صفحات گزارش باشد.</a:t>
            </a:r>
          </a:p>
          <a:p>
            <a:r>
              <a:rPr lang="fa-IR" dirty="0" smtClean="0"/>
              <a:t>نام کارشناس اندازه گیری کننده در گزارش قید گردد</a:t>
            </a:r>
          </a:p>
          <a:p>
            <a:endParaRPr lang="fa-IR" dirty="0"/>
          </a:p>
        </p:txBody>
      </p:sp>
      <p:sp>
        <p:nvSpPr>
          <p:cNvPr id="3" name="Title 2"/>
          <p:cNvSpPr>
            <a:spLocks noGrp="1"/>
          </p:cNvSpPr>
          <p:nvPr>
            <p:ph type="title"/>
          </p:nvPr>
        </p:nvSpPr>
        <p:spPr/>
        <p:txBody>
          <a:bodyPr/>
          <a:lstStyle/>
          <a:p>
            <a:r>
              <a:rPr lang="fa-IR" dirty="0"/>
              <a:t>عمومی</a:t>
            </a:r>
          </a:p>
        </p:txBody>
      </p:sp>
    </p:spTree>
    <p:extLst>
      <p:ext uri="{BB962C8B-B14F-4D97-AF65-F5344CB8AC3E}">
        <p14:creationId xmlns:p14="http://schemas.microsoft.com/office/powerpoint/2010/main" val="1869166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ضرورت توجه </a:t>
            </a:r>
            <a:endParaRPr lang="fa-IR" dirty="0"/>
          </a:p>
        </p:txBody>
      </p:sp>
      <p:sp>
        <p:nvSpPr>
          <p:cNvPr id="3" name="Content Placeholder 2"/>
          <p:cNvSpPr>
            <a:spLocks noGrp="1"/>
          </p:cNvSpPr>
          <p:nvPr>
            <p:ph idx="1"/>
          </p:nvPr>
        </p:nvSpPr>
        <p:spPr/>
        <p:txBody>
          <a:bodyPr>
            <a:normAutofit lnSpcReduction="10000"/>
          </a:bodyPr>
          <a:lstStyle/>
          <a:p>
            <a:pPr lvl="0"/>
            <a:r>
              <a:rPr lang="fa-IR" dirty="0" smtClean="0"/>
              <a:t>در زمان شناسایی عوامل زیان آور توسط مسئول فنی شرایط حداکثری و حداقلی فعالیت دستگاههای تعیین شود و مورد توجه قرار گیرد و  با زمان اندازه گیری مقایسه شود تا از شرایط غیر معمول جلو گیری شود</a:t>
            </a:r>
            <a:endParaRPr lang="en-US" dirty="0" smtClean="0"/>
          </a:p>
          <a:p>
            <a:pPr lvl="0"/>
            <a:r>
              <a:rPr lang="fa-IR" dirty="0" smtClean="0"/>
              <a:t>در استفاده از کتاب حدود مواجهه شغلی دقت نموده و در صورتیکه ماده شیمیایی دارای علامت اختصاری خاصی از جمله</a:t>
            </a:r>
            <a:r>
              <a:rPr lang="en-US" dirty="0" smtClean="0"/>
              <a:t>A1 </a:t>
            </a:r>
            <a:r>
              <a:rPr lang="fa-IR" dirty="0" smtClean="0"/>
              <a:t>و . . . است در ذیل گزارش توضیحات لازم و کافی برای مورد توجه قرار دادن کارفرما درج گردد.</a:t>
            </a:r>
          </a:p>
          <a:p>
            <a:r>
              <a:rPr lang="fa-IR" dirty="0" smtClean="0"/>
              <a:t>مغایرت های اطلاعات: در </a:t>
            </a:r>
            <a:r>
              <a:rPr lang="fa-IR" dirty="0"/>
              <a:t>گزارش اطلاعات </a:t>
            </a:r>
            <a:r>
              <a:rPr lang="fa-IR" dirty="0" smtClean="0"/>
              <a:t>کارگاهی </a:t>
            </a:r>
            <a:r>
              <a:rPr lang="fa-IR" dirty="0"/>
              <a:t>شیفت </a:t>
            </a:r>
            <a:r>
              <a:rPr lang="fa-IR" dirty="0" smtClean="0"/>
              <a:t>کاری، </a:t>
            </a:r>
            <a:r>
              <a:rPr lang="fa-IR" dirty="0"/>
              <a:t>صبح و تعداد شاغلین 1 نفر ولی در بخش دیگر صبح و عصر و تعداد شاغلین 3 نفر بیان شده است.</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817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ضرورت توجه </a:t>
            </a:r>
            <a:endParaRPr lang="fa-IR" dirty="0"/>
          </a:p>
        </p:txBody>
      </p:sp>
      <p:sp>
        <p:nvSpPr>
          <p:cNvPr id="3" name="Content Placeholder 2"/>
          <p:cNvSpPr>
            <a:spLocks noGrp="1"/>
          </p:cNvSpPr>
          <p:nvPr>
            <p:ph idx="1"/>
          </p:nvPr>
        </p:nvSpPr>
        <p:spPr/>
        <p:txBody>
          <a:bodyPr>
            <a:normAutofit/>
          </a:bodyPr>
          <a:lstStyle/>
          <a:p>
            <a:pPr lvl="0"/>
            <a:r>
              <a:rPr lang="fa-IR" dirty="0" smtClean="0"/>
              <a:t>ارائه نسخه الکترونیکی نتایج اندازه گیری ها عوامل زیان آور توسط شرکت های مهندسی بهداشت حرفه ای بایستی کاملا مطابق نسخه کاغذی ارائه شده به کارفرما باشد.</a:t>
            </a:r>
            <a:endParaRPr lang="en-US" dirty="0" smtClean="0"/>
          </a:p>
          <a:p>
            <a:pPr lvl="0"/>
            <a:r>
              <a:rPr lang="fa-IR" dirty="0" smtClean="0"/>
              <a:t>نتایج اندازه گیری عوامل زیان اور بایسی طی نامه اداری و رسمی از طرف کارفرما به مرکز بهداشت ارسال گردد و واحد بهداشت حرفه ای موظف است گزارشات مذکور را به استناده ماده 103 قانون کار بعنوان اسناد رسمی طلقی نموده و بنحوه مقتضی نگهداری و حفظ نمایند</a:t>
            </a:r>
            <a:r>
              <a:rPr lang="fa-IR" dirty="0" smtClean="0"/>
              <a:t>.</a:t>
            </a:r>
          </a:p>
          <a:p>
            <a:pPr lvl="0"/>
            <a:r>
              <a:rPr lang="fa-IR" dirty="0" smtClean="0"/>
              <a:t>عدم رعایت شرایط دمایی نگهداری و حمل نمونه به آزمایشگاه مطابق متد</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011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ضرورت توجه </a:t>
            </a:r>
            <a:endParaRPr lang="fa-IR" dirty="0"/>
          </a:p>
        </p:txBody>
      </p:sp>
      <p:sp>
        <p:nvSpPr>
          <p:cNvPr id="3" name="Content Placeholder 2"/>
          <p:cNvSpPr>
            <a:spLocks noGrp="1"/>
          </p:cNvSpPr>
          <p:nvPr>
            <p:ph idx="1"/>
          </p:nvPr>
        </p:nvSpPr>
        <p:spPr/>
        <p:txBody>
          <a:bodyPr>
            <a:normAutofit lnSpcReduction="10000"/>
          </a:bodyPr>
          <a:lstStyle/>
          <a:p>
            <a:pPr lvl="0"/>
            <a:r>
              <a:rPr lang="fa-IR" dirty="0" smtClean="0"/>
              <a:t>به اطلاع کارفرما رسانده شود اندازه تمام عوامل زیان آوری که موضوعیت دارد برای تمام مشاغل الزامی است و در صورتی که نتایج حاصل بیش از حد مراقبت باشد هر سال باید تکرار و نتایج آن در فرم معاینات سلامت شغلی درج گردد. و این موضوع بطور جدی توسط بازرسان بهداشت حرفه ای پیگیری شود.</a:t>
            </a:r>
            <a:endParaRPr lang="en-US" dirty="0" smtClean="0"/>
          </a:p>
          <a:p>
            <a:pPr lvl="0"/>
            <a:r>
              <a:rPr lang="fa-IR" dirty="0" smtClean="0"/>
              <a:t>یکی از اهداف مهم معاینات دوره ای تشخیص زودرس بیماری های شغلی می باشد بر این اساس اندازه گیری عوامل زیان آور شغلی قبل از معاینات و درج نوع عامل، غلظت مواجهه و مدت مواجهه در جدول مربوطه در فرم معاینات سلامت شغلی الزامی است.</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802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ضرورت توجه </a:t>
            </a:r>
            <a:endParaRPr lang="fa-IR" dirty="0"/>
          </a:p>
        </p:txBody>
      </p:sp>
      <p:sp>
        <p:nvSpPr>
          <p:cNvPr id="3" name="Content Placeholder 2"/>
          <p:cNvSpPr>
            <a:spLocks noGrp="1"/>
          </p:cNvSpPr>
          <p:nvPr>
            <p:ph idx="1"/>
          </p:nvPr>
        </p:nvSpPr>
        <p:spPr/>
        <p:txBody>
          <a:bodyPr>
            <a:normAutofit/>
          </a:bodyPr>
          <a:lstStyle/>
          <a:p>
            <a:pPr lvl="0"/>
            <a:r>
              <a:rPr lang="fa-IR" dirty="0" smtClean="0"/>
              <a:t>در تهیه گزارش سوابق وضعیت اندازه گیری کارگاه و انطباق آن با وضعیت موجود و نوع بیماری های کشف شده در کارگاه در مقدمه بهتر است لحاظ گردد. و در آنالیز نهایی نیز وضعیت موجود تحلیل گردد و پیشنهادات مطرح شود.</a:t>
            </a:r>
            <a:endParaRPr lang="en-US" dirty="0" smtClean="0"/>
          </a:p>
          <a:p>
            <a:pPr lvl="0"/>
            <a:r>
              <a:rPr lang="fa-IR" dirty="0" smtClean="0"/>
              <a:t>در مواردیکه  نمونه برداری کوتاه مدت برای موادی که دارای حد آستانه سقفی می باشند. بیش از حد مواجهه شغلی شوند نمونه برداری طولانی مدت نیاز ندارد.</a:t>
            </a:r>
            <a:endParaRPr lang="en-US" dirty="0" smtClean="0"/>
          </a:p>
          <a:p>
            <a:pPr lvl="0"/>
            <a:r>
              <a:rPr lang="fa-IR" dirty="0" smtClean="0"/>
              <a:t>به فراریت مواد در نمونه برداری عوامل شیمیایی و نحوه انتقال و مدت زمان لازم برای انتقال بر اساس متد توجه شود.</a:t>
            </a:r>
            <a:endParaRPr lang="en-US" dirty="0" smtClean="0"/>
          </a:p>
          <a:p>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993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fa-IR" dirty="0"/>
              <a:t>در صورتیکه فرد بطور همزمان با سایر عوامل فیزیکی یا حتی شیمیایی تشدید کننده اثرات این عوامل مواجهه داشته باشد. حد مجاز به حد مراقبت(اقدام) کاهش پیدا می کند. لذا باید در گزارش مد نظر قرار گیرد</a:t>
            </a:r>
            <a:r>
              <a:rPr lang="fa-IR" dirty="0" smtClean="0"/>
              <a:t>.</a:t>
            </a:r>
          </a:p>
          <a:p>
            <a:r>
              <a:rPr lang="fa-IR" dirty="0"/>
              <a:t>تجهیزات معیوب بعداز تعمیر لازم است مجددا کالیبره گردند</a:t>
            </a:r>
            <a:r>
              <a:rPr lang="fa-IR" dirty="0" smtClean="0"/>
              <a:t>.</a:t>
            </a:r>
          </a:p>
          <a:p>
            <a:r>
              <a:rPr lang="fa-IR" dirty="0"/>
              <a:t>صدور كارت شناسايي براي سنجش گران و رعايت مواد قانوني و آيين نامه هاي مربوط به حفظ سلامت و ايمني تيم سنجش گر به عهده شركت ارائه دهنده خدمات بهداشت حرفه اي مي باشد. بهمراه داشتن كارت شناسايي عكس دار توسط افرادسنجشگر شركت ارائه دهنده خدمات بهداشت حرفه اي و ارائه آن به بازرسان بهداشت كار الزامي است كارت بايد پرس شده وپشت روي كارت با فرمت مصوب معاونت باشد</a:t>
            </a:r>
            <a:r>
              <a:rPr lang="en-US" dirty="0"/>
              <a:t>)</a:t>
            </a:r>
            <a:r>
              <a:rPr lang="fa-IR" dirty="0"/>
              <a:t>عكس وهمچنين محل امضاء مدير عامل بايد ممهور به مهر شركت باشد</a:t>
            </a:r>
            <a:r>
              <a:rPr lang="en-US" dirty="0"/>
              <a:t>(.</a:t>
            </a:r>
            <a:endParaRPr lang="fa-IR" dirty="0"/>
          </a:p>
        </p:txBody>
      </p:sp>
      <p:sp>
        <p:nvSpPr>
          <p:cNvPr id="3" name="Title 2"/>
          <p:cNvSpPr>
            <a:spLocks noGrp="1"/>
          </p:cNvSpPr>
          <p:nvPr>
            <p:ph type="title"/>
          </p:nvPr>
        </p:nvSpPr>
        <p:spPr/>
        <p:txBody>
          <a:bodyPr/>
          <a:lstStyle/>
          <a:p>
            <a:r>
              <a:rPr lang="fa-IR" dirty="0"/>
              <a:t>ضرورت توجه </a:t>
            </a:r>
          </a:p>
        </p:txBody>
      </p:sp>
    </p:spTree>
    <p:extLst>
      <p:ext uri="{BB962C8B-B14F-4D97-AF65-F5344CB8AC3E}">
        <p14:creationId xmlns:p14="http://schemas.microsoft.com/office/powerpoint/2010/main" val="2411325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5111167"/>
              </p:ext>
            </p:extLst>
          </p:nvPr>
        </p:nvGraphicFramePr>
        <p:xfrm>
          <a:off x="251520" y="1124744"/>
          <a:ext cx="8496944" cy="5748888"/>
        </p:xfrm>
        <a:graphic>
          <a:graphicData uri="http://schemas.openxmlformats.org/drawingml/2006/table">
            <a:tbl>
              <a:tblPr rtl="1" firstRow="1" firstCol="1" bandRow="1">
                <a:tableStyleId>{5C22544A-7EE6-4342-B048-85BDC9FD1C3A}</a:tableStyleId>
              </a:tblPr>
              <a:tblGrid>
                <a:gridCol w="7760072"/>
                <a:gridCol w="336646"/>
                <a:gridCol w="400226"/>
              </a:tblGrid>
              <a:tr h="200504">
                <a:tc>
                  <a:txBody>
                    <a:bodyPr/>
                    <a:lstStyle/>
                    <a:p>
                      <a:pPr algn="ctr" rtl="1">
                        <a:lnSpc>
                          <a:spcPct val="115000"/>
                        </a:lnSpc>
                        <a:spcAft>
                          <a:spcPts val="0"/>
                        </a:spcAft>
                      </a:pPr>
                      <a:r>
                        <a:rPr lang="fa-IR" sz="1400">
                          <a:effectLst/>
                        </a:rPr>
                        <a:t>عنوان(جدول1)</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بلی</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fa-IR" sz="1400">
                          <a:effectLst/>
                        </a:rPr>
                        <a:t>خیر</a:t>
                      </a:r>
                      <a:endParaRPr lang="en-US" sz="1400">
                        <a:effectLst/>
                        <a:latin typeface="Calibri"/>
                        <a:ea typeface="Calibri"/>
                        <a:cs typeface="Arial"/>
                      </a:endParaRPr>
                    </a:p>
                  </a:txBody>
                  <a:tcPr marL="68580" marR="68580" marT="0" marB="0"/>
                </a:tc>
              </a:tr>
              <a:tr h="277079">
                <a:tc>
                  <a:txBody>
                    <a:bodyPr/>
                    <a:lstStyle/>
                    <a:p>
                      <a:pPr algn="r" rtl="1">
                        <a:lnSpc>
                          <a:spcPct val="150000"/>
                        </a:lnSpc>
                        <a:spcAft>
                          <a:spcPts val="0"/>
                        </a:spcAft>
                      </a:pPr>
                      <a:r>
                        <a:rPr lang="fa-IR" sz="1600">
                          <a:effectLst/>
                        </a:rPr>
                        <a:t>آیا از کارشناس بهداشت حرفه ای غیر مجاز استفاده نموده است؟</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dirty="0">
                          <a:effectLst/>
                        </a:rPr>
                        <a:t> </a:t>
                      </a:r>
                      <a:endParaRPr lang="en-US" sz="1400" dirty="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277079">
                <a:tc>
                  <a:txBody>
                    <a:bodyPr/>
                    <a:lstStyle/>
                    <a:p>
                      <a:pPr algn="r" rtl="1">
                        <a:lnSpc>
                          <a:spcPct val="150000"/>
                        </a:lnSpc>
                        <a:spcAft>
                          <a:spcPts val="0"/>
                        </a:spcAft>
                      </a:pPr>
                      <a:r>
                        <a:rPr lang="fa-IR" sz="1600">
                          <a:effectLst/>
                        </a:rPr>
                        <a:t>آیا گزارشی مبنی بر عدم رعایت آمار(روزانه، ماهیانه و سالانه ) دارد ذکر مورد...........</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576952">
                <a:tc>
                  <a:txBody>
                    <a:bodyPr/>
                    <a:lstStyle/>
                    <a:p>
                      <a:pPr algn="r" rtl="1">
                        <a:lnSpc>
                          <a:spcPct val="150000"/>
                        </a:lnSpc>
                        <a:spcAft>
                          <a:spcPts val="0"/>
                        </a:spcAft>
                      </a:pPr>
                      <a:r>
                        <a:rPr lang="fa-IR" sz="1600">
                          <a:effectLst/>
                        </a:rPr>
                        <a:t>آیا سابقه صدور اخطار برای عدم ارائه به موقع آمارداشته است ؟ (بیش از 3 بار تذکر کتبی خیر لحاظ شود)</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528890">
                <a:tc>
                  <a:txBody>
                    <a:bodyPr/>
                    <a:lstStyle/>
                    <a:p>
                      <a:pPr algn="r" rtl="1">
                        <a:lnSpc>
                          <a:spcPct val="150000"/>
                        </a:lnSpc>
                        <a:spcAft>
                          <a:spcPts val="0"/>
                        </a:spcAft>
                      </a:pPr>
                      <a:r>
                        <a:rPr lang="fa-IR" sz="1400">
                          <a:effectLst/>
                        </a:rPr>
                        <a:t>آیا سابقه صدور اخطار برای عدم ارائه  آمار مطابق فرمت تعیین شده داشته است؟(بیش از 3 بار تذکر کتبی خیر لحاظ شود)</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277079">
                <a:tc>
                  <a:txBody>
                    <a:bodyPr/>
                    <a:lstStyle/>
                    <a:p>
                      <a:pPr algn="r" rtl="1">
                        <a:lnSpc>
                          <a:spcPct val="150000"/>
                        </a:lnSpc>
                        <a:spcAft>
                          <a:spcPts val="0"/>
                        </a:spcAft>
                      </a:pPr>
                      <a:r>
                        <a:rPr lang="fa-IR" sz="1600">
                          <a:effectLst/>
                        </a:rPr>
                        <a:t>آیا سابقه صدور اخطار برای عدم ارائه  برنامه زمان داشته است؟(بیش از پنج بار تذکر خیر لحاظ شود)</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576952">
                <a:tc>
                  <a:txBody>
                    <a:bodyPr/>
                    <a:lstStyle/>
                    <a:p>
                      <a:pPr algn="r" rtl="1">
                        <a:lnSpc>
                          <a:spcPct val="150000"/>
                        </a:lnSpc>
                        <a:spcAft>
                          <a:spcPts val="0"/>
                        </a:spcAft>
                      </a:pPr>
                      <a:r>
                        <a:rPr lang="fa-IR" sz="1600">
                          <a:effectLst/>
                        </a:rPr>
                        <a:t>آیا سابقه صدور اخطار برای عدم ارائه  به موقع برنامه زمان بندی داشته است؟(بیش از پنج بار تذکر خیر لحاظ شود)</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528890">
                <a:tc>
                  <a:txBody>
                    <a:bodyPr/>
                    <a:lstStyle/>
                    <a:p>
                      <a:pPr algn="r" rtl="1">
                        <a:lnSpc>
                          <a:spcPct val="150000"/>
                        </a:lnSpc>
                        <a:spcAft>
                          <a:spcPts val="0"/>
                        </a:spcAft>
                      </a:pPr>
                      <a:r>
                        <a:rPr lang="fa-IR" sz="1400">
                          <a:effectLst/>
                        </a:rPr>
                        <a:t>آیا سابقه صدور اخطار بابت عدم رعایت برنامه زمان بندی  اندازه گیری داشته است؟(عدم ارائه برنامه یا 3 بار تذکر کتبی)</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277079">
                <a:tc>
                  <a:txBody>
                    <a:bodyPr/>
                    <a:lstStyle/>
                    <a:p>
                      <a:pPr algn="r" rtl="1">
                        <a:lnSpc>
                          <a:spcPct val="150000"/>
                        </a:lnSpc>
                        <a:spcAft>
                          <a:spcPts val="0"/>
                        </a:spcAft>
                      </a:pPr>
                      <a:r>
                        <a:rPr lang="fa-IR" sz="1600">
                          <a:effectLst/>
                        </a:rPr>
                        <a:t>آیا هم پوشانی در دو یا چند برنامه زمان بندی ارائه شده وجود دارد؟</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576952">
                <a:tc>
                  <a:txBody>
                    <a:bodyPr/>
                    <a:lstStyle/>
                    <a:p>
                      <a:pPr algn="r" rtl="1">
                        <a:lnSpc>
                          <a:spcPct val="150000"/>
                        </a:lnSpc>
                        <a:spcAft>
                          <a:spcPts val="0"/>
                        </a:spcAft>
                      </a:pPr>
                      <a:r>
                        <a:rPr lang="fa-IR" sz="1600" dirty="0">
                          <a:effectLst/>
                        </a:rPr>
                        <a:t>آیا سابقه صدور اخطار برای عدم شرکت  در جلسات آموزشی - توجیهی مرکز بهداشت شرکت داشته است؟(دو جلسه در طول دوره) از چهارجلسه 2جلسه</a:t>
                      </a:r>
                      <a:endParaRPr lang="en-US" sz="1400" dirty="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277079">
                <a:tc>
                  <a:txBody>
                    <a:bodyPr/>
                    <a:lstStyle/>
                    <a:p>
                      <a:pPr algn="r" rtl="1">
                        <a:lnSpc>
                          <a:spcPct val="150000"/>
                        </a:lnSpc>
                        <a:spcAft>
                          <a:spcPts val="0"/>
                        </a:spcAft>
                      </a:pPr>
                      <a:r>
                        <a:rPr lang="fa-IR" sz="1600">
                          <a:effectLst/>
                        </a:rPr>
                        <a:t>آیا سابقه انتشار آگهی های تبلیغاتی گمراه کننده و خلاف واقع دارد؟(یک مورد بلی)</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a:effectLst/>
                          <a:sym typeface="Wingdings 2"/>
                        </a:rPr>
                        <a:t></a:t>
                      </a:r>
                      <a:endParaRPr lang="en-US" sz="1400">
                        <a:effectLst/>
                        <a:latin typeface="Calibri"/>
                        <a:ea typeface="Calibri"/>
                        <a:cs typeface="Arial"/>
                      </a:endParaRPr>
                    </a:p>
                  </a:txBody>
                  <a:tcPr marL="68580" marR="68580" marT="0" marB="0" anchor="ctr"/>
                </a:tc>
              </a:tr>
              <a:tr h="576952">
                <a:tc>
                  <a:txBody>
                    <a:bodyPr/>
                    <a:lstStyle/>
                    <a:p>
                      <a:pPr algn="r" rtl="1">
                        <a:lnSpc>
                          <a:spcPct val="150000"/>
                        </a:lnSpc>
                        <a:spcAft>
                          <a:spcPts val="0"/>
                        </a:spcAft>
                      </a:pPr>
                      <a:r>
                        <a:rPr lang="fa-IR" sz="1600">
                          <a:effectLst/>
                        </a:rPr>
                        <a:t>آیا سابقه صدور اخطار برای عدم ارائه رفع  نواقص فنی گزارشات اندازه گیری داشته است؟( یک مورد بلی است)</a:t>
                      </a:r>
                      <a:endParaRPr lang="en-US" sz="1400">
                        <a:effectLst/>
                        <a:latin typeface="Calibri"/>
                        <a:ea typeface="Calibri"/>
                        <a:cs typeface="Arial"/>
                      </a:endParaRPr>
                    </a:p>
                  </a:txBody>
                  <a:tcPr marL="68580" marR="68580" marT="0" marB="0"/>
                </a:tc>
                <a:tc>
                  <a:txBody>
                    <a:bodyPr/>
                    <a:lstStyle/>
                    <a:p>
                      <a:pPr algn="ctr" rtl="1">
                        <a:lnSpc>
                          <a:spcPct val="150000"/>
                        </a:lnSpc>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600" dirty="0">
                          <a:effectLst/>
                          <a:sym typeface="Wingdings 2"/>
                        </a:rPr>
                        <a:t></a:t>
                      </a:r>
                      <a:endParaRPr lang="en-US" sz="1400" dirty="0">
                        <a:effectLst/>
                        <a:latin typeface="Calibri"/>
                        <a:ea typeface="Calibri"/>
                        <a:cs typeface="Arial"/>
                      </a:endParaRPr>
                    </a:p>
                  </a:txBody>
                  <a:tcPr marL="68580" marR="68580" marT="0" marB="0" anchor="ctr"/>
                </a:tc>
              </a:tr>
            </a:tbl>
          </a:graphicData>
        </a:graphic>
      </p:graphicFrame>
      <p:sp>
        <p:nvSpPr>
          <p:cNvPr id="3" name="Title 2"/>
          <p:cNvSpPr>
            <a:spLocks noGrp="1"/>
          </p:cNvSpPr>
          <p:nvPr>
            <p:ph type="title"/>
          </p:nvPr>
        </p:nvSpPr>
        <p:spPr/>
        <p:txBody>
          <a:bodyPr/>
          <a:lstStyle/>
          <a:p>
            <a:r>
              <a:rPr lang="fa-IR" dirty="0" smtClean="0"/>
              <a:t>چک لیست عملکرد دوسالانه</a:t>
            </a:r>
            <a:endParaRPr lang="fa-IR" dirty="0"/>
          </a:p>
        </p:txBody>
      </p:sp>
    </p:spTree>
    <p:extLst>
      <p:ext uri="{BB962C8B-B14F-4D97-AF65-F5344CB8AC3E}">
        <p14:creationId xmlns:p14="http://schemas.microsoft.com/office/powerpoint/2010/main" val="4136566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عقد قرار داد ارائه خدماتی که برای آن مجوز دریافت ننموده است.</a:t>
            </a:r>
          </a:p>
          <a:p>
            <a:r>
              <a:rPr lang="fa-IR" dirty="0" smtClean="0"/>
              <a:t>مثال :خدمات طب کار</a:t>
            </a:r>
          </a:p>
          <a:p>
            <a:r>
              <a:rPr lang="fa-IR" dirty="0" smtClean="0"/>
              <a:t>قلت صحوی</a:t>
            </a:r>
            <a:endParaRPr lang="fa-IR" dirty="0"/>
          </a:p>
        </p:txBody>
      </p:sp>
      <p:sp>
        <p:nvSpPr>
          <p:cNvPr id="3" name="Title 2"/>
          <p:cNvSpPr>
            <a:spLocks noGrp="1"/>
          </p:cNvSpPr>
          <p:nvPr>
            <p:ph type="title"/>
          </p:nvPr>
        </p:nvSpPr>
        <p:spPr/>
        <p:txBody>
          <a:bodyPr/>
          <a:lstStyle/>
          <a:p>
            <a:endParaRPr lang="fa-I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93" t="35451" r="23270" b="14881"/>
          <a:stretch/>
        </p:blipFill>
        <p:spPr bwMode="auto">
          <a:xfrm>
            <a:off x="0" y="3396069"/>
            <a:ext cx="9144000" cy="363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789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051" t="31349" r="11405" b="25000"/>
          <a:stretch/>
        </p:blipFill>
        <p:spPr bwMode="auto">
          <a:xfrm>
            <a:off x="611560" y="1556792"/>
            <a:ext cx="823070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610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«قضاوت کنندگان </a:t>
            </a:r>
            <a:r>
              <a:rPr lang="fa-IR" dirty="0"/>
              <a:t>چهار دسته‏اند، سه دسته آنها مشمول عذاب دوزخ هستند، و تنها یک دسته سزاوار بهشت مى‏باشند، اما آن سه دسته که مستوجب عذابند عبارتند از: </a:t>
            </a:r>
            <a:endParaRPr lang="fa-IR" dirty="0" smtClean="0"/>
          </a:p>
          <a:p>
            <a:r>
              <a:rPr lang="fa-IR" dirty="0" smtClean="0"/>
              <a:t>1- </a:t>
            </a:r>
            <a:r>
              <a:rPr lang="fa-IR" dirty="0"/>
              <a:t>کسى که از روى عمد و آگاهى قضاوت ناحق مى‏کند</a:t>
            </a:r>
            <a:r>
              <a:rPr lang="fa-IR" dirty="0" smtClean="0"/>
              <a:t>.</a:t>
            </a:r>
          </a:p>
          <a:p>
            <a:r>
              <a:rPr lang="fa-IR" dirty="0" smtClean="0"/>
              <a:t> </a:t>
            </a:r>
            <a:r>
              <a:rPr lang="fa-IR" dirty="0"/>
              <a:t>2- کسى که قضاوت ناحق مى‏کند ولى آگاهى به آن ندارد. 3- کسى که قضاوت به حق مى‏کند ولى از روى ناآگاهى. </a:t>
            </a:r>
            <a:endParaRPr lang="fa-IR" dirty="0" smtClean="0"/>
          </a:p>
          <a:p>
            <a:pPr marL="109728" indent="0">
              <a:buNone/>
            </a:pPr>
            <a:r>
              <a:rPr lang="fa-IR" dirty="0" smtClean="0"/>
              <a:t>اما </a:t>
            </a:r>
            <a:r>
              <a:rPr lang="fa-IR" dirty="0"/>
              <a:t>آن دسته‏اى که اهل بهشتند </a:t>
            </a:r>
            <a:endParaRPr lang="fa-IR" dirty="0" smtClean="0"/>
          </a:p>
          <a:p>
            <a:r>
              <a:rPr lang="fa-IR" dirty="0" smtClean="0">
                <a:solidFill>
                  <a:srgbClr val="FF0000"/>
                </a:solidFill>
              </a:rPr>
              <a:t>4-آنهایى </a:t>
            </a:r>
            <a:r>
              <a:rPr lang="fa-IR" dirty="0">
                <a:solidFill>
                  <a:srgbClr val="FF0000"/>
                </a:solidFill>
              </a:rPr>
              <a:t>هستند که از روى آگاهى قضاوت به حق مى‏کنند.»</a:t>
            </a:r>
          </a:p>
        </p:txBody>
      </p:sp>
      <p:sp>
        <p:nvSpPr>
          <p:cNvPr id="3" name="Title 2"/>
          <p:cNvSpPr>
            <a:spLocks noGrp="1"/>
          </p:cNvSpPr>
          <p:nvPr>
            <p:ph type="title"/>
          </p:nvPr>
        </p:nvSpPr>
        <p:spPr/>
        <p:txBody>
          <a:bodyPr/>
          <a:lstStyle/>
          <a:p>
            <a:r>
              <a:rPr lang="fa-IR" dirty="0"/>
              <a:t>امام صادق(ع) فرمود: </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49211"/>
            <a:ext cx="685800" cy="662836"/>
          </a:xfrm>
          <a:prstGeom prst="rect">
            <a:avLst/>
          </a:prstGeom>
          <a:noFill/>
          <a:ln>
            <a:noFill/>
          </a:ln>
        </p:spPr>
      </p:pic>
    </p:spTree>
    <p:extLst>
      <p:ext uri="{BB962C8B-B14F-4D97-AF65-F5344CB8AC3E}">
        <p14:creationId xmlns:p14="http://schemas.microsoft.com/office/powerpoint/2010/main" val="1000908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 قابل تنفس (</a:t>
            </a:r>
            <a:r>
              <a:rPr lang="en-US" dirty="0"/>
              <a:t>Inhalable): </a:t>
            </a:r>
            <a:r>
              <a:rPr lang="fa-IR" dirty="0"/>
              <a:t>ذرات با قطر (آئروديناميكي) كوچكتر از µ</a:t>
            </a:r>
            <a:r>
              <a:rPr lang="en-US" dirty="0"/>
              <a:t>m100 </a:t>
            </a:r>
            <a:r>
              <a:rPr lang="fa-IR" dirty="0"/>
              <a:t>می باشند. این ذرات قادرند در هر نقطه از دستگاه تنفس اعم از راههاي تنفسي فوقاني، مياني و تحتاني  ته نشين شوند.</a:t>
            </a:r>
          </a:p>
          <a:p>
            <a:r>
              <a:rPr lang="fa-IR" dirty="0"/>
              <a:t>  </a:t>
            </a:r>
            <a:r>
              <a:rPr lang="fa-IR" dirty="0">
                <a:solidFill>
                  <a:srgbClr val="FF0000"/>
                </a:solidFill>
              </a:rPr>
              <a:t>توراسيك (</a:t>
            </a:r>
            <a:r>
              <a:rPr lang="en-US" dirty="0">
                <a:solidFill>
                  <a:srgbClr val="FF0000"/>
                </a:solidFill>
              </a:rPr>
              <a:t>Thoracic):‌ </a:t>
            </a:r>
            <a:r>
              <a:rPr lang="fa-IR" dirty="0">
                <a:solidFill>
                  <a:srgbClr val="FF0000"/>
                </a:solidFill>
              </a:rPr>
              <a:t>ذرات با قطر كمتر از µ</a:t>
            </a:r>
            <a:r>
              <a:rPr lang="en-US" dirty="0">
                <a:solidFill>
                  <a:srgbClr val="FF0000"/>
                </a:solidFill>
              </a:rPr>
              <a:t>m25 </a:t>
            </a:r>
            <a:r>
              <a:rPr lang="fa-IR" dirty="0">
                <a:solidFill>
                  <a:srgbClr val="FF0000"/>
                </a:solidFill>
              </a:rPr>
              <a:t>كه  مي توانند در هر نقطه از راههاي هوايي (ناي و نايژه) و ناحيه كيسه هاي هوايي ته نشين گردند.</a:t>
            </a:r>
          </a:p>
          <a:p>
            <a:r>
              <a:rPr lang="fa-IR" dirty="0"/>
              <a:t>  قابل استنشاق (</a:t>
            </a:r>
            <a:r>
              <a:rPr lang="en-US" dirty="0"/>
              <a:t>Respirable):‌ </a:t>
            </a:r>
            <a:r>
              <a:rPr lang="fa-IR" dirty="0"/>
              <a:t>ذرات با قطر كمتر از µ</a:t>
            </a:r>
            <a:r>
              <a:rPr lang="en-US" dirty="0"/>
              <a:t>m10 </a:t>
            </a:r>
            <a:r>
              <a:rPr lang="fa-IR" dirty="0"/>
              <a:t>كه مي توانند تا انتهایي ترين حبابچه هاي ريوي و منطقه تبادل گازي ريه نفوذ كنند.</a:t>
            </a:r>
          </a:p>
        </p:txBody>
      </p:sp>
      <p:sp>
        <p:nvSpPr>
          <p:cNvPr id="3" name="Title 2"/>
          <p:cNvSpPr>
            <a:spLocks noGrp="1"/>
          </p:cNvSpPr>
          <p:nvPr>
            <p:ph type="title"/>
          </p:nvPr>
        </p:nvSpPr>
        <p:spPr/>
        <p:txBody>
          <a:bodyPr/>
          <a:lstStyle/>
          <a:p>
            <a:r>
              <a:rPr lang="fa-IR" dirty="0" smtClean="0"/>
              <a:t>ذرات</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094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67" t="22620" r="10482" b="41393"/>
          <a:stretch/>
        </p:blipFill>
        <p:spPr bwMode="auto">
          <a:xfrm>
            <a:off x="35496" y="2564904"/>
            <a:ext cx="8984343" cy="263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2987824" y="3881183"/>
            <a:ext cx="360040" cy="627937"/>
          </a:xfrm>
          <a:prstGeom prst="downArrow">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pic>
        <p:nvPicPr>
          <p:cNvPr id="6"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086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11" t="25992" r="27417" b="10656"/>
          <a:stretch/>
        </p:blipFill>
        <p:spPr bwMode="auto">
          <a:xfrm>
            <a:off x="23636" y="188640"/>
            <a:ext cx="9012860" cy="677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900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dirty="0"/>
              <a:t>1- شبكه آناليز صدا در گزارش مشخص شده باشد . </a:t>
            </a:r>
            <a:endParaRPr lang="en-US" dirty="0"/>
          </a:p>
          <a:p>
            <a:r>
              <a:rPr lang="fa-IR" dirty="0"/>
              <a:t>2- استاندارد دوزيمتري در گزارش قيد شود . </a:t>
            </a:r>
            <a:endParaRPr lang="en-US" dirty="0"/>
          </a:p>
          <a:p>
            <a:r>
              <a:rPr lang="fa-IR" dirty="0"/>
              <a:t>3- مشخصات دستگاههاي اندازه گيري قيد شود </a:t>
            </a:r>
            <a:endParaRPr lang="fa-IR" dirty="0" smtClean="0"/>
          </a:p>
          <a:p>
            <a:r>
              <a:rPr lang="fa-IR" dirty="0" smtClean="0"/>
              <a:t>4- </a:t>
            </a:r>
            <a:r>
              <a:rPr lang="fa-IR" dirty="0"/>
              <a:t>نوع ميدان صوتي در گزارش قيد شود .</a:t>
            </a:r>
            <a:endParaRPr lang="en-US" dirty="0"/>
          </a:p>
          <a:p>
            <a:r>
              <a:rPr lang="fa-IR" dirty="0"/>
              <a:t>5- ماخذ حدود </a:t>
            </a:r>
            <a:r>
              <a:rPr lang="fa-IR" dirty="0" smtClean="0"/>
              <a:t>مجاز مواجهه </a:t>
            </a:r>
            <a:r>
              <a:rPr lang="fa-IR" dirty="0"/>
              <a:t>شغلي </a:t>
            </a:r>
            <a:r>
              <a:rPr lang="fa-IR" dirty="0" smtClean="0"/>
              <a:t>كتابچه </a:t>
            </a:r>
            <a:r>
              <a:rPr lang="fa-IR" dirty="0"/>
              <a:t>مصوب كميته فني بهداشت حرفه اي كشور </a:t>
            </a:r>
            <a:r>
              <a:rPr lang="fa-IR" dirty="0" smtClean="0"/>
              <a:t>با ذکر ویرایش و سال باشد </a:t>
            </a:r>
            <a:r>
              <a:rPr lang="fa-IR" dirty="0"/>
              <a:t>.</a:t>
            </a:r>
            <a:endParaRPr lang="en-US" dirty="0"/>
          </a:p>
          <a:p>
            <a:r>
              <a:rPr lang="fa-IR" dirty="0"/>
              <a:t>6- </a:t>
            </a:r>
            <a:r>
              <a:rPr lang="fa-IR" dirty="0" smtClean="0"/>
              <a:t>نام كارشناس </a:t>
            </a:r>
            <a:r>
              <a:rPr lang="fa-IR" dirty="0"/>
              <a:t>اندازه گيري كننده و مسئول فني در گزارش قيد شود </a:t>
            </a:r>
            <a:r>
              <a:rPr lang="fa-IR" dirty="0" smtClean="0"/>
              <a:t>.</a:t>
            </a:r>
          </a:p>
          <a:p>
            <a:r>
              <a:rPr lang="fa-IR" dirty="0" smtClean="0"/>
              <a:t>7-كاليبراتورصداسنج </a:t>
            </a:r>
            <a:r>
              <a:rPr lang="fa-IR" dirty="0"/>
              <a:t>بايد توسط شركت هاي ذي صلاح سازمان استاندارد هردو سال كاليبره شود و گواهي مربوطه درحين سنجش بهمراه تيم سنجشگر باشد</a:t>
            </a:r>
            <a:r>
              <a:rPr lang="en-US" dirty="0"/>
              <a:t>.</a:t>
            </a:r>
          </a:p>
          <a:p>
            <a:endParaRPr lang="fa-IR" dirty="0"/>
          </a:p>
        </p:txBody>
      </p:sp>
      <p:sp>
        <p:nvSpPr>
          <p:cNvPr id="3" name="Title 2"/>
          <p:cNvSpPr>
            <a:spLocks noGrp="1"/>
          </p:cNvSpPr>
          <p:nvPr>
            <p:ph type="title"/>
          </p:nvPr>
        </p:nvSpPr>
        <p:spPr/>
        <p:txBody>
          <a:bodyPr/>
          <a:lstStyle/>
          <a:p>
            <a:r>
              <a:rPr lang="fa-IR" dirty="0" smtClean="0"/>
              <a:t>اندازه گیری صدا</a:t>
            </a:r>
            <a:endParaRPr lang="fa-IR"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093296"/>
            <a:ext cx="685800" cy="662836"/>
          </a:xfrm>
          <a:prstGeom prst="rect">
            <a:avLst/>
          </a:prstGeom>
          <a:noFill/>
          <a:ln>
            <a:noFill/>
          </a:ln>
        </p:spPr>
      </p:pic>
      <p:pic>
        <p:nvPicPr>
          <p:cNvPr id="5"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517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اندازه گيري تراز فشار صوت بايد با دستگاهي انجام گردد كه قابليت اندازه گيري تراز فشار صوت درشبكه توزين فركانس</a:t>
            </a:r>
            <a:r>
              <a:rPr lang="en-US" dirty="0"/>
              <a:t> A  </a:t>
            </a:r>
            <a:r>
              <a:rPr lang="fa-IR" dirty="0"/>
              <a:t>با دقت يك دسي بل را داشته باشد</a:t>
            </a:r>
            <a:r>
              <a:rPr lang="en-US" dirty="0"/>
              <a:t>. </a:t>
            </a:r>
            <a:r>
              <a:rPr lang="fa-IR" dirty="0"/>
              <a:t>در اندازه گيري دقيق براي معين نمودن مواجهه کارگر، معين نمودن تراز پيك و تراز مؤثر صدا، لازم است دستگاه، دقتي </a:t>
            </a:r>
            <a:r>
              <a:rPr lang="fa-IR" dirty="0" smtClean="0"/>
              <a:t>درحدود0/5 </a:t>
            </a:r>
            <a:r>
              <a:rPr lang="fa-IR" dirty="0"/>
              <a:t>و توانايي اندازه گيري در شبكه توزين فركانس</a:t>
            </a:r>
            <a:r>
              <a:rPr lang="en-US" dirty="0"/>
              <a:t> C </a:t>
            </a:r>
            <a:r>
              <a:rPr lang="fa-IR" dirty="0"/>
              <a:t>و</a:t>
            </a:r>
            <a:r>
              <a:rPr lang="en-US" dirty="0"/>
              <a:t> A </a:t>
            </a:r>
            <a:r>
              <a:rPr lang="fa-IR" dirty="0"/>
              <a:t>را داشته باشد</a:t>
            </a:r>
            <a:r>
              <a:rPr lang="en-US" dirty="0"/>
              <a:t>. </a:t>
            </a:r>
            <a:r>
              <a:rPr lang="fa-IR" dirty="0"/>
              <a:t>براي آناليز فركانس بايستي از ترازسنج هاي دقيق با شبكه هاي</a:t>
            </a:r>
            <a:r>
              <a:rPr lang="en-US" dirty="0"/>
              <a:t> C </a:t>
            </a:r>
            <a:r>
              <a:rPr lang="fa-IR" dirty="0"/>
              <a:t>و</a:t>
            </a:r>
            <a:r>
              <a:rPr lang="en-US" dirty="0"/>
              <a:t>Lin </a:t>
            </a:r>
            <a:r>
              <a:rPr lang="fa-IR" dirty="0"/>
              <a:t>همراه آناليزور كمك گرفت</a:t>
            </a:r>
            <a:r>
              <a:rPr lang="en-US" dirty="0"/>
              <a:t>.</a:t>
            </a:r>
            <a:r>
              <a:rPr lang="fa-IR" dirty="0"/>
              <a:t>در دزيمتري نيز بايد از دستگاهي كه حداقل داراي ويژگي اندازه گيري دز و ترازمعادل است استفاده نمود</a:t>
            </a:r>
            <a:r>
              <a:rPr lang="en-US" dirty="0"/>
              <a:t>.</a:t>
            </a:r>
            <a:endParaRPr lang="fa-IR" dirty="0"/>
          </a:p>
        </p:txBody>
      </p:sp>
      <p:sp>
        <p:nvSpPr>
          <p:cNvPr id="3" name="Title 2"/>
          <p:cNvSpPr>
            <a:spLocks noGrp="1"/>
          </p:cNvSpPr>
          <p:nvPr>
            <p:ph type="title"/>
          </p:nvPr>
        </p:nvSpPr>
        <p:spPr/>
        <p:txBody>
          <a:bodyPr/>
          <a:lstStyle/>
          <a:p>
            <a:r>
              <a:rPr lang="fa-IR" dirty="0"/>
              <a:t>اندازه گیری صدا</a:t>
            </a:r>
          </a:p>
        </p:txBody>
      </p:sp>
    </p:spTree>
    <p:extLst>
      <p:ext uri="{BB962C8B-B14F-4D97-AF65-F5344CB8AC3E}">
        <p14:creationId xmlns:p14="http://schemas.microsoft.com/office/powerpoint/2010/main" val="721812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852936"/>
            <a:ext cx="8229600" cy="1143000"/>
          </a:xfrm>
        </p:spPr>
        <p:txBody>
          <a:bodyPr>
            <a:normAutofit/>
          </a:bodyPr>
          <a:lstStyle/>
          <a:p>
            <a:r>
              <a:rPr lang="fa-IR" dirty="0"/>
              <a:t>چه موقع </a:t>
            </a:r>
            <a:r>
              <a:rPr lang="fa-IR" dirty="0" smtClean="0"/>
              <a:t>دزیمتری </a:t>
            </a:r>
            <a:r>
              <a:rPr lang="fa-IR" dirty="0"/>
              <a:t>انجام شود</a:t>
            </a:r>
            <a:r>
              <a:rPr lang="fa-IR" dirty="0" smtClean="0"/>
              <a:t>؟</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304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a:extLst/>
        </p:spPr>
        <p:txBody>
          <a:bodyPr/>
          <a:lstStyle/>
          <a:p>
            <a:pPr eaLnBrk="1" hangingPunct="1">
              <a:defRPr/>
            </a:pP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anose="00000700000000000000" pitchFamily="2" charset="-78"/>
              </a:rPr>
              <a:t>اندازه گیری مواجهه فردی صدا</a:t>
            </a:r>
            <a:endPar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anose="00000700000000000000" pitchFamily="2" charset="-78"/>
            </a:endParaRPr>
          </a:p>
        </p:txBody>
      </p:sp>
      <p:sp>
        <p:nvSpPr>
          <p:cNvPr id="3" name="Content Placeholder 2"/>
          <p:cNvSpPr>
            <a:spLocks noGrp="1"/>
          </p:cNvSpPr>
          <p:nvPr>
            <p:ph idx="1"/>
          </p:nvPr>
        </p:nvSpPr>
        <p:spPr>
          <a:xfrm>
            <a:off x="457200" y="692696"/>
            <a:ext cx="8229600" cy="5260040"/>
          </a:xfrm>
        </p:spPr>
        <p:txBody>
          <a:bodyPr>
            <a:normAutofit/>
          </a:bodyPr>
          <a:lstStyle/>
          <a:p>
            <a:pPr marL="274320" indent="-274320" algn="just" rtl="1" eaLnBrk="1" fontAlgn="auto" hangingPunct="1">
              <a:lnSpc>
                <a:spcPct val="150000"/>
              </a:lnSpc>
              <a:spcAft>
                <a:spcPts val="0"/>
              </a:spcAft>
              <a:buClr>
                <a:schemeClr val="accent3"/>
              </a:buClr>
              <a:buFont typeface="Wingdings 2"/>
              <a:buNone/>
              <a:defRPr/>
            </a:pPr>
            <a:r>
              <a:rPr lang="fa-IR" sz="2000" dirty="0" smtClean="0">
                <a:cs typeface="B Nazanin" pitchFamily="2" charset="-78"/>
              </a:rPr>
              <a:t>مشخص کردن نوع صدا (یکنواخت، متغیر یا نوبتی)</a:t>
            </a:r>
          </a:p>
          <a:p>
            <a:pPr marL="274320" indent="-274320" algn="just" rtl="1" eaLnBrk="1" fontAlgn="auto" hangingPunct="1">
              <a:lnSpc>
                <a:spcPct val="150000"/>
              </a:lnSpc>
              <a:spcAft>
                <a:spcPts val="0"/>
              </a:spcAft>
              <a:buClr>
                <a:schemeClr val="accent3"/>
              </a:buClr>
              <a:buFont typeface="Wingdings 2"/>
              <a:buNone/>
              <a:defRPr/>
            </a:pPr>
            <a:r>
              <a:rPr lang="fa-IR" sz="2000" dirty="0" smtClean="0">
                <a:cs typeface="B Nazanin" pitchFamily="2" charset="-78"/>
              </a:rPr>
              <a:t>ایستگاه کاری فرد (ثابت، متغیر با زمان مشخص یا متغیر با زمان نامشخص)</a:t>
            </a:r>
          </a:p>
          <a:p>
            <a:pPr marL="274320" indent="-274320" algn="just">
              <a:lnSpc>
                <a:spcPct val="150000"/>
              </a:lnSpc>
              <a:buClr>
                <a:schemeClr val="accent3"/>
              </a:buClr>
              <a:buNone/>
              <a:defRPr/>
            </a:pPr>
            <a:r>
              <a:rPr lang="fa-IR" sz="2000" dirty="0"/>
              <a:t>در صورتیکه اختلاف مینیمم و ماکسیمم صدا در سالن 5 دسیبل باشد. صدای متغییر است و در صورت داشتن سایر شرایط در جدول دزیمتری انجام می شود.</a:t>
            </a:r>
            <a:endParaRPr lang="fa-IR" sz="2000" dirty="0" smtClean="0">
              <a:cs typeface="B Nazanin" pitchFamily="2" charset="-78"/>
            </a:endParaRPr>
          </a:p>
          <a:p>
            <a:pPr marL="274320" indent="-274320" algn="just" rtl="1" eaLnBrk="1" fontAlgn="auto" hangingPunct="1">
              <a:lnSpc>
                <a:spcPct val="150000"/>
              </a:lnSpc>
              <a:spcAft>
                <a:spcPts val="0"/>
              </a:spcAft>
              <a:buClr>
                <a:schemeClr val="accent3"/>
              </a:buClr>
              <a:buFont typeface="Wingdings 2"/>
              <a:buNone/>
              <a:defRPr/>
            </a:pPr>
            <a:endParaRPr lang="fa-IR" sz="2000" dirty="0" smtClean="0">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217542561"/>
              </p:ext>
            </p:extLst>
          </p:nvPr>
        </p:nvGraphicFramePr>
        <p:xfrm>
          <a:off x="611560" y="3140970"/>
          <a:ext cx="8075240" cy="3717030"/>
        </p:xfrm>
        <a:graphic>
          <a:graphicData uri="http://schemas.openxmlformats.org/drawingml/2006/table">
            <a:tbl>
              <a:tblPr firstRow="1" bandRow="1">
                <a:tableStyleId>{5C22544A-7EE6-4342-B048-85BDC9FD1C3A}</a:tableStyleId>
              </a:tblPr>
              <a:tblGrid>
                <a:gridCol w="5352867"/>
                <a:gridCol w="1712918"/>
                <a:gridCol w="1009455"/>
              </a:tblGrid>
              <a:tr h="371703">
                <a:tc>
                  <a:txBody>
                    <a:bodyPr/>
                    <a:lstStyle/>
                    <a:p>
                      <a:pPr algn="r" rtl="1"/>
                      <a:r>
                        <a:rPr lang="fa-IR" sz="1600" dirty="0" smtClean="0">
                          <a:cs typeface="B Nazanin" panose="00000400000000000000" pitchFamily="2" charset="-78"/>
                        </a:rPr>
                        <a:t>اندازه گیری</a:t>
                      </a:r>
                      <a:endParaRPr lang="en-US" sz="1600"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ایستگاه کاری</a:t>
                      </a:r>
                      <a:endParaRPr lang="en-US" sz="1600"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نوع صدا</a:t>
                      </a:r>
                      <a:endParaRPr lang="en-US" sz="1600" dirty="0">
                        <a:cs typeface="B Nazanin" panose="00000400000000000000" pitchFamily="2" charset="-78"/>
                      </a:endParaRPr>
                    </a:p>
                  </a:txBody>
                  <a:tcPr/>
                </a:tc>
              </a:tr>
              <a:tr h="371703">
                <a:tc>
                  <a:txBody>
                    <a:bodyPr/>
                    <a:lstStyle/>
                    <a:p>
                      <a:pPr algn="r" rtl="1"/>
                      <a:r>
                        <a:rPr lang="fa-IR" sz="1600" dirty="0" smtClean="0">
                          <a:cs typeface="B Nazanin" panose="00000400000000000000" pitchFamily="2" charset="-78"/>
                        </a:rPr>
                        <a:t>1 بار اندازه گیری در ایستگاه کاری فرد</a:t>
                      </a:r>
                      <a:endParaRPr lang="en-US" sz="1600"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ثابت</a:t>
                      </a:r>
                      <a:endParaRPr lang="en-US" sz="1600" dirty="0">
                        <a:cs typeface="B Nazanin" panose="00000400000000000000" pitchFamily="2" charset="-78"/>
                      </a:endParaRPr>
                    </a:p>
                  </a:txBody>
                  <a:tcPr/>
                </a:tc>
                <a:tc rowSpan="3">
                  <a:txBody>
                    <a:bodyPr/>
                    <a:lstStyle/>
                    <a:p>
                      <a:pPr algn="r" rtl="1"/>
                      <a:r>
                        <a:rPr lang="fa-IR" sz="1600" dirty="0" smtClean="0">
                          <a:cs typeface="B Nazanin" panose="00000400000000000000" pitchFamily="2" charset="-78"/>
                        </a:rPr>
                        <a:t>یکنواخت</a:t>
                      </a:r>
                      <a:endParaRPr lang="en-US" sz="1600" dirty="0">
                        <a:cs typeface="B Nazanin" panose="00000400000000000000" pitchFamily="2" charset="-78"/>
                      </a:endParaRPr>
                    </a:p>
                  </a:txBody>
                  <a:tcPr/>
                </a:tc>
              </a:tr>
              <a:tr h="37170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1 بار اندازه گیری در هر ایستگاه کاری و گزارش </a:t>
                      </a:r>
                      <a:r>
                        <a:rPr lang="en-US" sz="1600" dirty="0" err="1" smtClean="0">
                          <a:cs typeface="B Nazanin" panose="00000400000000000000" pitchFamily="2" charset="-78"/>
                        </a:rPr>
                        <a:t>Leq</a:t>
                      </a:r>
                      <a:endParaRPr lang="en-US" sz="1600" dirty="0" smtClean="0">
                        <a:cs typeface="B Nazanin" panose="00000400000000000000" pitchFamily="2" charset="-78"/>
                      </a:endParaRPr>
                    </a:p>
                  </a:txBody>
                  <a:tcPr/>
                </a:tc>
                <a:tc>
                  <a:txBody>
                    <a:bodyPr/>
                    <a:lstStyle/>
                    <a:p>
                      <a:pPr algn="r" rtl="1"/>
                      <a:r>
                        <a:rPr lang="fa-IR" sz="1600" dirty="0" smtClean="0">
                          <a:cs typeface="B Nazanin" panose="00000400000000000000" pitchFamily="2" charset="-78"/>
                        </a:rPr>
                        <a:t>متغیر با زمان مشخص </a:t>
                      </a:r>
                      <a:endParaRPr lang="en-US" sz="1600" dirty="0">
                        <a:cs typeface="B Nazanin" panose="00000400000000000000" pitchFamily="2" charset="-78"/>
                      </a:endParaRPr>
                    </a:p>
                  </a:txBody>
                  <a:tcPr/>
                </a:tc>
                <a:tc vMerge="1">
                  <a:txBody>
                    <a:bodyPr/>
                    <a:lstStyle/>
                    <a:p>
                      <a:pPr algn="r" rtl="1"/>
                      <a:endParaRPr lang="en-US"/>
                    </a:p>
                  </a:txBody>
                  <a:tcPr/>
                </a:tc>
              </a:tr>
              <a:tr h="371703">
                <a:tc>
                  <a:txBody>
                    <a:bodyPr/>
                    <a:lstStyle/>
                    <a:p>
                      <a:pPr algn="r" rtl="1"/>
                      <a:r>
                        <a:rPr lang="fa-IR" sz="1600" dirty="0" smtClean="0">
                          <a:cs typeface="B Nazanin" panose="00000400000000000000" pitchFamily="2" charset="-78"/>
                        </a:rPr>
                        <a:t>دزیمتری</a:t>
                      </a:r>
                      <a:endParaRPr lang="en-US" sz="1600"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متغیر با زمان نامشخص</a:t>
                      </a:r>
                      <a:endParaRPr lang="en-US" sz="1600" dirty="0">
                        <a:cs typeface="B Nazanin" panose="00000400000000000000" pitchFamily="2" charset="-78"/>
                      </a:endParaRPr>
                    </a:p>
                  </a:txBody>
                  <a:tcPr/>
                </a:tc>
                <a:tc vMerge="1">
                  <a:txBody>
                    <a:bodyPr/>
                    <a:lstStyle/>
                    <a:p>
                      <a:pPr algn="r" rtl="1"/>
                      <a:endParaRPr lang="en-US"/>
                    </a:p>
                  </a:txBody>
                  <a:tcPr/>
                </a:tc>
              </a:tr>
              <a:tr h="371703">
                <a:tc>
                  <a:txBody>
                    <a:bodyPr/>
                    <a:lstStyle/>
                    <a:p>
                      <a:pPr algn="r" rtl="1"/>
                      <a:r>
                        <a:rPr lang="fa-IR" sz="1600" dirty="0" smtClean="0">
                          <a:cs typeface="B Nazanin" panose="00000400000000000000" pitchFamily="2" charset="-78"/>
                        </a:rPr>
                        <a:t>دزیمتری (اندازه گیری </a:t>
                      </a:r>
                      <a:r>
                        <a:rPr lang="en-US" sz="1600" dirty="0" err="1" smtClean="0">
                          <a:cs typeface="B Nazanin" panose="00000400000000000000" pitchFamily="2" charset="-78"/>
                        </a:rPr>
                        <a:t>Leq</a:t>
                      </a:r>
                      <a:r>
                        <a:rPr lang="fa-IR" sz="1600" dirty="0" smtClean="0">
                          <a:cs typeface="B Nazanin" panose="00000400000000000000" pitchFamily="2" charset="-78"/>
                        </a:rPr>
                        <a:t>)</a:t>
                      </a:r>
                      <a:endParaRPr lang="en-US" sz="1600"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ثابت</a:t>
                      </a:r>
                      <a:endParaRPr lang="en-US" sz="1600" dirty="0">
                        <a:cs typeface="B Nazanin" panose="00000400000000000000" pitchFamily="2" charset="-78"/>
                      </a:endParaRPr>
                    </a:p>
                  </a:txBody>
                  <a:tcPr/>
                </a:tc>
                <a:tc rowSpan="3">
                  <a:txBody>
                    <a:bodyPr/>
                    <a:lstStyle/>
                    <a:p>
                      <a:pPr algn="r" rtl="1"/>
                      <a:r>
                        <a:rPr lang="fa-IR" sz="1600" dirty="0" smtClean="0">
                          <a:cs typeface="B Nazanin" panose="00000400000000000000" pitchFamily="2" charset="-78"/>
                        </a:rPr>
                        <a:t>متغیر با زمان</a:t>
                      </a:r>
                      <a:endParaRPr lang="en-US" sz="1600" dirty="0">
                        <a:cs typeface="B Nazanin" panose="00000400000000000000" pitchFamily="2" charset="-78"/>
                      </a:endParaRPr>
                    </a:p>
                  </a:txBody>
                  <a:tcPr/>
                </a:tc>
              </a:tr>
              <a:tr h="37170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دزیمتری </a:t>
                      </a:r>
                      <a:endParaRPr lang="en-US" sz="1600" dirty="0" smtClean="0">
                        <a:cs typeface="B Nazanin" panose="00000400000000000000" pitchFamily="2" charset="-78"/>
                      </a:endParaRPr>
                    </a:p>
                  </a:txBody>
                  <a:tcPr/>
                </a:tc>
                <a:tc>
                  <a:txBody>
                    <a:bodyPr/>
                    <a:lstStyle/>
                    <a:p>
                      <a:pPr algn="r" rtl="1"/>
                      <a:r>
                        <a:rPr lang="fa-IR" sz="1600" dirty="0" smtClean="0">
                          <a:cs typeface="B Nazanin" panose="00000400000000000000" pitchFamily="2" charset="-78"/>
                        </a:rPr>
                        <a:t>متغیر با زمان مشخص </a:t>
                      </a:r>
                      <a:endParaRPr lang="en-US" sz="1600" dirty="0">
                        <a:cs typeface="B Nazanin" panose="00000400000000000000" pitchFamily="2" charset="-78"/>
                      </a:endParaRPr>
                    </a:p>
                  </a:txBody>
                  <a:tcPr/>
                </a:tc>
                <a:tc vMerge="1">
                  <a:txBody>
                    <a:bodyPr/>
                    <a:lstStyle/>
                    <a:p>
                      <a:pPr algn="r" rtl="1"/>
                      <a:endParaRPr lang="en-US"/>
                    </a:p>
                  </a:txBody>
                  <a:tcPr/>
                </a:tc>
              </a:tr>
              <a:tr h="37170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دزیمتری</a:t>
                      </a:r>
                      <a:endParaRPr lang="en-US" sz="1600" dirty="0" smtClean="0">
                        <a:cs typeface="B Nazanin" panose="00000400000000000000" pitchFamily="2" charset="-78"/>
                      </a:endParaRPr>
                    </a:p>
                  </a:txBody>
                  <a:tcPr/>
                </a:tc>
                <a:tc>
                  <a:txBody>
                    <a:bodyPr/>
                    <a:lstStyle/>
                    <a:p>
                      <a:pPr algn="r" rtl="1"/>
                      <a:r>
                        <a:rPr lang="fa-IR" sz="1600" dirty="0" smtClean="0">
                          <a:cs typeface="B Nazanin" panose="00000400000000000000" pitchFamily="2" charset="-78"/>
                        </a:rPr>
                        <a:t>متغیر با زمان نامشخص</a:t>
                      </a:r>
                      <a:endParaRPr lang="en-US" sz="1600" dirty="0">
                        <a:cs typeface="B Nazanin" panose="00000400000000000000" pitchFamily="2" charset="-78"/>
                      </a:endParaRPr>
                    </a:p>
                  </a:txBody>
                  <a:tcPr/>
                </a:tc>
                <a:tc vMerge="1">
                  <a:txBody>
                    <a:bodyPr/>
                    <a:lstStyle/>
                    <a:p>
                      <a:pPr algn="r" rtl="1"/>
                      <a:endParaRPr lang="en-US"/>
                    </a:p>
                  </a:txBody>
                  <a:tcPr/>
                </a:tc>
              </a:tr>
              <a:tr h="37170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1 بار اندازه گیری در هر دوره ی صدا و گزارش </a:t>
                      </a:r>
                      <a:r>
                        <a:rPr lang="en-US" sz="1600" dirty="0" err="1" smtClean="0">
                          <a:cs typeface="B Nazanin" panose="00000400000000000000" pitchFamily="2" charset="-78"/>
                        </a:rPr>
                        <a:t>Leq</a:t>
                      </a:r>
                      <a:endParaRPr lang="en-US" sz="1600" dirty="0" smtClean="0">
                        <a:cs typeface="B Nazanin" panose="00000400000000000000" pitchFamily="2" charset="-78"/>
                      </a:endParaRPr>
                    </a:p>
                  </a:txBody>
                  <a:tcPr/>
                </a:tc>
                <a:tc>
                  <a:txBody>
                    <a:bodyPr/>
                    <a:lstStyle/>
                    <a:p>
                      <a:pPr algn="r" rtl="1"/>
                      <a:r>
                        <a:rPr lang="fa-IR" sz="1600" dirty="0" smtClean="0">
                          <a:cs typeface="B Nazanin" panose="00000400000000000000" pitchFamily="2" charset="-78"/>
                        </a:rPr>
                        <a:t>ثابت</a:t>
                      </a:r>
                      <a:endParaRPr lang="en-US" sz="1600" dirty="0">
                        <a:cs typeface="B Nazanin" panose="00000400000000000000" pitchFamily="2" charset="-78"/>
                      </a:endParaRPr>
                    </a:p>
                  </a:txBody>
                  <a:tcPr/>
                </a:tc>
                <a:tc rowSpan="3">
                  <a:txBody>
                    <a:bodyPr/>
                    <a:lstStyle/>
                    <a:p>
                      <a:pPr algn="r" rtl="1"/>
                      <a:r>
                        <a:rPr lang="fa-IR" sz="1600" dirty="0" smtClean="0">
                          <a:cs typeface="B Nazanin" panose="00000400000000000000" pitchFamily="2" charset="-78"/>
                        </a:rPr>
                        <a:t>نوبتی</a:t>
                      </a:r>
                      <a:endParaRPr lang="en-US" sz="1600" dirty="0">
                        <a:cs typeface="B Nazanin" panose="00000400000000000000" pitchFamily="2" charset="-78"/>
                      </a:endParaRPr>
                    </a:p>
                  </a:txBody>
                  <a:tcPr/>
                </a:tc>
              </a:tr>
              <a:tr h="371703">
                <a:tc>
                  <a:txBody>
                    <a:bodyPr/>
                    <a:lstStyle/>
                    <a:p>
                      <a:pPr algn="r" rtl="1"/>
                      <a:r>
                        <a:rPr lang="fa-IR" sz="1600" dirty="0" smtClean="0">
                          <a:cs typeface="B Nazanin" panose="00000400000000000000" pitchFamily="2" charset="-78"/>
                        </a:rPr>
                        <a:t>دزیمتری</a:t>
                      </a:r>
                      <a:endParaRPr lang="en-US" sz="1600" dirty="0">
                        <a:cs typeface="B Nazanin" panose="00000400000000000000" pitchFamily="2" charset="-78"/>
                      </a:endParaRPr>
                    </a:p>
                  </a:txBody>
                  <a:tcPr/>
                </a:tc>
                <a:tc>
                  <a:txBody>
                    <a:bodyPr/>
                    <a:lstStyle/>
                    <a:p>
                      <a:pPr algn="r" rtl="1"/>
                      <a:r>
                        <a:rPr lang="fa-IR" sz="1600" dirty="0" smtClean="0">
                          <a:cs typeface="B Nazanin" panose="00000400000000000000" pitchFamily="2" charset="-78"/>
                        </a:rPr>
                        <a:t>متغیر با زمان مشخص </a:t>
                      </a:r>
                      <a:endParaRPr lang="en-US" sz="1600" dirty="0">
                        <a:cs typeface="B Nazanin" panose="00000400000000000000" pitchFamily="2" charset="-78"/>
                      </a:endParaRPr>
                    </a:p>
                  </a:txBody>
                  <a:tcPr/>
                </a:tc>
                <a:tc vMerge="1">
                  <a:txBody>
                    <a:bodyPr/>
                    <a:lstStyle/>
                    <a:p>
                      <a:pPr algn="r" rtl="1"/>
                      <a:endParaRPr lang="en-US" dirty="0"/>
                    </a:p>
                  </a:txBody>
                  <a:tcPr/>
                </a:tc>
              </a:tr>
              <a:tr h="37170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Nazanin" panose="00000400000000000000" pitchFamily="2" charset="-78"/>
                        </a:rPr>
                        <a:t>دزیمتری</a:t>
                      </a:r>
                      <a:endParaRPr lang="en-US" sz="1600" dirty="0" smtClean="0">
                        <a:cs typeface="B Nazanin" panose="00000400000000000000" pitchFamily="2" charset="-78"/>
                      </a:endParaRPr>
                    </a:p>
                  </a:txBody>
                  <a:tcPr/>
                </a:tc>
                <a:tc>
                  <a:txBody>
                    <a:bodyPr/>
                    <a:lstStyle/>
                    <a:p>
                      <a:pPr algn="r" rtl="1"/>
                      <a:r>
                        <a:rPr lang="fa-IR" sz="1600" dirty="0" smtClean="0">
                          <a:cs typeface="B Nazanin" panose="00000400000000000000" pitchFamily="2" charset="-78"/>
                        </a:rPr>
                        <a:t>متغیر با زمان نامشخص</a:t>
                      </a:r>
                      <a:endParaRPr lang="en-US" sz="1600" dirty="0">
                        <a:cs typeface="B Nazanin" panose="00000400000000000000" pitchFamily="2" charset="-78"/>
                      </a:endParaRPr>
                    </a:p>
                  </a:txBody>
                  <a:tcPr/>
                </a:tc>
                <a:tc vMerge="1">
                  <a:txBody>
                    <a:bodyPr/>
                    <a:lstStyle/>
                    <a:p>
                      <a:pPr algn="r" rtl="1"/>
                      <a:endParaRPr lang="en-US" dirty="0"/>
                    </a:p>
                  </a:txBody>
                  <a:tcPr/>
                </a:tc>
              </a:tr>
            </a:tbl>
          </a:graphicData>
        </a:graphic>
      </p:graphicFrame>
      <p:sp>
        <p:nvSpPr>
          <p:cNvPr id="6" name="Slide Number Placeholder 5"/>
          <p:cNvSpPr>
            <a:spLocks noGrp="1"/>
          </p:cNvSpPr>
          <p:nvPr>
            <p:ph type="sldNum" sz="quarter" idx="12"/>
          </p:nvPr>
        </p:nvSpPr>
        <p:spPr/>
        <p:txBody>
          <a:bodyPr/>
          <a:lstStyle/>
          <a:p>
            <a:fld id="{7B8664B9-B26A-4509-A7E7-9569410CB9A7}" type="slidenum">
              <a:rPr lang="es-ES" smtClean="0"/>
              <a:pPr/>
              <a:t>56</a:t>
            </a:fld>
            <a:endParaRPr lang="es-ES" dirty="0"/>
          </a:p>
        </p:txBody>
      </p:sp>
      <p:pic>
        <p:nvPicPr>
          <p:cNvPr id="8"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1438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a:t>وسایل اندازه گیری باید در شبکه وزن یافته </a:t>
            </a:r>
            <a:r>
              <a:rPr lang="en-US" dirty="0"/>
              <a:t>A  </a:t>
            </a:r>
            <a:r>
              <a:rPr lang="fa-IR" dirty="0"/>
              <a:t>در وضعیت آهسته(</a:t>
            </a:r>
            <a:r>
              <a:rPr lang="en-US" dirty="0"/>
              <a:t>SLOW</a:t>
            </a:r>
            <a:r>
              <a:rPr lang="fa-IR" dirty="0"/>
              <a:t>) رنج 70 تا 140 دسیبل تنظیم گردد.</a:t>
            </a:r>
            <a:endParaRPr lang="en-US" dirty="0"/>
          </a:p>
          <a:p>
            <a:r>
              <a:rPr lang="fa-IR" dirty="0"/>
              <a:t>پایه محاسبات دزیمتری را تنظیم نمایید. برای این کار به دفترچه راهنمای وسیله مراجعه نمایید. این تنظیم برای ایران باید روی حد مجاز</a:t>
            </a:r>
            <a:r>
              <a:rPr lang="en-US" dirty="0"/>
              <a:t> </a:t>
            </a:r>
            <a:r>
              <a:rPr lang="en-US" dirty="0" err="1"/>
              <a:t>dBA</a:t>
            </a:r>
            <a:r>
              <a:rPr lang="en-US" dirty="0"/>
              <a:t> </a:t>
            </a:r>
            <a:r>
              <a:rPr lang="fa-IR" dirty="0"/>
              <a:t>85 و قاعده</a:t>
            </a:r>
            <a:r>
              <a:rPr lang="en-US" dirty="0"/>
              <a:t> dB 3 </a:t>
            </a:r>
            <a:r>
              <a:rPr lang="fa-IR" dirty="0"/>
              <a:t>باشد. در اغلب دستگاه‌ها حد پایینی برای وارد نمودن مقادیر اندازه گیری شده در محاسبات دز تعریف شده است. این حد را روی 70</a:t>
            </a:r>
            <a:r>
              <a:rPr lang="en-US" dirty="0" err="1"/>
              <a:t>dBA</a:t>
            </a:r>
            <a:r>
              <a:rPr lang="en-US" dirty="0"/>
              <a:t> </a:t>
            </a:r>
            <a:r>
              <a:rPr lang="fa-IR" dirty="0"/>
              <a:t>تنظیم نمایید. دستگاه در این حالت مقادیر کمتر از 70 دسیبل را که اهمیت چندانی در دزیمتری ندارد در محاسبات وارد نمی‌کند. از تنظیم این پایه محاسبات مطمئن شوید برای این کار اغلب لازم است دستگاه یکبار خاموش و روشن شود</a:t>
            </a:r>
            <a:r>
              <a:rPr lang="en-US" dirty="0"/>
              <a:t>.</a:t>
            </a:r>
          </a:p>
          <a:p>
            <a:endParaRPr lang="fa-IR" dirty="0"/>
          </a:p>
        </p:txBody>
      </p:sp>
      <p:sp>
        <p:nvSpPr>
          <p:cNvPr id="3" name="Title 2"/>
          <p:cNvSpPr>
            <a:spLocks noGrp="1"/>
          </p:cNvSpPr>
          <p:nvPr>
            <p:ph type="title"/>
          </p:nvPr>
        </p:nvSpPr>
        <p:spPr/>
        <p:txBody>
          <a:bodyPr/>
          <a:lstStyle/>
          <a:p>
            <a:r>
              <a:rPr lang="fa-IR" dirty="0" smtClean="0"/>
              <a:t>دزیمتری</a:t>
            </a:r>
            <a:endParaRPr lang="fa-IR" dirty="0"/>
          </a:p>
        </p:txBody>
      </p:sp>
    </p:spTree>
    <p:extLst>
      <p:ext uri="{BB962C8B-B14F-4D97-AF65-F5344CB8AC3E}">
        <p14:creationId xmlns:p14="http://schemas.microsoft.com/office/powerpoint/2010/main" val="1762554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a:t>8- نوع فاكتورهاي اندازه گيري قيد شود مثلا</a:t>
            </a:r>
            <a:r>
              <a:rPr lang="en-US" dirty="0"/>
              <a:t>SPL-LEQ </a:t>
            </a:r>
            <a:r>
              <a:rPr lang="fa-IR" dirty="0"/>
              <a:t>و........</a:t>
            </a:r>
            <a:endParaRPr lang="en-US" dirty="0"/>
          </a:p>
          <a:p>
            <a:r>
              <a:rPr lang="fa-IR" dirty="0"/>
              <a:t>9-محل دقيق اندازه گيري صدا و دوزيمتري ها بر روي پلان كارگاه مشخص گردد  .</a:t>
            </a:r>
            <a:endParaRPr lang="en-US" dirty="0"/>
          </a:p>
          <a:p>
            <a:r>
              <a:rPr lang="fa-IR" dirty="0" smtClean="0"/>
              <a:t>11- </a:t>
            </a:r>
            <a:r>
              <a:rPr lang="fa-IR" dirty="0"/>
              <a:t>ميانگين گيري از تراز صدا هاي مختلف در يك كارگاه با چندين ايستگاه صداسنجي علمي نمي باشد .</a:t>
            </a:r>
            <a:endParaRPr lang="en-US" dirty="0"/>
          </a:p>
          <a:p>
            <a:r>
              <a:rPr lang="fa-IR" dirty="0"/>
              <a:t>12- ميزان تراز فشار صوت مينيمم از ميزان تراز فشار صوت در شبكه </a:t>
            </a:r>
            <a:r>
              <a:rPr lang="en-US" dirty="0"/>
              <a:t>A</a:t>
            </a:r>
            <a:r>
              <a:rPr lang="fa-IR" dirty="0"/>
              <a:t> بيشتر نباشد .</a:t>
            </a:r>
            <a:endParaRPr lang="en-US" dirty="0"/>
          </a:p>
          <a:p>
            <a:r>
              <a:rPr lang="fa-IR" dirty="0"/>
              <a:t>13- </a:t>
            </a:r>
            <a:r>
              <a:rPr lang="fa-IR" dirty="0" smtClean="0"/>
              <a:t>حد مجاز </a:t>
            </a:r>
            <a:r>
              <a:rPr lang="fa-IR" dirty="0"/>
              <a:t>مواجهه كارگر با صدا ، شبكه  </a:t>
            </a:r>
            <a:r>
              <a:rPr lang="en-US" dirty="0"/>
              <a:t>A</a:t>
            </a:r>
            <a:r>
              <a:rPr lang="fa-IR" dirty="0"/>
              <a:t>است  .</a:t>
            </a:r>
            <a:endParaRPr lang="en-US" dirty="0"/>
          </a:p>
          <a:p>
            <a:r>
              <a:rPr lang="fa-IR" dirty="0"/>
              <a:t>14- منابع مولد صدا در گزارش قيد شود .</a:t>
            </a:r>
            <a:endParaRPr lang="en-US" dirty="0"/>
          </a:p>
          <a:p>
            <a:endParaRPr lang="fa-IR" dirty="0"/>
          </a:p>
        </p:txBody>
      </p:sp>
      <p:sp>
        <p:nvSpPr>
          <p:cNvPr id="3" name="Title 2"/>
          <p:cNvSpPr>
            <a:spLocks noGrp="1"/>
          </p:cNvSpPr>
          <p:nvPr>
            <p:ph type="title"/>
          </p:nvPr>
        </p:nvSpPr>
        <p:spPr/>
        <p:txBody>
          <a:bodyPr/>
          <a:lstStyle/>
          <a:p>
            <a:r>
              <a:rPr lang="fa-IR" dirty="0" smtClean="0"/>
              <a:t>اندازه گیری صدا</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58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79296" cy="4525963"/>
          </a:xfrm>
        </p:spPr>
        <p:txBody>
          <a:bodyPr/>
          <a:lstStyle/>
          <a:p>
            <a:r>
              <a:rPr lang="fa-IR" dirty="0"/>
              <a:t>15- نوع صدا ( پيوسته متغيير منظم و . . . )در گزارش ثبت  شود .</a:t>
            </a:r>
            <a:endParaRPr lang="en-US" dirty="0"/>
          </a:p>
          <a:p>
            <a:r>
              <a:rPr lang="fa-IR" dirty="0"/>
              <a:t>16- موقعيت دستگاهها بر روي پلان كارگاه مشخص شود .</a:t>
            </a:r>
            <a:endParaRPr lang="en-US" dirty="0"/>
          </a:p>
          <a:p>
            <a:r>
              <a:rPr lang="fa-IR" dirty="0"/>
              <a:t>17- وضعيت روشن و خاموش بودن دستگاهها ، سرعت فعاليت دستگاهها و نوع فعاليت دستگاهها  در حين اندازه گيري در گزارش قيد شود . ( مثال دستگاه ساخت پروفيل با سرعت . . . .  و ورق . . .  . )</a:t>
            </a:r>
            <a:endParaRPr lang="en-US" dirty="0"/>
          </a:p>
          <a:p>
            <a:r>
              <a:rPr lang="fa-IR" dirty="0"/>
              <a:t>18- نوع و مشخصات دستگاه كاليبراسيون در گزارش قيد شود </a:t>
            </a:r>
            <a:r>
              <a:rPr lang="fa-IR" dirty="0" smtClean="0"/>
              <a:t>.</a:t>
            </a:r>
          </a:p>
          <a:p>
            <a:r>
              <a:rPr lang="fa-IR" dirty="0" smtClean="0"/>
              <a:t>19- نوع شبكه اندازه گيري در گزارش قيد شود .</a:t>
            </a:r>
            <a:endParaRPr lang="en-US" dirty="0" smtClean="0"/>
          </a:p>
          <a:p>
            <a:endParaRPr lang="en-US" dirty="0"/>
          </a:p>
          <a:p>
            <a:endParaRPr lang="fa-IR" dirty="0"/>
          </a:p>
        </p:txBody>
      </p:sp>
      <p:sp>
        <p:nvSpPr>
          <p:cNvPr id="3" name="Title 2"/>
          <p:cNvSpPr>
            <a:spLocks noGrp="1"/>
          </p:cNvSpPr>
          <p:nvPr>
            <p:ph type="title"/>
          </p:nvPr>
        </p:nvSpPr>
        <p:spPr/>
        <p:txBody>
          <a:bodyPr/>
          <a:lstStyle/>
          <a:p>
            <a:r>
              <a:rPr lang="fa-IR" dirty="0"/>
              <a:t>اندازه گیری صدا</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301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8856984" cy="4525963"/>
          </a:xfrm>
        </p:spPr>
        <p:txBody>
          <a:bodyPr>
            <a:noAutofit/>
          </a:bodyPr>
          <a:lstStyle/>
          <a:p>
            <a:r>
              <a:rPr lang="fa-IR" sz="3600" dirty="0" smtClean="0"/>
              <a:t>با توجه به تضاد منافع حاکم بر محیط کار، مسئول فنی و ماهیت مسائل موجود، طبق استانداردهای اندازه گیری و آیین رفتار حرفه‌ای، مسئولین فنی باید از صلاحیت یا مهارت لازم برخودار باشند.</a:t>
            </a:r>
          </a:p>
          <a:p>
            <a:endParaRPr lang="fa-IR" sz="3600" dirty="0"/>
          </a:p>
          <a:p>
            <a:pPr marL="109728" indent="0" algn="ctr">
              <a:buNone/>
            </a:pPr>
            <a:r>
              <a:rPr lang="fa-IR" sz="3600" dirty="0" smtClean="0"/>
              <a:t> صلاحیت اخلاقی یکی از ابعاد این مفهوم است</a:t>
            </a:r>
            <a:endParaRPr lang="fa-IR" sz="3600" dirty="0"/>
          </a:p>
        </p:txBody>
      </p:sp>
      <p:sp>
        <p:nvSpPr>
          <p:cNvPr id="3" name="Title 2"/>
          <p:cNvSpPr>
            <a:spLocks noGrp="1"/>
          </p:cNvSpPr>
          <p:nvPr>
            <p:ph type="title"/>
          </p:nvPr>
        </p:nvSpPr>
        <p:spPr/>
        <p:txBody>
          <a:bodyPr/>
          <a:lstStyle/>
          <a:p>
            <a:r>
              <a:rPr lang="fa-IR" dirty="0"/>
              <a:t>صلاحیت اخلاقی</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333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75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07288" cy="4525963"/>
          </a:xfrm>
        </p:spPr>
        <p:txBody>
          <a:bodyPr>
            <a:normAutofit fontScale="92500" lnSpcReduction="10000"/>
          </a:bodyPr>
          <a:lstStyle/>
          <a:p>
            <a:r>
              <a:rPr lang="fa-IR" dirty="0" smtClean="0"/>
              <a:t>1- </a:t>
            </a:r>
            <a:r>
              <a:rPr lang="fa-IR" dirty="0"/>
              <a:t>رنگ ديوار ،كف و سقف كارگاه در گزارش قيد شود .</a:t>
            </a:r>
            <a:endParaRPr lang="en-US" dirty="0"/>
          </a:p>
          <a:p>
            <a:r>
              <a:rPr lang="fa-IR" dirty="0"/>
              <a:t>2- ارتفاع منابع روشنايي مصنوعي از كف كارگاه در گزارش قيد شود. </a:t>
            </a:r>
            <a:endParaRPr lang="en-US" dirty="0"/>
          </a:p>
          <a:p>
            <a:r>
              <a:rPr lang="fa-IR" dirty="0"/>
              <a:t>3- نوع و مدل </a:t>
            </a:r>
            <a:r>
              <a:rPr lang="fa-IR" dirty="0" smtClean="0"/>
              <a:t>دستگاه هاي </a:t>
            </a:r>
            <a:r>
              <a:rPr lang="fa-IR" dirty="0"/>
              <a:t>اندازه گيري و تاريخ كاليبراسيون </a:t>
            </a:r>
            <a:r>
              <a:rPr lang="fa-IR" dirty="0" smtClean="0"/>
              <a:t>دستگاه ها </a:t>
            </a:r>
            <a:r>
              <a:rPr lang="fa-IR" dirty="0"/>
              <a:t>در گزارش قيد شود.</a:t>
            </a:r>
            <a:endParaRPr lang="en-US" dirty="0"/>
          </a:p>
          <a:p>
            <a:r>
              <a:rPr lang="fa-IR" dirty="0"/>
              <a:t>4-محل دقيق </a:t>
            </a:r>
            <a:r>
              <a:rPr lang="fa-IR" dirty="0" smtClean="0"/>
              <a:t>ايستگاه هاي </a:t>
            </a:r>
            <a:r>
              <a:rPr lang="fa-IR" dirty="0"/>
              <a:t>اندازه گيري در گزارش قيد شود .</a:t>
            </a:r>
            <a:endParaRPr lang="en-US" dirty="0"/>
          </a:p>
          <a:p>
            <a:r>
              <a:rPr lang="fa-IR" dirty="0"/>
              <a:t>5- ساعت،تاريخ  اندازه گيري در گزارش قيد شود .</a:t>
            </a:r>
            <a:endParaRPr lang="en-US" dirty="0"/>
          </a:p>
          <a:p>
            <a:r>
              <a:rPr lang="fa-IR" dirty="0"/>
              <a:t>6- وضعيت هواي سالن از نظر ميزان آلودگي در گزارش قيد شود .</a:t>
            </a:r>
            <a:endParaRPr lang="en-US" dirty="0"/>
          </a:p>
          <a:p>
            <a:r>
              <a:rPr lang="fa-IR" dirty="0"/>
              <a:t>7- پلان منابع روشنايي كارگاه در گزارش رسم شود .</a:t>
            </a:r>
            <a:endParaRPr lang="en-US" dirty="0"/>
          </a:p>
          <a:p>
            <a:r>
              <a:rPr lang="fa-IR" dirty="0"/>
              <a:t>8- جهت در پلان كارگاه رسم شود </a:t>
            </a:r>
            <a:r>
              <a:rPr lang="fa-IR" dirty="0" smtClean="0"/>
              <a:t>.(شرایط ترسیم پلان)</a:t>
            </a:r>
            <a:endParaRPr lang="en-US" dirty="0"/>
          </a:p>
          <a:p>
            <a:r>
              <a:rPr lang="fa-IR" dirty="0"/>
              <a:t>9- نوع منابع روشنايي مصنوعي در گزارش قيد شود .</a:t>
            </a:r>
            <a:endParaRPr lang="en-US" dirty="0"/>
          </a:p>
          <a:p>
            <a:endParaRPr lang="fa-IR" dirty="0"/>
          </a:p>
        </p:txBody>
      </p:sp>
      <p:sp>
        <p:nvSpPr>
          <p:cNvPr id="3" name="Title 2"/>
          <p:cNvSpPr>
            <a:spLocks noGrp="1"/>
          </p:cNvSpPr>
          <p:nvPr>
            <p:ph type="title"/>
          </p:nvPr>
        </p:nvSpPr>
        <p:spPr/>
        <p:txBody>
          <a:bodyPr>
            <a:normAutofit/>
          </a:bodyPr>
          <a:lstStyle/>
          <a:p>
            <a:r>
              <a:rPr lang="fa-IR" dirty="0"/>
              <a:t>اندازه گيري روشنايي </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5097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4525963"/>
          </a:xfrm>
        </p:spPr>
        <p:txBody>
          <a:bodyPr>
            <a:normAutofit fontScale="77500" lnSpcReduction="20000"/>
          </a:bodyPr>
          <a:lstStyle/>
          <a:p>
            <a:r>
              <a:rPr lang="fa-IR" dirty="0"/>
              <a:t>10- تعداد منابع روشنايي مصنوعي در يك كارگاه و وضعيت روشن و خاموش بودن آنها در گزارش قيد شود .</a:t>
            </a:r>
            <a:endParaRPr lang="en-US" dirty="0"/>
          </a:p>
          <a:p>
            <a:r>
              <a:rPr lang="fa-IR" dirty="0"/>
              <a:t>11- ميانگين گيري از نتايج اندازه گيري در يك كارگاه علمي نيست .</a:t>
            </a:r>
            <a:endParaRPr lang="en-US" dirty="0"/>
          </a:p>
          <a:p>
            <a:r>
              <a:rPr lang="fa-IR" dirty="0"/>
              <a:t>12- وضعيت بازو بسته بودن درب كارگاه در حين اندازه گيري مشخص شود .</a:t>
            </a:r>
            <a:endParaRPr lang="en-US" dirty="0"/>
          </a:p>
          <a:p>
            <a:r>
              <a:rPr lang="fa-IR" dirty="0"/>
              <a:t>13- وضعيت تابش نور خورشيد در حين اندازه گيري مشخص شود .</a:t>
            </a:r>
            <a:endParaRPr lang="en-US" dirty="0"/>
          </a:p>
          <a:p>
            <a:r>
              <a:rPr lang="fa-IR" dirty="0"/>
              <a:t>14-وضعيت روشن و خاموش بودن منابع روشنايي موضعي در گزارش قيد شود .</a:t>
            </a:r>
            <a:endParaRPr lang="en-US" dirty="0"/>
          </a:p>
          <a:p>
            <a:r>
              <a:rPr lang="fa-IR" dirty="0"/>
              <a:t>15-اندازه گيري روشنايي در شب يا زماني كه روشنايي طبيعي نور غالب نباشد انجام گردد .</a:t>
            </a:r>
            <a:endParaRPr lang="en-US" dirty="0"/>
          </a:p>
          <a:p>
            <a:r>
              <a:rPr lang="fa-IR" dirty="0"/>
              <a:t>16-اندازه گيري روشنايي همراه با ارزيابي باشد  . (ماخذ كتاب روشنايي آقاي دكتر </a:t>
            </a:r>
            <a:r>
              <a:rPr lang="fa-IR" dirty="0" smtClean="0"/>
              <a:t>گل محمدي صفحه </a:t>
            </a:r>
            <a:r>
              <a:rPr lang="fa-IR" dirty="0"/>
              <a:t>145 الي147)</a:t>
            </a:r>
            <a:endParaRPr lang="en-US" dirty="0"/>
          </a:p>
          <a:p>
            <a:r>
              <a:rPr lang="fa-IR" dirty="0"/>
              <a:t>17- براي ارزيابي وضعيت </a:t>
            </a:r>
            <a:r>
              <a:rPr lang="fa-IR" dirty="0" smtClean="0"/>
              <a:t>روشنايي موضعی </a:t>
            </a:r>
            <a:r>
              <a:rPr lang="fa-IR" dirty="0"/>
              <a:t>نياز به اندازه گيري درخشندگي نيز مي باشد .</a:t>
            </a:r>
            <a:endParaRPr lang="en-US" dirty="0"/>
          </a:p>
          <a:p>
            <a:r>
              <a:rPr lang="fa-IR" dirty="0"/>
              <a:t>18- اندازه گيري از طريق الگو هاي </a:t>
            </a:r>
            <a:r>
              <a:rPr lang="en-US" dirty="0"/>
              <a:t>IESNA</a:t>
            </a:r>
            <a:r>
              <a:rPr lang="fa-IR" dirty="0"/>
              <a:t> انجام شود.</a:t>
            </a:r>
            <a:endParaRPr lang="en-US" dirty="0"/>
          </a:p>
          <a:p>
            <a:endParaRPr lang="fa-IR" dirty="0"/>
          </a:p>
        </p:txBody>
      </p:sp>
      <p:sp>
        <p:nvSpPr>
          <p:cNvPr id="3" name="Title 2"/>
          <p:cNvSpPr>
            <a:spLocks noGrp="1"/>
          </p:cNvSpPr>
          <p:nvPr>
            <p:ph type="title"/>
          </p:nvPr>
        </p:nvSpPr>
        <p:spPr/>
        <p:txBody>
          <a:bodyPr/>
          <a:lstStyle/>
          <a:p>
            <a:r>
              <a:rPr lang="fa-IR" dirty="0"/>
              <a:t>اندازه گيري روشنايي </a:t>
            </a: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969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smtClean="0"/>
              <a:t>درصد لامپ های سوخته در گزارش قید شود</a:t>
            </a:r>
          </a:p>
          <a:p>
            <a:r>
              <a:rPr lang="fa-IR" dirty="0" smtClean="0"/>
              <a:t>اندازه گیری در حالیکه بیش از 5درصد لامپ ها سوخته ارزش ندارد.</a:t>
            </a:r>
          </a:p>
          <a:p>
            <a:r>
              <a:rPr lang="fa-IR" dirty="0" smtClean="0"/>
              <a:t>الگوه مورد استفاده در گزارش آورده شود.</a:t>
            </a:r>
          </a:p>
          <a:p>
            <a:r>
              <a:rPr lang="fa-IR" dirty="0" smtClean="0"/>
              <a:t>نقاط اندازه گیری بر اساس الگوه در پلان مشخص شود.</a:t>
            </a:r>
          </a:p>
          <a:p>
            <a:r>
              <a:rPr lang="fa-IR" dirty="0" smtClean="0"/>
              <a:t>عدم درج ارتفاع موضع اندازه گیری در روشنایی موضعی</a:t>
            </a:r>
          </a:p>
          <a:p>
            <a:r>
              <a:rPr lang="fa-IR" dirty="0" smtClean="0"/>
              <a:t>عدم درج فاصله بین نقطه اندازه گیری تا چراغ در روشنایی موضعی</a:t>
            </a:r>
          </a:p>
          <a:p>
            <a:r>
              <a:rPr lang="fa-IR" dirty="0"/>
              <a:t>برای اندازه گیری روشنایی موضعی باید سه ایستگاه اندازه گیری شود </a:t>
            </a:r>
          </a:p>
        </p:txBody>
      </p:sp>
      <p:sp>
        <p:nvSpPr>
          <p:cNvPr id="3" name="Title 2"/>
          <p:cNvSpPr>
            <a:spLocks noGrp="1"/>
          </p:cNvSpPr>
          <p:nvPr>
            <p:ph type="title"/>
          </p:nvPr>
        </p:nvSpPr>
        <p:spPr/>
        <p:txBody>
          <a:bodyPr/>
          <a:lstStyle/>
          <a:p>
            <a:r>
              <a:rPr lang="fa-IR" dirty="0"/>
              <a:t>اندازه گيري روشنايي </a:t>
            </a:r>
          </a:p>
        </p:txBody>
      </p:sp>
    </p:spTree>
    <p:extLst>
      <p:ext uri="{BB962C8B-B14F-4D97-AF65-F5344CB8AC3E}">
        <p14:creationId xmlns:p14="http://schemas.microsoft.com/office/powerpoint/2010/main" val="2811136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altLang="fa-IR" dirty="0"/>
              <a:t>در بررسي نمونه </a:t>
            </a:r>
            <a:r>
              <a:rPr lang="fa-IR" altLang="fa-IR" dirty="0" smtClean="0"/>
              <a:t>گزارش اندازه روشنایی دیده </a:t>
            </a:r>
            <a:r>
              <a:rPr lang="ar-SA" altLang="fa-IR" dirty="0" smtClean="0"/>
              <a:t>شد</a:t>
            </a:r>
            <a:r>
              <a:rPr lang="fa-IR" altLang="fa-IR" dirty="0" smtClean="0"/>
              <a:t>ه</a:t>
            </a:r>
            <a:r>
              <a:rPr lang="ar-SA" altLang="fa-IR" dirty="0" smtClean="0"/>
              <a:t> </a:t>
            </a:r>
            <a:r>
              <a:rPr lang="ar-SA" altLang="fa-IR" dirty="0"/>
              <a:t>براي اينكه بدانند كارگر در معرض روشنايي نامناسب قرار دارد يا خير هدف از اندازه گيري را تعيين متوسط شدت روشنايي قيد مي نمايند در صورتيكه بايستي وضعيت مطلوبيت روشنايي را هدف در نظر مي گرفتند زيرا علاوه بر شدت روشنايي عوامل ديگري نيز در مطلوبيت روشنايي نقش دارند.</a:t>
            </a:r>
            <a:endParaRPr lang="en-US" altLang="fa-IR" dirty="0"/>
          </a:p>
          <a:p>
            <a:r>
              <a:rPr lang="en-US" dirty="0"/>
              <a:t>· </a:t>
            </a:r>
            <a:r>
              <a:rPr lang="fa-IR" dirty="0"/>
              <a:t>اندازه گيري روشنايي در مسيرهاي تردد كاركنان بايد در كف كارگاه صورت گيرد</a:t>
            </a:r>
            <a:r>
              <a:rPr lang="en-US" dirty="0"/>
              <a:t>.</a:t>
            </a:r>
          </a:p>
          <a:p>
            <a:endParaRPr lang="fa-IR" dirty="0"/>
          </a:p>
        </p:txBody>
      </p:sp>
      <p:sp>
        <p:nvSpPr>
          <p:cNvPr id="3" name="Title 2"/>
          <p:cNvSpPr>
            <a:spLocks noGrp="1"/>
          </p:cNvSpPr>
          <p:nvPr>
            <p:ph type="title"/>
          </p:nvPr>
        </p:nvSpPr>
        <p:spPr/>
        <p:txBody>
          <a:bodyPr/>
          <a:lstStyle/>
          <a:p>
            <a:r>
              <a:rPr lang="fa-IR" dirty="0"/>
              <a:t>اندازه گيري روشنايي </a:t>
            </a:r>
          </a:p>
        </p:txBody>
      </p:sp>
    </p:spTree>
    <p:extLst>
      <p:ext uri="{BB962C8B-B14F-4D97-AF65-F5344CB8AC3E}">
        <p14:creationId xmlns:p14="http://schemas.microsoft.com/office/powerpoint/2010/main" val="2463871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17" y="0"/>
            <a:ext cx="9255337" cy="6858000"/>
          </a:xfrm>
          <a:prstGeom prst="rect">
            <a:avLst/>
          </a:prstGeom>
          <a:noFill/>
          <a:ln>
            <a:noFill/>
          </a:ln>
        </p:spPr>
      </p:pic>
    </p:spTree>
    <p:extLst>
      <p:ext uri="{BB962C8B-B14F-4D97-AF65-F5344CB8AC3E}">
        <p14:creationId xmlns:p14="http://schemas.microsoft.com/office/powerpoint/2010/main" val="87257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1631691"/>
              </p:ext>
            </p:extLst>
          </p:nvPr>
        </p:nvGraphicFramePr>
        <p:xfrm>
          <a:off x="107505" y="1628798"/>
          <a:ext cx="8928990" cy="5229201"/>
        </p:xfrm>
        <a:graphic>
          <a:graphicData uri="http://schemas.openxmlformats.org/drawingml/2006/table">
            <a:tbl>
              <a:tblPr rtl="1" firstRow="1" firstCol="1" lastRow="1" lastCol="1" bandRow="1" bandCol="1">
                <a:tableStyleId>{5C22544A-7EE6-4342-B048-85BDC9FD1C3A}</a:tableStyleId>
              </a:tblPr>
              <a:tblGrid>
                <a:gridCol w="2384023"/>
                <a:gridCol w="211913"/>
                <a:gridCol w="211913"/>
                <a:gridCol w="861971"/>
                <a:gridCol w="211913"/>
                <a:gridCol w="211913"/>
                <a:gridCol w="211913"/>
                <a:gridCol w="1033793"/>
                <a:gridCol w="2615983"/>
                <a:gridCol w="973655"/>
              </a:tblGrid>
              <a:tr h="2413477">
                <a:tc>
                  <a:txBody>
                    <a:bodyPr/>
                    <a:lstStyle/>
                    <a:p>
                      <a:pPr algn="ctr" rtl="1">
                        <a:spcAft>
                          <a:spcPts val="0"/>
                        </a:spcAft>
                      </a:pPr>
                      <a:r>
                        <a:rPr lang="fa-IR" sz="2000">
                          <a:effectLst/>
                        </a:rPr>
                        <a:t>چيدمان چراغها</a:t>
                      </a:r>
                      <a:endParaRPr lang="en-US" sz="2400">
                        <a:effectLst/>
                        <a:latin typeface="Times New Roman"/>
                        <a:ea typeface="Times New Roman"/>
                        <a:cs typeface="Mitra"/>
                      </a:endParaRPr>
                    </a:p>
                  </a:txBody>
                  <a:tcPr marL="68580" marR="68580" marT="0" marB="0" anchor="ctr"/>
                </a:tc>
                <a:tc gridSpan="2">
                  <a:txBody>
                    <a:bodyPr/>
                    <a:lstStyle/>
                    <a:p>
                      <a:pPr algn="ctr" rtl="1">
                        <a:spcAft>
                          <a:spcPts val="0"/>
                        </a:spcAft>
                      </a:pPr>
                      <a:r>
                        <a:rPr lang="fa-IR" sz="2000">
                          <a:effectLst/>
                        </a:rPr>
                        <a:t>تعداد كل چراغها</a:t>
                      </a:r>
                      <a:endParaRPr lang="en-US" sz="2400">
                        <a:effectLst/>
                        <a:latin typeface="Times New Roman"/>
                        <a:ea typeface="Times New Roman"/>
                        <a:cs typeface="Mitra"/>
                      </a:endParaRPr>
                    </a:p>
                  </a:txBody>
                  <a:tcPr marL="68580" marR="68580" marT="0" marB="0" anchor="ctr"/>
                </a:tc>
                <a:tc hMerge="1">
                  <a:txBody>
                    <a:bodyPr/>
                    <a:lstStyle/>
                    <a:p>
                      <a:pPr rtl="1"/>
                      <a:endParaRPr lang="fa-IR"/>
                    </a:p>
                  </a:txBody>
                  <a:tcPr/>
                </a:tc>
                <a:tc>
                  <a:txBody>
                    <a:bodyPr/>
                    <a:lstStyle/>
                    <a:p>
                      <a:pPr algn="ctr" rtl="1">
                        <a:spcAft>
                          <a:spcPts val="0"/>
                        </a:spcAft>
                      </a:pPr>
                      <a:r>
                        <a:rPr lang="fa-IR" sz="2000">
                          <a:effectLst/>
                        </a:rPr>
                        <a:t>30</a:t>
                      </a:r>
                      <a:endParaRPr lang="en-US" sz="2400">
                        <a:effectLst/>
                        <a:latin typeface="Times New Roman"/>
                        <a:ea typeface="Times New Roman"/>
                        <a:cs typeface="Mitra"/>
                      </a:endParaRPr>
                    </a:p>
                  </a:txBody>
                  <a:tcPr marL="68580" marR="68580" marT="0" marB="0" anchor="ctr"/>
                </a:tc>
                <a:tc gridSpan="3">
                  <a:txBody>
                    <a:bodyPr/>
                    <a:lstStyle/>
                    <a:p>
                      <a:pPr algn="ctr" rtl="1">
                        <a:spcAft>
                          <a:spcPts val="0"/>
                        </a:spcAft>
                      </a:pPr>
                      <a:r>
                        <a:rPr lang="fa-IR" sz="2000">
                          <a:effectLst/>
                        </a:rPr>
                        <a:t>تعداد لامپهاي سوخته</a:t>
                      </a:r>
                      <a:endParaRPr lang="en-US" sz="2400">
                        <a:effectLst/>
                        <a:latin typeface="Times New Roman"/>
                        <a:ea typeface="Times New Roman"/>
                        <a:cs typeface="Mitra"/>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spcAft>
                          <a:spcPts val="0"/>
                        </a:spcAft>
                      </a:pPr>
                      <a:r>
                        <a:rPr lang="fa-IR" sz="2000">
                          <a:effectLst/>
                        </a:rPr>
                        <a:t>0</a:t>
                      </a:r>
                      <a:endParaRPr lang="en-US" sz="2400">
                        <a:effectLst/>
                        <a:latin typeface="Times New Roman"/>
                        <a:ea typeface="Times New Roman"/>
                        <a:cs typeface="Mitra"/>
                      </a:endParaRPr>
                    </a:p>
                  </a:txBody>
                  <a:tcPr marL="68580" marR="68580" marT="0" marB="0" anchor="ctr"/>
                </a:tc>
                <a:tc>
                  <a:txBody>
                    <a:bodyPr/>
                    <a:lstStyle/>
                    <a:p>
                      <a:pPr algn="ctr" rtl="1">
                        <a:spcAft>
                          <a:spcPts val="0"/>
                        </a:spcAft>
                      </a:pPr>
                      <a:r>
                        <a:rPr lang="fa-IR" sz="2000">
                          <a:effectLst/>
                        </a:rPr>
                        <a:t>درصد لامپهاي سوخته</a:t>
                      </a:r>
                      <a:endParaRPr lang="en-US" sz="2400">
                        <a:effectLst/>
                        <a:latin typeface="Times New Roman"/>
                        <a:ea typeface="Times New Roman"/>
                        <a:cs typeface="Mitra"/>
                      </a:endParaRPr>
                    </a:p>
                  </a:txBody>
                  <a:tcPr marL="68580" marR="68580" marT="0" marB="0" anchor="ctr"/>
                </a:tc>
                <a:tc>
                  <a:txBody>
                    <a:bodyPr/>
                    <a:lstStyle/>
                    <a:p>
                      <a:pPr algn="ctr" rtl="1">
                        <a:spcAft>
                          <a:spcPts val="0"/>
                        </a:spcAft>
                      </a:pPr>
                      <a:r>
                        <a:rPr lang="fa-IR" sz="2000">
                          <a:effectLst/>
                        </a:rPr>
                        <a:t>0</a:t>
                      </a:r>
                      <a:endParaRPr lang="en-US" sz="2400">
                        <a:effectLst/>
                        <a:latin typeface="Times New Roman"/>
                        <a:ea typeface="Times New Roman"/>
                        <a:cs typeface="Mitra"/>
                      </a:endParaRPr>
                    </a:p>
                  </a:txBody>
                  <a:tcPr marL="68580" marR="68580" marT="0" marB="0" anchor="ctr"/>
                </a:tc>
              </a:tr>
              <a:tr h="804493">
                <a:tc gridSpan="2">
                  <a:txBody>
                    <a:bodyPr/>
                    <a:lstStyle/>
                    <a:p>
                      <a:pPr algn="r" rtl="1">
                        <a:spcAft>
                          <a:spcPts val="0"/>
                        </a:spcAft>
                      </a:pPr>
                      <a:r>
                        <a:rPr lang="fa-IR" sz="2000">
                          <a:effectLst/>
                        </a:rPr>
                        <a:t> نوع منابع روشنايي:</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gridSpan="3">
                  <a:txBody>
                    <a:bodyPr/>
                    <a:lstStyle/>
                    <a:p>
                      <a:pPr algn="r" rtl="1">
                        <a:spcAft>
                          <a:spcPts val="0"/>
                        </a:spcAft>
                      </a:pPr>
                      <a:r>
                        <a:rPr lang="fa-IR" sz="2000" dirty="0">
                          <a:effectLst/>
                        </a:rPr>
                        <a:t>گازی جیوه ای</a:t>
                      </a:r>
                      <a:r>
                        <a:rPr lang="en-US" sz="2000" dirty="0">
                          <a:effectLst/>
                          <a:sym typeface="Wingdings"/>
                        </a:rPr>
                        <a:t></a:t>
                      </a:r>
                      <a:endParaRPr lang="en-US" sz="2400" dirty="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gridSpan="3">
                  <a:txBody>
                    <a:bodyPr/>
                    <a:lstStyle/>
                    <a:p>
                      <a:pPr algn="r" rtl="1">
                        <a:spcAft>
                          <a:spcPts val="0"/>
                        </a:spcAft>
                      </a:pPr>
                      <a:r>
                        <a:rPr lang="fa-IR" sz="2000">
                          <a:effectLst/>
                        </a:rPr>
                        <a:t>توان مصرفي</a:t>
                      </a:r>
                      <a:r>
                        <a:rPr lang="en-US" sz="2000">
                          <a:effectLst/>
                        </a:rPr>
                        <a:t>(W)</a:t>
                      </a:r>
                      <a:r>
                        <a:rPr lang="fa-IR" sz="2000">
                          <a:effectLst/>
                        </a:rPr>
                        <a:t>:</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gridSpan="2">
                  <a:txBody>
                    <a:bodyPr/>
                    <a:lstStyle/>
                    <a:p>
                      <a:pPr algn="r" rtl="1">
                        <a:spcAft>
                          <a:spcPts val="0"/>
                        </a:spcAft>
                      </a:pPr>
                      <a:r>
                        <a:rPr lang="fa-IR" sz="2000">
                          <a:effectLst/>
                        </a:rPr>
                        <a:t>250</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r>
              <a:tr h="804493">
                <a:tc gridSpan="6">
                  <a:txBody>
                    <a:bodyPr/>
                    <a:lstStyle/>
                    <a:p>
                      <a:pPr algn="r" rtl="1">
                        <a:spcAft>
                          <a:spcPts val="0"/>
                        </a:spcAft>
                      </a:pPr>
                      <a:r>
                        <a:rPr lang="fa-IR" sz="2000">
                          <a:effectLst/>
                        </a:rPr>
                        <a:t>                 تناسب منبع روشنايي با نوع و ماهيت كار:</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r" rtl="1">
                        <a:spcAft>
                          <a:spcPts val="0"/>
                        </a:spcAft>
                      </a:pPr>
                      <a:r>
                        <a:rPr lang="fa-IR" sz="2000" dirty="0">
                          <a:effectLst/>
                        </a:rPr>
                        <a:t>مناسب </a:t>
                      </a:r>
                      <a:r>
                        <a:rPr lang="en-US" sz="2000" dirty="0">
                          <a:effectLst/>
                          <a:sym typeface="Wingdings"/>
                        </a:rPr>
                        <a:t></a:t>
                      </a:r>
                      <a:r>
                        <a:rPr lang="fa-IR" sz="2000" dirty="0">
                          <a:effectLst/>
                        </a:rPr>
                        <a:t>              نامناسب </a:t>
                      </a:r>
                      <a:r>
                        <a:rPr lang="en-US" sz="2000" dirty="0">
                          <a:effectLst/>
                          <a:sym typeface="Wingdings"/>
                        </a:rPr>
                        <a:t></a:t>
                      </a:r>
                      <a:endParaRPr lang="en-US" sz="2400" dirty="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2246">
                <a:tc gridSpan="6">
                  <a:txBody>
                    <a:bodyPr/>
                    <a:lstStyle/>
                    <a:p>
                      <a:pPr algn="r" rtl="1">
                        <a:spcAft>
                          <a:spcPts val="0"/>
                        </a:spcAft>
                      </a:pPr>
                      <a:r>
                        <a:rPr lang="fa-IR" sz="2000">
                          <a:effectLst/>
                        </a:rPr>
                        <a:t>                 وضعيت نگهداري چراغها:</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r" rtl="1">
                        <a:spcAft>
                          <a:spcPts val="0"/>
                        </a:spcAft>
                      </a:pPr>
                      <a:r>
                        <a:rPr lang="fa-IR" sz="2000">
                          <a:effectLst/>
                        </a:rPr>
                        <a:t>مناسب </a:t>
                      </a:r>
                      <a:r>
                        <a:rPr lang="en-US" sz="2000">
                          <a:effectLst/>
                          <a:sym typeface="Wingdings"/>
                        </a:rPr>
                        <a:t></a:t>
                      </a:r>
                      <a:r>
                        <a:rPr lang="fa-IR" sz="2000">
                          <a:effectLst/>
                        </a:rPr>
                        <a:t>              نامناسب </a:t>
                      </a:r>
                      <a:r>
                        <a:rPr lang="en-US" sz="2000">
                          <a:effectLst/>
                          <a:sym typeface="Wingdings"/>
                        </a:rPr>
                        <a:t></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2246">
                <a:tc gridSpan="6">
                  <a:txBody>
                    <a:bodyPr/>
                    <a:lstStyle/>
                    <a:p>
                      <a:pPr algn="r" rtl="1">
                        <a:spcAft>
                          <a:spcPts val="0"/>
                        </a:spcAft>
                      </a:pPr>
                      <a:r>
                        <a:rPr lang="fa-IR" sz="2000">
                          <a:effectLst/>
                        </a:rPr>
                        <a:t>                 نظافت سطوح داخلي بنا:</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r" rtl="1">
                        <a:spcAft>
                          <a:spcPts val="0"/>
                        </a:spcAft>
                      </a:pPr>
                      <a:r>
                        <a:rPr lang="fa-IR" sz="2000">
                          <a:effectLst/>
                        </a:rPr>
                        <a:t>مناسب </a:t>
                      </a:r>
                      <a:r>
                        <a:rPr lang="en-US" sz="2000">
                          <a:effectLst/>
                          <a:sym typeface="Wingdings"/>
                        </a:rPr>
                        <a:t></a:t>
                      </a:r>
                      <a:r>
                        <a:rPr lang="fa-IR" sz="2000">
                          <a:effectLst/>
                        </a:rPr>
                        <a:t>              نامناسب </a:t>
                      </a:r>
                      <a:r>
                        <a:rPr lang="en-US" sz="2000">
                          <a:effectLst/>
                          <a:sym typeface="Wingdings"/>
                        </a:rPr>
                        <a:t></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2246">
                <a:tc gridSpan="6">
                  <a:txBody>
                    <a:bodyPr/>
                    <a:lstStyle/>
                    <a:p>
                      <a:pPr algn="r" rtl="1">
                        <a:spcAft>
                          <a:spcPts val="0"/>
                        </a:spcAft>
                      </a:pPr>
                      <a:r>
                        <a:rPr lang="fa-IR" sz="2000">
                          <a:effectLst/>
                        </a:rPr>
                        <a:t>                 وجود سايه روشن:</a:t>
                      </a:r>
                      <a:endParaRPr lang="en-US" sz="240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r" rtl="1">
                        <a:spcAft>
                          <a:spcPts val="0"/>
                        </a:spcAft>
                      </a:pPr>
                      <a:r>
                        <a:rPr lang="fa-IR" sz="2000" dirty="0">
                          <a:effectLst/>
                        </a:rPr>
                        <a:t>بلي     </a:t>
                      </a:r>
                      <a:r>
                        <a:rPr lang="en-US" sz="2000" dirty="0">
                          <a:effectLst/>
                          <a:sym typeface="Wingdings"/>
                        </a:rPr>
                        <a:t></a:t>
                      </a:r>
                      <a:r>
                        <a:rPr lang="fa-IR" sz="2000" dirty="0">
                          <a:effectLst/>
                        </a:rPr>
                        <a:t>             خير        </a:t>
                      </a:r>
                      <a:r>
                        <a:rPr lang="en-US" sz="2000" dirty="0">
                          <a:effectLst/>
                          <a:sym typeface="Wingdings"/>
                        </a:rPr>
                        <a:t></a:t>
                      </a:r>
                      <a:endParaRPr lang="en-US" sz="2400" dirty="0">
                        <a:effectLst/>
                        <a:latin typeface="Times New Roman"/>
                        <a:ea typeface="Times New Roman"/>
                        <a:cs typeface="Mitra"/>
                      </a:endParaRPr>
                    </a:p>
                  </a:txBody>
                  <a:tcPr marL="68580" marR="68580" marT="0" marB="0"/>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
        <p:nvSpPr>
          <p:cNvPr id="3" name="Title 2"/>
          <p:cNvSpPr>
            <a:spLocks noGrp="1"/>
          </p:cNvSpPr>
          <p:nvPr>
            <p:ph type="title"/>
          </p:nvPr>
        </p:nvSpPr>
        <p:spPr/>
        <p:txBody>
          <a:bodyPr/>
          <a:lstStyle/>
          <a:p>
            <a:r>
              <a:rPr lang="fa-IR" dirty="0" smtClean="0"/>
              <a:t>روشنایی</a:t>
            </a:r>
            <a:endParaRPr lang="fa-IR" dirty="0"/>
          </a:p>
        </p:txBody>
      </p:sp>
    </p:spTree>
    <p:extLst>
      <p:ext uri="{BB962C8B-B14F-4D97-AF65-F5344CB8AC3E}">
        <p14:creationId xmlns:p14="http://schemas.microsoft.com/office/powerpoint/2010/main" val="709073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ar-SA" sz="3600" dirty="0" smtClean="0"/>
              <a:t>در ارزيابي روشنايي بايستي به سئوالات  ذيل پاسخ دهيم . بنابراين در زمان شناسايي بايستي مد نظر باشد استخراج گردد. </a:t>
            </a:r>
            <a:endParaRPr lang="en-US"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30670910"/>
              </p:ext>
            </p:extLst>
          </p:nvPr>
        </p:nvGraphicFramePr>
        <p:xfrm>
          <a:off x="179512" y="2140419"/>
          <a:ext cx="8858249" cy="4714877"/>
        </p:xfrm>
        <a:graphic>
          <a:graphicData uri="http://schemas.openxmlformats.org/drawingml/2006/table">
            <a:tbl>
              <a:tblPr rtl="1"/>
              <a:tblGrid>
                <a:gridCol w="5765098"/>
                <a:gridCol w="174129"/>
                <a:gridCol w="1228319"/>
                <a:gridCol w="1690703"/>
              </a:tblGrid>
              <a:tr h="317857">
                <a:tc gridSpan="2">
                  <a:txBody>
                    <a:bodyPr/>
                    <a:lstStyle/>
                    <a:p>
                      <a:pPr algn="r" rtl="1">
                        <a:spcAft>
                          <a:spcPts val="0"/>
                        </a:spcAft>
                      </a:pPr>
                      <a:r>
                        <a:rPr lang="fa-IR" sz="1600" b="1" dirty="0">
                          <a:latin typeface="Times New Roman"/>
                          <a:ea typeface="Times New Roman"/>
                          <a:cs typeface="B Nazanin"/>
                        </a:rPr>
                        <a:t>             موارد تشخيص مطلوبيت</a:t>
                      </a:r>
                      <a:endParaRPr lang="en-US" sz="1600" b="1" dirty="0">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rtl="1">
                        <a:spcAft>
                          <a:spcPts val="0"/>
                        </a:spcAft>
                      </a:pPr>
                      <a:r>
                        <a:rPr lang="fa-IR" sz="1600" b="1">
                          <a:latin typeface="Times New Roman"/>
                          <a:ea typeface="Times New Roman"/>
                          <a:cs typeface="B Nazanin"/>
                        </a:rPr>
                        <a:t>مطلوب</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600" b="1">
                          <a:latin typeface="Times New Roman"/>
                          <a:ea typeface="Times New Roman"/>
                          <a:cs typeface="B Nazanin"/>
                        </a:rPr>
                        <a:t>نامطلوب</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57">
                <a:tc gridSpan="2">
                  <a:txBody>
                    <a:bodyPr/>
                    <a:lstStyle/>
                    <a:p>
                      <a:pPr algn="r" rtl="1">
                        <a:spcAft>
                          <a:spcPts val="0"/>
                        </a:spcAft>
                      </a:pPr>
                      <a:r>
                        <a:rPr lang="fa-IR" sz="1600" b="1">
                          <a:latin typeface="Times New Roman"/>
                          <a:ea typeface="Times New Roman"/>
                          <a:cs typeface="B Nazanin"/>
                        </a:rPr>
                        <a:t>             متوسط شدت روشنايي كارگاه (طبق محاسبات) و مطابقت با استاندارد</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57">
                <a:tc gridSpan="2">
                  <a:txBody>
                    <a:bodyPr/>
                    <a:lstStyle/>
                    <a:p>
                      <a:pPr algn="r" rtl="1">
                        <a:spcAft>
                          <a:spcPts val="0"/>
                        </a:spcAft>
                      </a:pPr>
                      <a:r>
                        <a:rPr lang="fa-IR" sz="1600" b="1">
                          <a:latin typeface="Times New Roman"/>
                          <a:ea typeface="Times New Roman"/>
                          <a:cs typeface="B Nazanin"/>
                        </a:rPr>
                        <a:t>             طراحي سيستم روشنايي (تعداد چراغ، ارتفاع طراحي، چيدمان):</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rtl="0">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57">
                <a:tc gridSpan="2">
                  <a:txBody>
                    <a:bodyPr/>
                    <a:lstStyle/>
                    <a:p>
                      <a:pPr algn="r" rtl="1">
                        <a:spcAft>
                          <a:spcPts val="0"/>
                        </a:spcAft>
                      </a:pPr>
                      <a:r>
                        <a:rPr lang="fa-IR" sz="1600" b="1">
                          <a:latin typeface="Times New Roman"/>
                          <a:ea typeface="Times New Roman"/>
                          <a:cs typeface="B Nazanin"/>
                        </a:rPr>
                        <a:t>             تناسب نوع منابع روشنايي ( از نظر رنگ دهي و تناسب با كار):</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57">
                <a:tc gridSpan="2">
                  <a:txBody>
                    <a:bodyPr/>
                    <a:lstStyle/>
                    <a:p>
                      <a:pPr algn="r" rtl="1">
                        <a:spcAft>
                          <a:spcPts val="0"/>
                        </a:spcAft>
                      </a:pPr>
                      <a:r>
                        <a:rPr lang="fa-IR" sz="1600" b="1">
                          <a:latin typeface="Times New Roman"/>
                          <a:ea typeface="Times New Roman"/>
                          <a:cs typeface="B Nazanin"/>
                        </a:rPr>
                        <a:t>            خصوصيات سطوح داخلي (ضريب انعكاس، درخشندگي)</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57">
                <a:tc gridSpan="2">
                  <a:txBody>
                    <a:bodyPr/>
                    <a:lstStyle/>
                    <a:p>
                      <a:pPr algn="r" rtl="1">
                        <a:spcAft>
                          <a:spcPts val="0"/>
                        </a:spcAft>
                      </a:pPr>
                      <a:r>
                        <a:rPr lang="fa-IR" sz="1600" b="1">
                          <a:latin typeface="Times New Roman"/>
                          <a:ea typeface="Times New Roman"/>
                          <a:cs typeface="B Nazanin"/>
                        </a:rPr>
                        <a:t>            يك دستي توزيع روشنايي و عدم آزار كارگران توسط نور مستقيم منابع</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rtl="0">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57">
                <a:tc gridSpan="2">
                  <a:txBody>
                    <a:bodyPr/>
                    <a:lstStyle/>
                    <a:p>
                      <a:pPr algn="r" rtl="1">
                        <a:spcAft>
                          <a:spcPts val="0"/>
                        </a:spcAft>
                      </a:pPr>
                      <a:r>
                        <a:rPr lang="fa-IR" sz="1600" b="1">
                          <a:latin typeface="Times New Roman"/>
                          <a:ea typeface="Times New Roman"/>
                          <a:cs typeface="B Nazanin"/>
                        </a:rPr>
                        <a:t>            نگهداري سيستم روشنايي و تعويض به موقع لامپهاي سوخته</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rtl="0">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516">
                <a:tc gridSpan="4">
                  <a:txBody>
                    <a:bodyPr/>
                    <a:lstStyle/>
                    <a:p>
                      <a:pPr algn="r" rtl="1">
                        <a:spcAft>
                          <a:spcPts val="0"/>
                        </a:spcAft>
                      </a:pPr>
                      <a:r>
                        <a:rPr lang="fa-IR" sz="1600" b="1">
                          <a:latin typeface="Times New Roman"/>
                          <a:ea typeface="Times New Roman"/>
                          <a:cs typeface="B Nazanin"/>
                        </a:rPr>
                        <a:t>            توضيحات ضروري:</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7857">
                <a:tc rowSpan="3">
                  <a:txBody>
                    <a:bodyPr/>
                    <a:lstStyle/>
                    <a:p>
                      <a:pPr algn="r" rtl="1">
                        <a:spcAft>
                          <a:spcPts val="0"/>
                        </a:spcAft>
                      </a:pPr>
                      <a:r>
                        <a:rPr lang="fa-IR" sz="1600" b="1" dirty="0">
                          <a:latin typeface="Times New Roman"/>
                          <a:ea typeface="Times New Roman"/>
                          <a:cs typeface="B Nazanin"/>
                        </a:rPr>
                        <a:t> ( اين قسمت بعد از اندازه گيري تكميل مي شود )نظريه نهايي: </a:t>
                      </a:r>
                      <a:endParaRPr lang="en-US" sz="1600" b="1" dirty="0">
                        <a:latin typeface="Times New Roman"/>
                        <a:ea typeface="Times New Roman"/>
                        <a:cs typeface="Mitra"/>
                      </a:endParaRPr>
                    </a:p>
                    <a:p>
                      <a:pPr algn="r" rtl="1">
                        <a:spcAft>
                          <a:spcPts val="0"/>
                        </a:spcAft>
                      </a:pPr>
                      <a:r>
                        <a:rPr lang="fa-IR" sz="1600" b="1" dirty="0">
                          <a:latin typeface="Times New Roman"/>
                          <a:ea typeface="Times New Roman"/>
                          <a:cs typeface="B Nazanin"/>
                        </a:rPr>
                        <a:t>             سيستم تامين روشنايي كارگاه:</a:t>
                      </a:r>
                      <a:endParaRPr lang="en-US" sz="1600" b="1" dirty="0">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rtl="1">
                        <a:spcAft>
                          <a:spcPts val="0"/>
                        </a:spcAft>
                      </a:pPr>
                      <a:r>
                        <a:rPr lang="fa-IR" sz="1600" b="1">
                          <a:latin typeface="Times New Roman"/>
                          <a:ea typeface="Times New Roman"/>
                          <a:cs typeface="B Nazanin"/>
                        </a:rPr>
                        <a:t>مطلوب است                                </a:t>
                      </a:r>
                      <a:r>
                        <a:rPr lang="en-US" sz="1600" b="1">
                          <a:latin typeface="Times New Roman"/>
                          <a:ea typeface="Times New Roman"/>
                          <a:cs typeface="B Nazanin"/>
                          <a:sym typeface="Wingdings"/>
                        </a:rPr>
                        <a:t></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75648">
                <a:tc vMerge="1">
                  <a:txBody>
                    <a:bodyPr/>
                    <a:lstStyle/>
                    <a:p>
                      <a:endParaRPr lang="en-US"/>
                    </a:p>
                  </a:txBody>
                  <a:tcPr/>
                </a:tc>
                <a:tc gridSpan="3">
                  <a:txBody>
                    <a:bodyPr/>
                    <a:lstStyle/>
                    <a:p>
                      <a:pPr algn="r" rtl="1">
                        <a:spcAft>
                          <a:spcPts val="0"/>
                        </a:spcAft>
                      </a:pPr>
                      <a:r>
                        <a:rPr lang="fa-IR" sz="1600" b="1">
                          <a:latin typeface="Times New Roman"/>
                          <a:ea typeface="Times New Roman"/>
                          <a:cs typeface="B Nazanin"/>
                        </a:rPr>
                        <a:t>معيوب است و نياز به اصلاحات دارد </a:t>
                      </a:r>
                      <a:r>
                        <a:rPr lang="en-US" sz="1600" b="1">
                          <a:latin typeface="Times New Roman"/>
                          <a:ea typeface="Times New Roman"/>
                          <a:cs typeface="B Nazanin"/>
                          <a:sym typeface="Wingdings"/>
                        </a:rPr>
                        <a:t></a:t>
                      </a:r>
                      <a:r>
                        <a:rPr lang="en-US" sz="1600" b="1">
                          <a:latin typeface="Times New Roman"/>
                          <a:ea typeface="Times New Roman"/>
                          <a:cs typeface="B Nazanin"/>
                        </a:rPr>
                        <a:t>  </a:t>
                      </a:r>
                      <a:endParaRPr lang="en-US" sz="1600" b="1">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7857">
                <a:tc vMerge="1">
                  <a:txBody>
                    <a:bodyPr/>
                    <a:lstStyle/>
                    <a:p>
                      <a:endParaRPr lang="en-US"/>
                    </a:p>
                  </a:txBody>
                  <a:tcPr/>
                </a:tc>
                <a:tc gridSpan="3">
                  <a:txBody>
                    <a:bodyPr/>
                    <a:lstStyle/>
                    <a:p>
                      <a:pPr algn="r" rtl="1">
                        <a:spcAft>
                          <a:spcPts val="0"/>
                        </a:spcAft>
                      </a:pPr>
                      <a:r>
                        <a:rPr lang="fa-IR" sz="1600" b="1" dirty="0">
                          <a:latin typeface="Times New Roman"/>
                          <a:ea typeface="Times New Roman"/>
                          <a:cs typeface="B Nazanin"/>
                        </a:rPr>
                        <a:t>نامطلوب است                               </a:t>
                      </a:r>
                      <a:r>
                        <a:rPr lang="en-US" sz="1600" b="1" dirty="0">
                          <a:latin typeface="Times New Roman"/>
                          <a:ea typeface="Times New Roman"/>
                          <a:cs typeface="B Nazanin"/>
                          <a:sym typeface="Wingdings"/>
                        </a:rPr>
                        <a:t></a:t>
                      </a:r>
                      <a:endParaRPr lang="en-US" sz="1600" b="1" dirty="0">
                        <a:latin typeface="Times New Roman"/>
                        <a:ea typeface="Times New Roman"/>
                        <a:cs typeface="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263321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fa-IR" dirty="0"/>
              <a:t>1- تصحيح حجم در گزارشات قيد شود .</a:t>
            </a:r>
            <a:endParaRPr lang="en-US" dirty="0"/>
          </a:p>
          <a:p>
            <a:r>
              <a:rPr lang="fa-IR" dirty="0"/>
              <a:t>2- منابع مولد گردو غبار كارگاه قيد شود .</a:t>
            </a:r>
            <a:endParaRPr lang="en-US" dirty="0"/>
          </a:p>
          <a:p>
            <a:r>
              <a:rPr lang="fa-IR" dirty="0"/>
              <a:t>3- وضعيت روشن و خاموش بودن دستگاهها ، سرعت فعاليت دستگاهها و نوع فعاليت دستگاهها  در حين اندازه گيري در گزارش قيد شود . </a:t>
            </a:r>
            <a:endParaRPr lang="en-US" dirty="0"/>
          </a:p>
          <a:p>
            <a:r>
              <a:rPr lang="fa-IR" dirty="0"/>
              <a:t>4- وضعيت وجود سيستم هاي تهويه عمومي (درب و پنجره ها )تهويه مكانيكي (هواكش ها )و تهويه موضعي در گزارش قيد شود .</a:t>
            </a:r>
            <a:endParaRPr lang="en-US" dirty="0"/>
          </a:p>
          <a:p>
            <a:r>
              <a:rPr lang="fa-IR" dirty="0"/>
              <a:t>5- وضعيت روشن و خاموش بودن سيستم هاي تهويه (مكانيكي ،موضعي وعمومي )در حين اندازه گيري در گزارش قيد شود .</a:t>
            </a:r>
            <a:endParaRPr lang="en-US" dirty="0"/>
          </a:p>
          <a:p>
            <a:r>
              <a:rPr lang="fa-IR" dirty="0"/>
              <a:t>6- پلان كارگاه در گزارش رسم شود .</a:t>
            </a:r>
            <a:endParaRPr lang="en-US" dirty="0"/>
          </a:p>
          <a:p>
            <a:r>
              <a:rPr lang="fa-IR" dirty="0"/>
              <a:t>7- جهت بر روي پلان رسم شود .</a:t>
            </a:r>
            <a:endParaRPr lang="en-US" dirty="0"/>
          </a:p>
          <a:p>
            <a:r>
              <a:rPr lang="fa-IR" dirty="0"/>
              <a:t>8- مدت نمونه برداري ، تاريخ نمونه برداري و ساعت نمونه برداري در گزارش قيد شود .</a:t>
            </a:r>
            <a:endParaRPr lang="en-US" dirty="0"/>
          </a:p>
          <a:p>
            <a:r>
              <a:rPr lang="fa-IR" dirty="0"/>
              <a:t>9- نام دستگاهها بر روي پلان قيد شود .</a:t>
            </a:r>
            <a:endParaRPr lang="en-US" dirty="0"/>
          </a:p>
          <a:p>
            <a:endParaRPr lang="fa-IR" dirty="0"/>
          </a:p>
        </p:txBody>
      </p:sp>
      <p:sp>
        <p:nvSpPr>
          <p:cNvPr id="3" name="Title 2"/>
          <p:cNvSpPr>
            <a:spLocks noGrp="1"/>
          </p:cNvSpPr>
          <p:nvPr>
            <p:ph type="title"/>
          </p:nvPr>
        </p:nvSpPr>
        <p:spPr/>
        <p:txBody>
          <a:bodyPr>
            <a:normAutofit/>
          </a:bodyPr>
          <a:lstStyle/>
          <a:p>
            <a:r>
              <a:rPr lang="fa-IR" dirty="0">
                <a:effectLst/>
              </a:rPr>
              <a:t>اندازه گيري گرد غبار </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9246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fa-IR" dirty="0"/>
              <a:t>10 –وزن اوليه و ثانويه فيلتر ها ي اندازه گيري و شاهد در گزارش قيد شود .</a:t>
            </a:r>
            <a:endParaRPr lang="en-US" dirty="0"/>
          </a:p>
          <a:p>
            <a:r>
              <a:rPr lang="fa-IR" dirty="0"/>
              <a:t>11- نتايج فيلتر شاهد در نمونه برداري ها در گزارش قيد شود .</a:t>
            </a:r>
            <a:endParaRPr lang="en-US" dirty="0"/>
          </a:p>
          <a:p>
            <a:r>
              <a:rPr lang="fa-IR" dirty="0"/>
              <a:t>12-  نوع فرايند كاري دستگاه مولد گردو غبار در حين اندازه گيري در گزارش قيد شود .</a:t>
            </a:r>
            <a:endParaRPr lang="en-US" dirty="0"/>
          </a:p>
          <a:p>
            <a:r>
              <a:rPr lang="fa-IR" dirty="0"/>
              <a:t>13- تعداد نمونه هاي گرفته شده به حدي باشد كه قابل تعميم به 8 ساعت كاري باشد .</a:t>
            </a:r>
            <a:endParaRPr lang="en-US" dirty="0"/>
          </a:p>
          <a:p>
            <a:r>
              <a:rPr lang="fa-IR" dirty="0"/>
              <a:t>14- روش نمونه برداري آلاينده به زبان فارسي ضميمه گزارش شود .</a:t>
            </a:r>
            <a:endParaRPr lang="en-US" dirty="0"/>
          </a:p>
          <a:p>
            <a:r>
              <a:rPr lang="fa-IR" dirty="0"/>
              <a:t>15- نوع  ذرات از نظر قابل استنشاق يا غير قابل استنشاق  در گزارش قيد شود .</a:t>
            </a:r>
            <a:endParaRPr lang="en-US" dirty="0"/>
          </a:p>
          <a:p>
            <a:r>
              <a:rPr lang="fa-IR" dirty="0"/>
              <a:t>16- در هر ايستگاه از يك فيلتر شاهد استفاده شود .</a:t>
            </a:r>
            <a:endParaRPr lang="en-US" dirty="0"/>
          </a:p>
          <a:p>
            <a:r>
              <a:rPr lang="fa-IR" dirty="0"/>
              <a:t>17-مشخصات شرايط جوي (دما ،رطوبت سرعت جريان باد و....... )در گزارش قيد شود .</a:t>
            </a:r>
            <a:endParaRPr lang="en-US" dirty="0"/>
          </a:p>
          <a:p>
            <a:endParaRPr lang="fa-IR" dirty="0"/>
          </a:p>
        </p:txBody>
      </p:sp>
      <p:sp>
        <p:nvSpPr>
          <p:cNvPr id="3" name="Title 2"/>
          <p:cNvSpPr>
            <a:spLocks noGrp="1"/>
          </p:cNvSpPr>
          <p:nvPr>
            <p:ph type="title"/>
          </p:nvPr>
        </p:nvSpPr>
        <p:spPr/>
        <p:txBody>
          <a:bodyPr/>
          <a:lstStyle/>
          <a:p>
            <a:r>
              <a:rPr lang="fa-IR" dirty="0">
                <a:effectLst/>
              </a:rPr>
              <a:t>اندازه گيري گرد غبار </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4323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برای آرد از متد  0600 استفاده نفرمایید اگر به </a:t>
            </a:r>
            <a:r>
              <a:rPr lang="fa-IR" dirty="0" smtClean="0"/>
              <a:t>حدود مجاز مواجهه شغلی</a:t>
            </a:r>
            <a:r>
              <a:rPr lang="en-US" dirty="0" smtClean="0"/>
              <a:t> </a:t>
            </a:r>
            <a:r>
              <a:rPr lang="fa-IR" dirty="0"/>
              <a:t>مراجعه کنید می بینید در جلوی </a:t>
            </a:r>
            <a:r>
              <a:rPr lang="fa-IR" dirty="0" smtClean="0"/>
              <a:t>حد مجاز آرد </a:t>
            </a:r>
            <a:r>
              <a:rPr lang="fa-IR" dirty="0"/>
              <a:t>حرف </a:t>
            </a:r>
            <a:r>
              <a:rPr lang="en-US" dirty="0" err="1"/>
              <a:t>i</a:t>
            </a:r>
            <a:r>
              <a:rPr lang="en-US" dirty="0"/>
              <a:t> </a:t>
            </a:r>
            <a:r>
              <a:rPr lang="fa-IR" dirty="0"/>
              <a:t>نوشته که مخفف </a:t>
            </a:r>
            <a:r>
              <a:rPr lang="en-US" dirty="0"/>
              <a:t>inhalable </a:t>
            </a:r>
            <a:r>
              <a:rPr lang="fa-IR" dirty="0"/>
              <a:t>است پس نمی توان از سیکلون استفاده </a:t>
            </a:r>
            <a:r>
              <a:rPr lang="fa-IR" dirty="0" smtClean="0"/>
              <a:t>کرد </a:t>
            </a:r>
            <a:r>
              <a:rPr lang="fa-IR" dirty="0"/>
              <a:t>چون اختصاصا فقط گردو غبار </a:t>
            </a:r>
            <a:r>
              <a:rPr lang="en-US" dirty="0"/>
              <a:t>respirable </a:t>
            </a:r>
            <a:r>
              <a:rPr lang="fa-IR" dirty="0"/>
              <a:t>را می تونه جمع اوری کنه بنابراین از هولدر </a:t>
            </a:r>
            <a:r>
              <a:rPr lang="en-US" dirty="0" err="1"/>
              <a:t>iom</a:t>
            </a:r>
            <a:r>
              <a:rPr lang="fa-IR" dirty="0"/>
              <a:t>استفاده می کنیم که ذرات درشت تر در بازه </a:t>
            </a:r>
            <a:r>
              <a:rPr lang="en-US" dirty="0"/>
              <a:t>inhalable</a:t>
            </a:r>
            <a:r>
              <a:rPr lang="fa-IR" dirty="0"/>
              <a:t>رو هم برامون جمع کنه تا بتوانید </a:t>
            </a:r>
            <a:r>
              <a:rPr lang="fa-IR" dirty="0" smtClean="0"/>
              <a:t>با حدود مجاز مواجه شغلی مقایسه کنیم </a:t>
            </a:r>
            <a:endParaRPr lang="fa-IR" dirty="0"/>
          </a:p>
        </p:txBody>
      </p:sp>
      <p:sp>
        <p:nvSpPr>
          <p:cNvPr id="3" name="Title 2"/>
          <p:cNvSpPr>
            <a:spLocks noGrp="1"/>
          </p:cNvSpPr>
          <p:nvPr>
            <p:ph type="title"/>
          </p:nvPr>
        </p:nvSpPr>
        <p:spPr/>
        <p:txBody>
          <a:bodyPr/>
          <a:lstStyle/>
          <a:p>
            <a:r>
              <a:rPr lang="fa-IR" dirty="0">
                <a:effectLst/>
              </a:rPr>
              <a:t>اندازه گيري گرد غبار </a:t>
            </a:r>
            <a:endParaRPr lang="fa-IR" dirty="0"/>
          </a:p>
        </p:txBody>
      </p:sp>
    </p:spTree>
    <p:extLst>
      <p:ext uri="{BB962C8B-B14F-4D97-AF65-F5344CB8AC3E}">
        <p14:creationId xmlns:p14="http://schemas.microsoft.com/office/powerpoint/2010/main" val="3511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bwMode="auto">
          <a:xfrm>
            <a:off x="107950" y="6427788"/>
            <a:ext cx="2133600" cy="457200"/>
          </a:xfrm>
          <a:ln>
            <a:miter lim="800000"/>
            <a:headEnd/>
            <a:tailEnd/>
          </a:ln>
        </p:spPr>
        <p:txBody>
          <a:bodyPr/>
          <a:lstStyle/>
          <a:p>
            <a:pPr defTabSz="912813">
              <a:defRPr/>
            </a:pPr>
            <a:r>
              <a:rPr lang="en-US">
                <a:solidFill>
                  <a:schemeClr val="tx2">
                    <a:shade val="90000"/>
                  </a:schemeClr>
                </a:solidFill>
              </a:rPr>
              <a:t>1392</a:t>
            </a:r>
          </a:p>
        </p:txBody>
      </p:sp>
      <p:sp>
        <p:nvSpPr>
          <p:cNvPr id="3" name="Footer Placeholder 2"/>
          <p:cNvSpPr>
            <a:spLocks noGrp="1"/>
          </p:cNvSpPr>
          <p:nvPr>
            <p:ph type="ftr" sz="quarter" idx="11"/>
          </p:nvPr>
        </p:nvSpPr>
        <p:spPr/>
        <p:txBody>
          <a:bodyPr/>
          <a:lstStyle/>
          <a:p>
            <a:pPr>
              <a:defRPr/>
            </a:pPr>
            <a:r>
              <a:rPr lang="fa-IR">
                <a:solidFill>
                  <a:schemeClr val="tx2">
                    <a:shade val="90000"/>
                  </a:schemeClr>
                </a:solidFill>
              </a:rPr>
              <a:t>برازنده</a:t>
            </a:r>
            <a:endParaRPr lang="en-US">
              <a:solidFill>
                <a:schemeClr val="tx2">
                  <a:shade val="90000"/>
                </a:schemeClr>
              </a:solidFill>
            </a:endParaRPr>
          </a:p>
        </p:txBody>
      </p:sp>
      <p:sp>
        <p:nvSpPr>
          <p:cNvPr id="4" name="Title 1"/>
          <p:cNvSpPr txBox="1">
            <a:spLocks/>
          </p:cNvSpPr>
          <p:nvPr/>
        </p:nvSpPr>
        <p:spPr bwMode="auto">
          <a:xfrm>
            <a:off x="468313" y="5157788"/>
            <a:ext cx="8229600" cy="1143000"/>
          </a:xfrm>
          <a:prstGeom prst="rect">
            <a:avLst/>
          </a:prstGeom>
          <a:noFill/>
          <a:ln w="9525">
            <a:noFill/>
            <a:miter lim="800000"/>
            <a:headEnd/>
            <a:tailEnd/>
          </a:ln>
          <a:effectLst/>
        </p:spPr>
        <p:txBody>
          <a:bodyPr anchor="ctr"/>
          <a:lstStyle/>
          <a:p>
            <a:pPr algn="ctr" rtl="1" eaLnBrk="0" hangingPunct="0">
              <a:defRPr/>
            </a:pPr>
            <a:r>
              <a:rPr lang="fa-IR" sz="9600" b="1" kern="0" dirty="0">
                <a:solidFill>
                  <a:schemeClr val="tx2"/>
                </a:solidFill>
                <a:effectLst>
                  <a:outerShdw blurRad="38100" dist="38100" dir="2700000" algn="tl">
                    <a:srgbClr val="000000"/>
                  </a:outerShdw>
                </a:effectLst>
                <a:latin typeface="+mj-lt"/>
                <a:ea typeface="+mj-ea"/>
                <a:cs typeface="B Titr" pitchFamily="2" charset="-78"/>
              </a:rPr>
              <a:t>بیماری شغلی</a:t>
            </a:r>
          </a:p>
        </p:txBody>
      </p:sp>
      <p:sp>
        <p:nvSpPr>
          <p:cNvPr id="7" name="Down Arrow 6"/>
          <p:cNvSpPr/>
          <p:nvPr/>
        </p:nvSpPr>
        <p:spPr>
          <a:xfrm rot="10800000">
            <a:off x="2123728" y="4077072"/>
            <a:ext cx="4860032" cy="1080120"/>
          </a:xfrm>
          <a:prstGeom prst="downArrow">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itle 1"/>
          <p:cNvSpPr txBox="1">
            <a:spLocks/>
          </p:cNvSpPr>
          <p:nvPr/>
        </p:nvSpPr>
        <p:spPr bwMode="auto">
          <a:xfrm>
            <a:off x="0" y="0"/>
            <a:ext cx="5472113" cy="1143000"/>
          </a:xfrm>
          <a:prstGeom prst="rect">
            <a:avLst/>
          </a:prstGeom>
          <a:noFill/>
          <a:ln w="9525">
            <a:noFill/>
            <a:miter lim="800000"/>
            <a:headEnd/>
            <a:tailEnd/>
          </a:ln>
          <a:effectLst/>
        </p:spPr>
        <p:txBody>
          <a:bodyPr anchor="ctr"/>
          <a:lstStyle/>
          <a:p>
            <a:pPr algn="ctr" rtl="1" eaLnBrk="0" hangingPunct="0">
              <a:defRPr/>
            </a:pPr>
            <a:r>
              <a:rPr lang="fa-IR" sz="8000" b="1" kern="0" dirty="0">
                <a:solidFill>
                  <a:schemeClr val="tx2"/>
                </a:solidFill>
                <a:effectLst>
                  <a:outerShdw blurRad="38100" dist="38100" dir="2700000" algn="tl">
                    <a:srgbClr val="000000"/>
                  </a:outerShdw>
                </a:effectLst>
                <a:latin typeface="+mj-lt"/>
                <a:ea typeface="+mj-ea"/>
                <a:cs typeface="B Titr" pitchFamily="2" charset="-78"/>
              </a:rPr>
              <a:t>مدت مسئولیت</a:t>
            </a:r>
          </a:p>
        </p:txBody>
      </p:sp>
      <p:sp>
        <p:nvSpPr>
          <p:cNvPr id="11" name="Title 1"/>
          <p:cNvSpPr txBox="1">
            <a:spLocks/>
          </p:cNvSpPr>
          <p:nvPr/>
        </p:nvSpPr>
        <p:spPr bwMode="auto">
          <a:xfrm>
            <a:off x="755650" y="981075"/>
            <a:ext cx="7200900"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tx2"/>
                </a:solidFill>
                <a:effectLst>
                  <a:outerShdw blurRad="38100" dist="38100" dir="2700000" algn="tl">
                    <a:srgbClr val="000000"/>
                  </a:outerShdw>
                </a:effectLst>
                <a:latin typeface="+mj-lt"/>
                <a:ea typeface="+mj-ea"/>
                <a:cs typeface="B Titr" pitchFamily="2" charset="-78"/>
              </a:rPr>
              <a:t>مسئولیت قانونی بعهده کارفرما</a:t>
            </a:r>
          </a:p>
        </p:txBody>
      </p:sp>
      <p:sp>
        <p:nvSpPr>
          <p:cNvPr id="12" name="Title 1"/>
          <p:cNvSpPr txBox="1">
            <a:spLocks/>
          </p:cNvSpPr>
          <p:nvPr/>
        </p:nvSpPr>
        <p:spPr bwMode="auto">
          <a:xfrm>
            <a:off x="5724525" y="0"/>
            <a:ext cx="2914650" cy="1143000"/>
          </a:xfrm>
          <a:prstGeom prst="rect">
            <a:avLst/>
          </a:prstGeom>
          <a:noFill/>
          <a:ln w="9525">
            <a:noFill/>
            <a:miter lim="800000"/>
            <a:headEnd/>
            <a:tailEnd/>
          </a:ln>
          <a:effectLst/>
        </p:spPr>
        <p:txBody>
          <a:bodyPr anchor="ctr"/>
          <a:lstStyle/>
          <a:p>
            <a:pPr algn="ctr" rtl="1" eaLnBrk="0" hangingPunct="0">
              <a:defRPr/>
            </a:pPr>
            <a:r>
              <a:rPr lang="fa-IR" sz="8000" b="1" kern="0" dirty="0">
                <a:solidFill>
                  <a:schemeClr val="tx2"/>
                </a:solidFill>
                <a:effectLst>
                  <a:outerShdw blurRad="38100" dist="38100" dir="2700000" algn="tl">
                    <a:srgbClr val="000000"/>
                  </a:outerShdw>
                </a:effectLst>
                <a:latin typeface="+mj-lt"/>
                <a:ea typeface="+mj-ea"/>
                <a:cs typeface="+mj-cs"/>
              </a:rPr>
              <a:t>مزمن</a:t>
            </a:r>
          </a:p>
        </p:txBody>
      </p:sp>
      <p:sp>
        <p:nvSpPr>
          <p:cNvPr id="13" name="Title 1"/>
          <p:cNvSpPr txBox="1">
            <a:spLocks/>
          </p:cNvSpPr>
          <p:nvPr/>
        </p:nvSpPr>
        <p:spPr bwMode="auto">
          <a:xfrm>
            <a:off x="0" y="1989138"/>
            <a:ext cx="4860925"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tx2"/>
                </a:solidFill>
                <a:effectLst>
                  <a:outerShdw blurRad="38100" dist="38100" dir="2700000" algn="tl">
                    <a:srgbClr val="000000"/>
                  </a:outerShdw>
                </a:effectLst>
                <a:latin typeface="+mj-lt"/>
                <a:ea typeface="+mj-ea"/>
                <a:cs typeface="B Titr" pitchFamily="2" charset="-78"/>
              </a:rPr>
              <a:t>غالبا غیر قابل درمان</a:t>
            </a:r>
          </a:p>
        </p:txBody>
      </p:sp>
      <p:sp>
        <p:nvSpPr>
          <p:cNvPr id="14" name="Title 1"/>
          <p:cNvSpPr txBox="1">
            <a:spLocks/>
          </p:cNvSpPr>
          <p:nvPr/>
        </p:nvSpPr>
        <p:spPr bwMode="auto">
          <a:xfrm>
            <a:off x="2268538" y="4076700"/>
            <a:ext cx="4498975" cy="1143000"/>
          </a:xfrm>
          <a:prstGeom prst="rect">
            <a:avLst/>
          </a:prstGeom>
          <a:noFill/>
          <a:ln w="9525">
            <a:noFill/>
            <a:miter lim="800000"/>
            <a:headEnd/>
            <a:tailEnd/>
          </a:ln>
          <a:effectLst/>
        </p:spPr>
        <p:txBody>
          <a:bodyPr anchor="ctr"/>
          <a:lstStyle/>
          <a:p>
            <a:pPr algn="ctr" rtl="1" eaLnBrk="0" hangingPunct="0">
              <a:defRPr/>
            </a:pPr>
            <a:r>
              <a:rPr lang="fa-IR" sz="4800" b="1" kern="0" dirty="0">
                <a:solidFill>
                  <a:schemeClr val="bg1"/>
                </a:solidFill>
                <a:effectLst>
                  <a:outerShdw blurRad="38100" dist="38100" dir="2700000" algn="tl">
                    <a:srgbClr val="000000"/>
                  </a:outerShdw>
                </a:effectLst>
                <a:latin typeface="+mj-lt"/>
                <a:ea typeface="+mj-ea"/>
                <a:cs typeface="B Titr" pitchFamily="2" charset="-78"/>
              </a:rPr>
              <a:t>خصوصیات</a:t>
            </a:r>
          </a:p>
        </p:txBody>
      </p:sp>
      <p:sp>
        <p:nvSpPr>
          <p:cNvPr id="15" name="Title 1"/>
          <p:cNvSpPr txBox="1">
            <a:spLocks/>
          </p:cNvSpPr>
          <p:nvPr/>
        </p:nvSpPr>
        <p:spPr bwMode="auto">
          <a:xfrm>
            <a:off x="785813" y="3068638"/>
            <a:ext cx="7718425" cy="1143000"/>
          </a:xfrm>
          <a:prstGeom prst="rect">
            <a:avLst/>
          </a:prstGeom>
          <a:noFill/>
          <a:ln w="9525">
            <a:noFill/>
            <a:miter lim="800000"/>
            <a:headEnd/>
            <a:tailEnd/>
          </a:ln>
          <a:effectLst/>
        </p:spPr>
        <p:txBody>
          <a:bodyPr anchor="ctr"/>
          <a:lstStyle/>
          <a:p>
            <a:pPr algn="ctr" rtl="1" eaLnBrk="0" hangingPunct="0">
              <a:defRPr/>
            </a:pPr>
            <a:r>
              <a:rPr lang="fa-IR" sz="4000" b="1" kern="0" dirty="0">
                <a:solidFill>
                  <a:schemeClr val="tx2"/>
                </a:solidFill>
                <a:effectLst>
                  <a:outerShdw blurRad="38100" dist="38100" dir="2700000" algn="tl">
                    <a:srgbClr val="000000"/>
                  </a:outerShdw>
                </a:effectLst>
                <a:latin typeface="+mj-lt"/>
                <a:ea typeface="+mj-ea"/>
                <a:cs typeface="B Titr" pitchFamily="2" charset="-78"/>
              </a:rPr>
              <a:t>در اثر تماس با عوامل زیان آور محیط کار</a:t>
            </a:r>
          </a:p>
        </p:txBody>
      </p:sp>
      <p:sp>
        <p:nvSpPr>
          <p:cNvPr id="16" name="Title 1"/>
          <p:cNvSpPr txBox="1">
            <a:spLocks/>
          </p:cNvSpPr>
          <p:nvPr/>
        </p:nvSpPr>
        <p:spPr bwMode="auto">
          <a:xfrm>
            <a:off x="4356100" y="1916113"/>
            <a:ext cx="4787900" cy="1143000"/>
          </a:xfrm>
          <a:prstGeom prst="rect">
            <a:avLst/>
          </a:prstGeom>
          <a:noFill/>
          <a:ln w="9525">
            <a:noFill/>
            <a:miter lim="800000"/>
            <a:headEnd/>
            <a:tailEnd/>
          </a:ln>
          <a:effectLst/>
        </p:spPr>
        <p:txBody>
          <a:bodyPr anchor="ctr"/>
          <a:lstStyle/>
          <a:p>
            <a:pPr algn="ctr" rtl="1" eaLnBrk="0" hangingPunct="0">
              <a:defRPr/>
            </a:pPr>
            <a:r>
              <a:rPr lang="fa-IR" sz="6600" b="1" kern="0" dirty="0">
                <a:solidFill>
                  <a:schemeClr val="tx2"/>
                </a:solidFill>
                <a:effectLst>
                  <a:outerShdw blurRad="38100" dist="38100" dir="2700000" algn="tl">
                    <a:srgbClr val="000000"/>
                  </a:outerShdw>
                </a:effectLst>
                <a:latin typeface="+mj-lt"/>
                <a:ea typeface="+mj-ea"/>
                <a:cs typeface="B Titr" pitchFamily="2" charset="-78"/>
              </a:rPr>
              <a:t>قابل پیشگیری</a:t>
            </a:r>
          </a:p>
        </p:txBody>
      </p:sp>
      <p:pic>
        <p:nvPicPr>
          <p:cNvPr id="17"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00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ضريب كاليبراسيون روتامتر مي بايست در محاسبات اعمال گردد مشروط بر اين كه دبي واقعي در هنگام نمونه برداري آلاينده، حداقل و حداكثر حجم پيشنهادي متد استاندارد را تامين نمايد</a:t>
            </a:r>
            <a:r>
              <a:rPr lang="en-US" dirty="0" smtClean="0"/>
              <a:t>.</a:t>
            </a:r>
            <a:endParaRPr lang="fa-IR" dirty="0" smtClean="0"/>
          </a:p>
          <a:p>
            <a:r>
              <a:rPr lang="en-US" dirty="0" smtClean="0"/>
              <a:t> </a:t>
            </a:r>
            <a:r>
              <a:rPr lang="fa-IR" dirty="0"/>
              <a:t>قبل از هر نوبت نمونه برداري</a:t>
            </a:r>
            <a:r>
              <a:rPr lang="en-US" dirty="0"/>
              <a:t>) </a:t>
            </a:r>
            <a:r>
              <a:rPr lang="fa-IR" dirty="0"/>
              <a:t>نمونه اول، دوم و سوم</a:t>
            </a:r>
            <a:r>
              <a:rPr lang="en-US" dirty="0"/>
              <a:t>( </a:t>
            </a:r>
            <a:r>
              <a:rPr lang="fa-IR" dirty="0"/>
              <a:t>مي بايست پمپ كاليبره گردد</a:t>
            </a:r>
            <a:r>
              <a:rPr lang="en-US" dirty="0" smtClean="0"/>
              <a:t>.</a:t>
            </a:r>
            <a:endParaRPr lang="fa-IR" dirty="0" smtClean="0"/>
          </a:p>
          <a:p>
            <a:r>
              <a:rPr lang="fa-IR" dirty="0"/>
              <a:t>نمونه برداري بايد با توجه به شرايط واقعي محيط كار و ميزان مواجهه صورت پذيرد و در صورت وجود تجهيزات كنترلي، اين تجهيزات بايد روشن باشد</a:t>
            </a:r>
            <a:r>
              <a:rPr lang="en-US" dirty="0"/>
              <a:t>.</a:t>
            </a:r>
          </a:p>
          <a:p>
            <a:endParaRPr lang="fa-IR" dirty="0"/>
          </a:p>
        </p:txBody>
      </p:sp>
      <p:sp>
        <p:nvSpPr>
          <p:cNvPr id="3" name="Title 2"/>
          <p:cNvSpPr>
            <a:spLocks noGrp="1"/>
          </p:cNvSpPr>
          <p:nvPr>
            <p:ph type="title"/>
          </p:nvPr>
        </p:nvSpPr>
        <p:spPr/>
        <p:txBody>
          <a:bodyPr/>
          <a:lstStyle/>
          <a:p>
            <a:r>
              <a:rPr lang="fa-IR" dirty="0" smtClean="0"/>
              <a:t>اندازه گیری گردوغبار</a:t>
            </a:r>
            <a:endParaRPr lang="fa-IR" dirty="0"/>
          </a:p>
        </p:txBody>
      </p:sp>
    </p:spTree>
    <p:extLst>
      <p:ext uri="{BB962C8B-B14F-4D97-AF65-F5344CB8AC3E}">
        <p14:creationId xmlns:p14="http://schemas.microsoft.com/office/powerpoint/2010/main" val="1842903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a:t>قبل و بعد از نمونه برداري فيلتر ها بايد به مدت 24 ساعت در دسيكاتور قرارداده </a:t>
            </a:r>
            <a:r>
              <a:rPr lang="fa-IR" dirty="0" smtClean="0"/>
              <a:t>شود</a:t>
            </a:r>
          </a:p>
          <a:p>
            <a:r>
              <a:rPr lang="fa-IR" dirty="0" smtClean="0"/>
              <a:t>سیلیکاژل دشارژ نشده باشد.</a:t>
            </a:r>
          </a:p>
          <a:p>
            <a:r>
              <a:rPr lang="fa-IR" dirty="0"/>
              <a:t>در روش های نمونه برداری و آنالیز </a:t>
            </a:r>
            <a:r>
              <a:rPr lang="en-US" dirty="0"/>
              <a:t>NIOSH </a:t>
            </a:r>
            <a:r>
              <a:rPr lang="fa-IR" dirty="0"/>
              <a:t>و </a:t>
            </a:r>
            <a:r>
              <a:rPr lang="en-US" dirty="0"/>
              <a:t>OSHA </a:t>
            </a:r>
            <a:r>
              <a:rPr lang="fa-IR" dirty="0"/>
              <a:t>مدت نمونه برداری کمتر از یک ساعت است. بنابراین برای اینکه مدت نمونه برداری حداقل 70</a:t>
            </a:r>
            <a:r>
              <a:rPr lang="en-US" dirty="0"/>
              <a:t> % </a:t>
            </a:r>
            <a:r>
              <a:rPr lang="fa-IR" dirty="0"/>
              <a:t>شیفت کاری را پوشش دهد، لازم است برای ارزیابی مواجهه یک فرد در یک شیفت کاری چند اندازه گیری بعمل آید</a:t>
            </a:r>
            <a:r>
              <a:rPr lang="fa-IR" dirty="0" smtClean="0"/>
              <a:t>.</a:t>
            </a:r>
          </a:p>
          <a:p>
            <a:endParaRPr lang="fa-IR" dirty="0"/>
          </a:p>
        </p:txBody>
      </p:sp>
      <p:sp>
        <p:nvSpPr>
          <p:cNvPr id="3" name="Title 2"/>
          <p:cNvSpPr>
            <a:spLocks noGrp="1"/>
          </p:cNvSpPr>
          <p:nvPr>
            <p:ph type="title"/>
          </p:nvPr>
        </p:nvSpPr>
        <p:spPr/>
        <p:txBody>
          <a:bodyPr/>
          <a:lstStyle/>
          <a:p>
            <a:r>
              <a:rPr lang="fa-IR" dirty="0"/>
              <a:t>اندازه گیری گردوغبار</a:t>
            </a:r>
          </a:p>
        </p:txBody>
      </p:sp>
    </p:spTree>
    <p:extLst>
      <p:ext uri="{BB962C8B-B14F-4D97-AF65-F5344CB8AC3E}">
        <p14:creationId xmlns:p14="http://schemas.microsoft.com/office/powerpoint/2010/main" val="1332959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a:t>1- ساعت اندازه گيري ، تاريخ اندازه گيري در گزارش قيد شود .</a:t>
            </a:r>
            <a:endParaRPr lang="en-US" dirty="0"/>
          </a:p>
          <a:p>
            <a:r>
              <a:rPr lang="fa-IR" dirty="0"/>
              <a:t>2- پلان كارگاه در گزارش رسم شود .</a:t>
            </a:r>
            <a:endParaRPr lang="en-US" dirty="0"/>
          </a:p>
          <a:p>
            <a:r>
              <a:rPr lang="fa-IR" dirty="0"/>
              <a:t>3- وضعيت منابع آلودگي در گزارش قيد شود .</a:t>
            </a:r>
            <a:endParaRPr lang="en-US" dirty="0"/>
          </a:p>
          <a:p>
            <a:r>
              <a:rPr lang="fa-IR" dirty="0"/>
              <a:t>4- وضعيت روشن و خاموش بودن سيستم هاي تهويه در حين اندازه گير ي در گزارش قيد شود .</a:t>
            </a:r>
            <a:endParaRPr lang="en-US" dirty="0"/>
          </a:p>
          <a:p>
            <a:r>
              <a:rPr lang="fa-IR" dirty="0"/>
              <a:t>5- نتايج </a:t>
            </a:r>
            <a:r>
              <a:rPr lang="fa-IR" dirty="0" smtClean="0"/>
              <a:t> گزارش آنالیز </a:t>
            </a:r>
            <a:r>
              <a:rPr lang="fa-IR" dirty="0"/>
              <a:t>دستگاهي در گزارش قيد شود .</a:t>
            </a:r>
            <a:endParaRPr lang="en-US" dirty="0"/>
          </a:p>
          <a:p>
            <a:r>
              <a:rPr lang="fa-IR" dirty="0"/>
              <a:t>6- نوع و مدل دتكتورهاي مصرفي در گزارش قيد شود .</a:t>
            </a:r>
            <a:endParaRPr lang="en-US" dirty="0"/>
          </a:p>
          <a:p>
            <a:r>
              <a:rPr lang="fa-IR" dirty="0"/>
              <a:t>7- دامنه دتكتورهاي مصرفي و تاريخ مصرف آنها در گزارش قيد شود .</a:t>
            </a:r>
            <a:endParaRPr lang="en-US" dirty="0"/>
          </a:p>
          <a:p>
            <a:endParaRPr lang="fa-IR" dirty="0"/>
          </a:p>
        </p:txBody>
      </p:sp>
      <p:sp>
        <p:nvSpPr>
          <p:cNvPr id="3" name="Title 2"/>
          <p:cNvSpPr>
            <a:spLocks noGrp="1"/>
          </p:cNvSpPr>
          <p:nvPr>
            <p:ph type="title"/>
          </p:nvPr>
        </p:nvSpPr>
        <p:spPr/>
        <p:txBody>
          <a:bodyPr>
            <a:normAutofit/>
          </a:bodyPr>
          <a:lstStyle/>
          <a:p>
            <a:r>
              <a:rPr lang="fa-IR" dirty="0">
                <a:effectLst/>
              </a:rPr>
              <a:t>اندازه گيري گازوبخارات </a:t>
            </a:r>
            <a:r>
              <a:rPr lang="fa-IR" dirty="0" smtClean="0">
                <a:effectLst/>
              </a:rPr>
              <a:t>:</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2940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a:t>8- ميزان سرعت جريان </a:t>
            </a:r>
            <a:r>
              <a:rPr lang="fa-IR" dirty="0" smtClean="0"/>
              <a:t>هوا </a:t>
            </a:r>
            <a:r>
              <a:rPr lang="fa-IR" dirty="0"/>
              <a:t>در حين اندازه گيري در گزارش قيد شود .</a:t>
            </a:r>
            <a:endParaRPr lang="en-US" dirty="0"/>
          </a:p>
          <a:p>
            <a:r>
              <a:rPr lang="fa-IR" dirty="0"/>
              <a:t>9- حجم هواي عبوري از دتكتور در گزارش قيد شود .</a:t>
            </a:r>
            <a:endParaRPr lang="en-US" dirty="0"/>
          </a:p>
          <a:p>
            <a:r>
              <a:rPr lang="fa-IR" dirty="0"/>
              <a:t>10-تعداد ضربات لازم براي عبور هوا در دتكتور در گزارش قيد شود .</a:t>
            </a:r>
            <a:endParaRPr lang="en-US" dirty="0"/>
          </a:p>
          <a:p>
            <a:r>
              <a:rPr lang="fa-IR" dirty="0"/>
              <a:t>11- در گزارشات ميزان حدود تماس شغلي مجاز قيد شود .</a:t>
            </a:r>
            <a:endParaRPr lang="en-US" dirty="0"/>
          </a:p>
          <a:p>
            <a:r>
              <a:rPr lang="fa-IR" dirty="0"/>
              <a:t>12- مشخصات پمپ نمونه برداري در گزارش قيد شود .</a:t>
            </a:r>
            <a:endParaRPr lang="en-US" dirty="0"/>
          </a:p>
          <a:p>
            <a:r>
              <a:rPr lang="fa-IR" dirty="0"/>
              <a:t>13-تعداد مكش از هر دتكتور در گزارش قيد شود .</a:t>
            </a:r>
            <a:endParaRPr lang="en-US" dirty="0"/>
          </a:p>
          <a:p>
            <a:r>
              <a:rPr lang="fa-IR" dirty="0"/>
              <a:t>14- شرايط جوي محيط در حين اندازه گيري در گزارش قيد شود .</a:t>
            </a:r>
            <a:endParaRPr lang="en-US" dirty="0"/>
          </a:p>
          <a:p>
            <a:endParaRPr lang="fa-IR" dirty="0"/>
          </a:p>
        </p:txBody>
      </p:sp>
      <p:sp>
        <p:nvSpPr>
          <p:cNvPr id="3" name="Title 2"/>
          <p:cNvSpPr>
            <a:spLocks noGrp="1"/>
          </p:cNvSpPr>
          <p:nvPr>
            <p:ph type="title"/>
          </p:nvPr>
        </p:nvSpPr>
        <p:spPr/>
        <p:txBody>
          <a:bodyPr>
            <a:normAutofit/>
          </a:bodyPr>
          <a:lstStyle/>
          <a:p>
            <a:r>
              <a:rPr lang="fa-IR" dirty="0">
                <a:effectLst/>
              </a:rPr>
              <a:t>اندازه گيري گازوبخارات </a:t>
            </a:r>
            <a:r>
              <a:rPr lang="fa-IR" dirty="0" smtClean="0">
                <a:effectLst/>
              </a:rPr>
              <a:t>:</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2844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5122" name="Picture 2"/>
          <p:cNvPicPr>
            <a:picLocks noChangeAspect="1" noChangeArrowheads="1"/>
          </p:cNvPicPr>
          <p:nvPr/>
        </p:nvPicPr>
        <p:blipFill>
          <a:blip r:embed="rId2" cstate="print"/>
          <a:srcRect/>
          <a:stretch>
            <a:fillRect/>
          </a:stretch>
        </p:blipFill>
        <p:spPr bwMode="auto">
          <a:xfrm>
            <a:off x="0" y="0"/>
            <a:ext cx="9144000" cy="6618747"/>
          </a:xfrm>
          <a:prstGeom prst="rect">
            <a:avLst/>
          </a:prstGeom>
          <a:noFill/>
          <a:ln w="9525">
            <a:noFill/>
            <a:miter lim="800000"/>
            <a:headEnd/>
            <a:tailEnd/>
          </a:ln>
        </p:spPr>
      </p:pic>
      <p:pic>
        <p:nvPicPr>
          <p:cNvPr id="5" name="Picture 4" descr="Copy of 03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4974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8229600" cy="1143000"/>
          </a:xfrm>
        </p:spPr>
        <p:txBody>
          <a:bodyPr>
            <a:normAutofit fontScale="90000"/>
          </a:bodyPr>
          <a:lstStyle/>
          <a:p>
            <a:r>
              <a:rPr lang="fa-IR" sz="4000" dirty="0" smtClean="0"/>
              <a:t>خطاهاي عملی و محاسباتی وابسته به نمونه برداري</a:t>
            </a:r>
            <a:endParaRPr lang="fa-IR" dirty="0"/>
          </a:p>
        </p:txBody>
      </p:sp>
      <p:sp>
        <p:nvSpPr>
          <p:cNvPr id="3" name="Content Placeholder 2"/>
          <p:cNvSpPr>
            <a:spLocks noGrp="1"/>
          </p:cNvSpPr>
          <p:nvPr>
            <p:ph idx="1"/>
          </p:nvPr>
        </p:nvSpPr>
        <p:spPr>
          <a:xfrm>
            <a:off x="251520" y="1816224"/>
            <a:ext cx="8640960" cy="3845024"/>
          </a:xfrm>
        </p:spPr>
        <p:txBody>
          <a:bodyPr>
            <a:normAutofit/>
          </a:bodyPr>
          <a:lstStyle/>
          <a:p>
            <a:r>
              <a:rPr lang="fa-IR" dirty="0" smtClean="0"/>
              <a:t>عدم آزادي کارگر در حین نمونه برداري</a:t>
            </a:r>
          </a:p>
          <a:p>
            <a:pPr algn="r"/>
            <a:r>
              <a:rPr lang="fa-IR" dirty="0" smtClean="0"/>
              <a:t>مقایسه نمونه برداري لحظه اي با </a:t>
            </a:r>
            <a:r>
              <a:rPr lang="en-US" dirty="0" smtClean="0"/>
              <a:t>TWA</a:t>
            </a:r>
            <a:endParaRPr lang="fa-IR" dirty="0" smtClean="0"/>
          </a:p>
          <a:p>
            <a:pPr algn="r"/>
            <a:r>
              <a:rPr lang="fa-IR" dirty="0" smtClean="0"/>
              <a:t>مقایسه نمونه برداري محیطی با </a:t>
            </a:r>
            <a:r>
              <a:rPr lang="en-US" dirty="0" smtClean="0"/>
              <a:t>TWA</a:t>
            </a:r>
            <a:endParaRPr lang="fa-IR" dirty="0" smtClean="0"/>
          </a:p>
          <a:p>
            <a:pPr algn="r"/>
            <a:r>
              <a:rPr lang="fa-IR" dirty="0" smtClean="0"/>
              <a:t>مقایسه ساعات مواجهه و صرف نظر از ساعات غیر مواجهه در محاسبات نهایی</a:t>
            </a:r>
          </a:p>
          <a:p>
            <a:pPr algn="r"/>
            <a:r>
              <a:rPr lang="fa-IR" dirty="0" smtClean="0"/>
              <a:t>عدم استفاده از نمونه شاهد در نمونه برداري</a:t>
            </a:r>
          </a:p>
          <a:p>
            <a:pPr algn="r"/>
            <a:r>
              <a:rPr lang="fa-IR" dirty="0" smtClean="0"/>
              <a:t>مقایسه تراکم ذرات کل با ذرات توراسیک یا استنشاقی</a:t>
            </a:r>
          </a:p>
          <a:p>
            <a:pPr algn="r"/>
            <a:r>
              <a:rPr lang="fa-IR" dirty="0" smtClean="0"/>
              <a:t>جابجایی فیلتر با دست</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7152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3"/>
          <p:cNvPicPr/>
          <p:nvPr/>
        </p:nvPicPr>
        <p:blipFill>
          <a:blip r:embed="rId2" cstate="print"/>
          <a:srcRect/>
          <a:stretch>
            <a:fillRect/>
          </a:stretch>
        </p:blipFill>
        <p:spPr bwMode="auto">
          <a:xfrm>
            <a:off x="1514475" y="2269172"/>
            <a:ext cx="4457700" cy="2357755"/>
          </a:xfrm>
          <a:prstGeom prst="rect">
            <a:avLst/>
          </a:prstGeom>
          <a:noFill/>
          <a:ln w="28575">
            <a:solidFill>
              <a:srgbClr val="FF0000"/>
            </a:solidFill>
            <a:miter lim="800000"/>
            <a:headEnd/>
            <a:tailEnd/>
          </a:ln>
        </p:spPr>
      </p:pic>
      <p:pic>
        <p:nvPicPr>
          <p:cNvPr id="5" name="Picture 4" descr="225-70"/>
          <p:cNvPicPr/>
          <p:nvPr/>
        </p:nvPicPr>
        <p:blipFill>
          <a:blip r:embed="rId3" cstate="print"/>
          <a:srcRect/>
          <a:stretch>
            <a:fillRect/>
          </a:stretch>
        </p:blipFill>
        <p:spPr bwMode="auto">
          <a:xfrm>
            <a:off x="6315075" y="2231072"/>
            <a:ext cx="1314450" cy="2333625"/>
          </a:xfrm>
          <a:prstGeom prst="rect">
            <a:avLst/>
          </a:prstGeom>
          <a:noFill/>
          <a:ln w="9525">
            <a:noFill/>
            <a:miter lim="800000"/>
            <a:headEnd/>
            <a:tailEnd/>
          </a:ln>
        </p:spPr>
      </p:pic>
      <p:pic>
        <p:nvPicPr>
          <p:cNvPr id="6" name="Picture 4" descr="Copy of 03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opy of 03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3238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1548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t>خطاهاي مربوط به حمل، نگهداري و آماده سازي نمونه ها</a:t>
            </a:r>
            <a:endParaRPr lang="fa-IR" sz="2800" dirty="0"/>
          </a:p>
        </p:txBody>
      </p:sp>
      <p:sp>
        <p:nvSpPr>
          <p:cNvPr id="3" name="Content Placeholder 2"/>
          <p:cNvSpPr>
            <a:spLocks noGrp="1"/>
          </p:cNvSpPr>
          <p:nvPr>
            <p:ph idx="1"/>
          </p:nvPr>
        </p:nvSpPr>
        <p:spPr/>
        <p:txBody>
          <a:bodyPr/>
          <a:lstStyle/>
          <a:p>
            <a:pPr algn="r"/>
            <a:r>
              <a:rPr lang="fa-IR" dirty="0" smtClean="0"/>
              <a:t>از دست رفتن بخشی از نمونه در حین حمل نمونه ها (تکان دادن فیلترها، مسدود نکردن کامل لوله هاي جاذب بخصوص در مورد آلاینده هاي فرار و ...)</a:t>
            </a:r>
          </a:p>
          <a:p>
            <a:pPr algn="r"/>
            <a:r>
              <a:rPr lang="fa-IR" dirty="0" smtClean="0"/>
              <a:t>فاصله طولانی بین نمونه گیري و آنالیز نمونه: بیشتر از حد ذکر شده در متد ) مشخص نبودن میزان بازیافت نمونه از نمونه گیر</a:t>
            </a:r>
            <a:br>
              <a:rPr lang="fa-IR" dirty="0" smtClean="0"/>
            </a:b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517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خطاهاي مربوط به حمل، نگهداري و آماده سازي نمونه ها</a:t>
            </a:r>
          </a:p>
        </p:txBody>
      </p:sp>
      <p:sp>
        <p:nvSpPr>
          <p:cNvPr id="3" name="Content Placeholder 2"/>
          <p:cNvSpPr>
            <a:spLocks noGrp="1"/>
          </p:cNvSpPr>
          <p:nvPr>
            <p:ph idx="1"/>
          </p:nvPr>
        </p:nvSpPr>
        <p:spPr>
          <a:xfrm>
            <a:off x="251520" y="1600200"/>
            <a:ext cx="8435280" cy="4525963"/>
          </a:xfrm>
        </p:spPr>
        <p:txBody>
          <a:bodyPr>
            <a:normAutofit lnSpcReduction="10000"/>
          </a:bodyPr>
          <a:lstStyle/>
          <a:p>
            <a:r>
              <a:rPr lang="fa-IR" dirty="0" smtClean="0"/>
              <a:t>استفاده از مواد تاریخ گذشته و نامرغوب</a:t>
            </a:r>
          </a:p>
          <a:p>
            <a:pPr algn="r"/>
            <a:r>
              <a:rPr lang="fa-IR" dirty="0" smtClean="0"/>
              <a:t>عدم استفاده از نمونه شاهد آزمایشگاهی یا نمونه شاهد آماده سازي</a:t>
            </a:r>
          </a:p>
          <a:p>
            <a:pPr algn="r"/>
            <a:r>
              <a:rPr lang="fa-IR" dirty="0" smtClean="0"/>
              <a:t>استفاده از روشهاي غیراستاندارد جهت بازیافت نمونه ها</a:t>
            </a:r>
          </a:p>
          <a:p>
            <a:pPr algn="r"/>
            <a:endParaRPr lang="fa-IR" dirty="0"/>
          </a:p>
          <a:p>
            <a:pPr algn="r"/>
            <a:endParaRPr lang="fa-IR" dirty="0" smtClean="0"/>
          </a:p>
          <a:p>
            <a:pPr marL="109728" indent="0" algn="ctr">
              <a:buNone/>
            </a:pPr>
            <a:r>
              <a:rPr lang="fa-IR" dirty="0" smtClean="0"/>
              <a:t>تا چه حد به کیفیت آنالیز آزمایشگاه اطمینان دارید؟</a:t>
            </a:r>
          </a:p>
          <a:p>
            <a:pPr marL="109728" indent="0" algn="ctr">
              <a:buNone/>
            </a:pPr>
            <a:endParaRPr lang="fa-IR" dirty="0"/>
          </a:p>
          <a:p>
            <a:pPr marL="109728" indent="0" algn="ctr">
              <a:buNone/>
            </a:pPr>
            <a:r>
              <a:rPr lang="fa-IR" dirty="0" smtClean="0"/>
              <a:t>آیا این کیفیت را چک می کنید؟</a:t>
            </a:r>
            <a:br>
              <a:rPr lang="fa-IR" dirty="0" smtClean="0"/>
            </a:b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6826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خطاهاي مربوط به حمل، نگهداري و آماده سازي نمونه ها</a:t>
            </a:r>
          </a:p>
        </p:txBody>
      </p:sp>
      <p:sp>
        <p:nvSpPr>
          <p:cNvPr id="3" name="Content Placeholder 2"/>
          <p:cNvSpPr>
            <a:spLocks noGrp="1"/>
          </p:cNvSpPr>
          <p:nvPr>
            <p:ph idx="1"/>
          </p:nvPr>
        </p:nvSpPr>
        <p:spPr/>
        <p:txBody>
          <a:bodyPr>
            <a:normAutofit/>
          </a:bodyPr>
          <a:lstStyle/>
          <a:p>
            <a:r>
              <a:rPr lang="fa-IR" dirty="0" smtClean="0"/>
              <a:t>شرایط نامناسب نگهداري نمونه ها بخصوص از لحاظ دما و مواجهه با نور</a:t>
            </a:r>
          </a:p>
          <a:p>
            <a:r>
              <a:rPr lang="fa-IR" dirty="0" smtClean="0"/>
              <a:t>عدم استفاده از محلول مناسب و اصلی جهت آماده سازي یا بازیافت آلاینده ها جذب شده</a:t>
            </a:r>
          </a:p>
          <a:p>
            <a:pPr algn="r"/>
            <a:r>
              <a:rPr lang="fa-IR" dirty="0" smtClean="0"/>
              <a:t>داشتن ناخالصی در محلول مورد استفاده براي بازیافت (آنالیز محلول بازیافتی قبل از استفاده- استفاده از ابزار تمیز براي برداشتن محلول بازیافتی)</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590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8856984" cy="4525963"/>
          </a:xfrm>
        </p:spPr>
        <p:txBody>
          <a:bodyPr>
            <a:normAutofit lnSpcReduction="10000"/>
          </a:bodyPr>
          <a:lstStyle/>
          <a:p>
            <a:pPr marL="109728" indent="0" algn="ctr">
              <a:buNone/>
            </a:pPr>
            <a:r>
              <a:rPr lang="fa-IR" dirty="0"/>
              <a:t>یکی از نظریه پردازان کیفیت می گوید: </a:t>
            </a:r>
          </a:p>
          <a:p>
            <a:pPr>
              <a:buNone/>
            </a:pPr>
            <a:endParaRPr lang="fa-IR" dirty="0" smtClean="0"/>
          </a:p>
          <a:p>
            <a:pPr>
              <a:buNone/>
            </a:pPr>
            <a:endParaRPr lang="fa-IR" dirty="0"/>
          </a:p>
          <a:p>
            <a:pPr algn="ctr">
              <a:buNone/>
            </a:pPr>
            <a:r>
              <a:rPr lang="fa-IR" sz="4000" dirty="0" smtClean="0"/>
              <a:t>کیفیت </a:t>
            </a:r>
            <a:r>
              <a:rPr lang="fa-IR" sz="4000" dirty="0"/>
              <a:t>رایگان است آن چه  هزینه دارد کیفیت پایین است.</a:t>
            </a:r>
          </a:p>
          <a:p>
            <a:pPr>
              <a:buNone/>
            </a:pPr>
            <a:endParaRPr lang="fa-IR" sz="4000" dirty="0"/>
          </a:p>
          <a:p>
            <a:pPr algn="ctr">
              <a:buNone/>
            </a:pPr>
            <a:r>
              <a:rPr lang="fa-IR" sz="4000" dirty="0"/>
              <a:t> کیفیت توسط مشتریان یک سازمان تعیین می شود.</a:t>
            </a:r>
            <a:endParaRPr lang="en-US" sz="4000" dirty="0"/>
          </a:p>
          <a:p>
            <a:endParaRPr lang="fa-IR" dirty="0"/>
          </a:p>
        </p:txBody>
      </p:sp>
      <p:sp>
        <p:nvSpPr>
          <p:cNvPr id="3" name="Title 2"/>
          <p:cNvSpPr>
            <a:spLocks noGrp="1"/>
          </p:cNvSpPr>
          <p:nvPr>
            <p:ph type="title"/>
          </p:nvPr>
        </p:nvSpPr>
        <p:spPr/>
        <p:txBody>
          <a:bodyPr/>
          <a:lstStyle/>
          <a:p>
            <a:r>
              <a:rPr lang="fa-IR" dirty="0" smtClean="0"/>
              <a:t>کیفیت</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7160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nSpc>
                <a:spcPct val="150000"/>
              </a:lnSpc>
              <a:defRPr/>
            </a:pPr>
            <a:r>
              <a:rPr lang="fa-IR" altLang="zh-TW" dirty="0">
                <a:ea typeface="B Zar"/>
                <a:cs typeface="B Zar"/>
              </a:rPr>
              <a:t>انجام نمونه برداری بر اساس روش توصیه شده معتبر </a:t>
            </a:r>
          </a:p>
          <a:p>
            <a:pPr>
              <a:lnSpc>
                <a:spcPct val="150000"/>
              </a:lnSpc>
              <a:defRPr/>
            </a:pPr>
            <a:r>
              <a:rPr lang="fa-IR" altLang="zh-TW" dirty="0">
                <a:ea typeface="B Zar"/>
                <a:cs typeface="B Zar"/>
              </a:rPr>
              <a:t>کا لیبراسیون  پمپ نمونه بر داری در محل نمونه بر داری  بعد از هر بار نمونه برداری  </a:t>
            </a:r>
          </a:p>
          <a:p>
            <a:pPr>
              <a:lnSpc>
                <a:spcPct val="150000"/>
              </a:lnSpc>
              <a:defRPr/>
            </a:pPr>
            <a:r>
              <a:rPr lang="fa-IR" altLang="zh-TW" dirty="0">
                <a:ea typeface="B Zar"/>
                <a:cs typeface="B Zar"/>
              </a:rPr>
              <a:t>رعایت حداقل زمان نمونه برداری  توصیه شده در روش</a:t>
            </a:r>
          </a:p>
          <a:p>
            <a:pPr>
              <a:lnSpc>
                <a:spcPct val="150000"/>
              </a:lnSpc>
              <a:defRPr/>
            </a:pPr>
            <a:r>
              <a:rPr lang="fa-IR" altLang="zh-TW" dirty="0">
                <a:ea typeface="B Zar"/>
                <a:cs typeface="B Zar"/>
              </a:rPr>
              <a:t>نصب  هولدر های نمونه بر داری در منطقه تنفسی کارگر</a:t>
            </a:r>
          </a:p>
          <a:p>
            <a:pPr>
              <a:lnSpc>
                <a:spcPct val="150000"/>
              </a:lnSpc>
              <a:defRPr/>
            </a:pPr>
            <a:r>
              <a:rPr lang="fa-IR" altLang="zh-TW" dirty="0">
                <a:ea typeface="B Zar"/>
                <a:cs typeface="B Zar"/>
              </a:rPr>
              <a:t>عدم انجام نمونه برداری در محل های  غیر واقعی (دارای نشت ، دستگاه در حال تعمیر و.....)</a:t>
            </a:r>
          </a:p>
          <a:p>
            <a:pPr>
              <a:lnSpc>
                <a:spcPct val="150000"/>
              </a:lnSpc>
              <a:defRPr/>
            </a:pPr>
            <a:r>
              <a:rPr lang="fa-IR" altLang="zh-TW" dirty="0">
                <a:ea typeface="B Zar"/>
                <a:cs typeface="B Zar"/>
              </a:rPr>
              <a:t>استفاده از نمونه های شاهد با توجه به تعداد نمونه های اصلی</a:t>
            </a:r>
          </a:p>
          <a:p>
            <a:pPr>
              <a:lnSpc>
                <a:spcPct val="150000"/>
              </a:lnSpc>
              <a:defRPr/>
            </a:pPr>
            <a:r>
              <a:rPr lang="fa-IR" altLang="zh-TW" dirty="0">
                <a:ea typeface="B Zar"/>
                <a:cs typeface="B Zar"/>
              </a:rPr>
              <a:t>ممانعت از نشت در نمونه بر داری با سیکلون های وهولدر های </a:t>
            </a:r>
            <a:r>
              <a:rPr lang="en-US" altLang="zh-TW" dirty="0">
                <a:ea typeface="B Zar"/>
                <a:cs typeface="B Zar"/>
              </a:rPr>
              <a:t>close face</a:t>
            </a:r>
            <a:r>
              <a:rPr lang="fa-IR" altLang="zh-TW" dirty="0">
                <a:ea typeface="B Zar"/>
                <a:cs typeface="B Zar"/>
              </a:rPr>
              <a:t> </a:t>
            </a:r>
          </a:p>
          <a:p>
            <a:pPr>
              <a:lnSpc>
                <a:spcPct val="150000"/>
              </a:lnSpc>
              <a:defRPr/>
            </a:pPr>
            <a:r>
              <a:rPr lang="fa-IR" altLang="zh-TW" dirty="0">
                <a:ea typeface="B Zar"/>
                <a:cs typeface="B Zar"/>
              </a:rPr>
              <a:t>تصحیح حجم هوای نمونه بر داری با توجه به فشار و دمای هوای محل</a:t>
            </a:r>
          </a:p>
          <a:p>
            <a:pPr>
              <a:lnSpc>
                <a:spcPct val="150000"/>
              </a:lnSpc>
              <a:defRPr/>
            </a:pPr>
            <a:r>
              <a:rPr lang="fa-IR" altLang="zh-TW" dirty="0">
                <a:ea typeface="B Zar"/>
                <a:cs typeface="B Zar"/>
              </a:rPr>
              <a:t>توزین فیلتر ها چندین بار جهت اطمینان از دقت قرائت وزن فیلتر </a:t>
            </a:r>
          </a:p>
          <a:p>
            <a:pPr>
              <a:lnSpc>
                <a:spcPct val="150000"/>
              </a:lnSpc>
              <a:defRPr/>
            </a:pPr>
            <a:r>
              <a:rPr lang="fa-IR" altLang="zh-TW" dirty="0">
                <a:ea typeface="B Zar"/>
                <a:cs typeface="B Zar"/>
              </a:rPr>
              <a:t>اطمینان از انتقال صحیح نمونه ها به آزمایشگاه </a:t>
            </a:r>
            <a:endParaRPr lang="en-US" altLang="fa-IR" dirty="0">
              <a:ea typeface="B Zar"/>
              <a:cs typeface="B Zar"/>
            </a:endParaRPr>
          </a:p>
          <a:p>
            <a:endParaRPr lang="fa-IR" dirty="0"/>
          </a:p>
        </p:txBody>
      </p:sp>
      <p:sp>
        <p:nvSpPr>
          <p:cNvPr id="3" name="Title 2"/>
          <p:cNvSpPr>
            <a:spLocks noGrp="1"/>
          </p:cNvSpPr>
          <p:nvPr>
            <p:ph type="title"/>
          </p:nvPr>
        </p:nvSpPr>
        <p:spPr/>
        <p:txBody>
          <a:bodyPr>
            <a:normAutofit/>
          </a:bodyPr>
          <a:lstStyle/>
          <a:p>
            <a:r>
              <a:rPr lang="fa-IR" altLang="zh-TW" sz="3600" dirty="0">
                <a:solidFill>
                  <a:srgbClr val="FF0000"/>
                </a:solidFill>
                <a:effectLst>
                  <a:outerShdw blurRad="38100" dist="38100" dir="2700000" algn="tl">
                    <a:srgbClr val="000000">
                      <a:alpha val="43137"/>
                    </a:srgbClr>
                  </a:outerShdw>
                </a:effectLst>
              </a:rPr>
              <a:t>روش های جلوگیری از بروز خطا در نمونه برداری</a:t>
            </a:r>
            <a:endParaRPr lang="fa-IR" sz="3600"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27384"/>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919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dirty="0" smtClean="0"/>
              <a:t>1- </a:t>
            </a:r>
            <a:r>
              <a:rPr lang="fa-IR" dirty="0"/>
              <a:t>نوع و مشخصات دستگاه اندازه گيري در گزارش قيد شود .</a:t>
            </a:r>
            <a:endParaRPr lang="en-US" dirty="0"/>
          </a:p>
          <a:p>
            <a:r>
              <a:rPr lang="fa-IR" dirty="0"/>
              <a:t>2- ميزان سرعت جريان باد در حين نمونه گيري قيد شود .</a:t>
            </a:r>
            <a:endParaRPr lang="en-US" dirty="0"/>
          </a:p>
          <a:p>
            <a:r>
              <a:rPr lang="fa-IR" dirty="0"/>
              <a:t>3- ميزان اندازه گيري شده دماي خشك ، تر و گويسان در گزارش قيد شود .</a:t>
            </a:r>
            <a:endParaRPr lang="en-US" dirty="0"/>
          </a:p>
          <a:p>
            <a:r>
              <a:rPr lang="fa-IR" dirty="0"/>
              <a:t>4- اندازه گيري در 3 ارتفاع بدن ( پا ، تنه ، سر )انجام شود .</a:t>
            </a:r>
            <a:endParaRPr lang="en-US" dirty="0"/>
          </a:p>
          <a:p>
            <a:r>
              <a:rPr lang="fa-IR" dirty="0"/>
              <a:t>5- زمان اندازه گيري در هر ايستگاه مشخص شود .</a:t>
            </a:r>
            <a:endParaRPr lang="en-US" dirty="0"/>
          </a:p>
          <a:p>
            <a:r>
              <a:rPr lang="fa-IR" dirty="0"/>
              <a:t>6- پلان كارگاه رسم شود .</a:t>
            </a:r>
            <a:endParaRPr lang="en-US" dirty="0"/>
          </a:p>
          <a:p>
            <a:r>
              <a:rPr lang="fa-IR" dirty="0"/>
              <a:t>7- محل دقيق نمونه گيري بر روي پلان مشخص شود .</a:t>
            </a:r>
            <a:endParaRPr lang="en-US" dirty="0"/>
          </a:p>
          <a:p>
            <a:r>
              <a:rPr lang="fa-IR" dirty="0"/>
              <a:t>8-وضعيت سيستم هاي مكانيكي جابجا كننده هواي سالن يا سيستم هاي خنك كننده سالن از لحاظ روشن و خاموش بودن در گزارش قيد شود .</a:t>
            </a:r>
            <a:endParaRPr lang="en-US" dirty="0"/>
          </a:p>
          <a:p>
            <a:endParaRPr lang="fa-IR" dirty="0"/>
          </a:p>
        </p:txBody>
      </p:sp>
      <p:sp>
        <p:nvSpPr>
          <p:cNvPr id="3" name="Title 2"/>
          <p:cNvSpPr>
            <a:spLocks noGrp="1"/>
          </p:cNvSpPr>
          <p:nvPr>
            <p:ph type="title"/>
          </p:nvPr>
        </p:nvSpPr>
        <p:spPr/>
        <p:txBody>
          <a:bodyPr>
            <a:normAutofit/>
          </a:bodyPr>
          <a:lstStyle/>
          <a:p>
            <a:r>
              <a:rPr lang="fa-IR" dirty="0"/>
              <a:t>شاخص </a:t>
            </a:r>
            <a:r>
              <a:rPr lang="en-US" dirty="0"/>
              <a:t>WBGT</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1115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شاخص </a:t>
            </a:r>
            <a:r>
              <a:rPr lang="en-US" b="1" dirty="0" smtClean="0"/>
              <a:t>WBGT</a:t>
            </a:r>
            <a:endParaRPr lang="en-US" dirty="0"/>
          </a:p>
        </p:txBody>
      </p:sp>
      <p:sp>
        <p:nvSpPr>
          <p:cNvPr id="3" name="Content Placeholder 2"/>
          <p:cNvSpPr>
            <a:spLocks noGrp="1"/>
          </p:cNvSpPr>
          <p:nvPr>
            <p:ph sz="quarter" idx="1"/>
          </p:nvPr>
        </p:nvSpPr>
        <p:spPr/>
        <p:txBody>
          <a:bodyPr>
            <a:normAutofit fontScale="92500" lnSpcReduction="10000"/>
          </a:bodyPr>
          <a:lstStyle/>
          <a:p>
            <a:r>
              <a:rPr lang="ar-SA" dirty="0" smtClean="0"/>
              <a:t>- مدت مواجهه</a:t>
            </a:r>
            <a:endParaRPr lang="en-US" dirty="0" smtClean="0"/>
          </a:p>
          <a:p>
            <a:r>
              <a:rPr lang="ar-SA" dirty="0" smtClean="0"/>
              <a:t>- برنامه زمان بندي كار و استراحت</a:t>
            </a:r>
            <a:endParaRPr lang="en-US" dirty="0" smtClean="0"/>
          </a:p>
          <a:p>
            <a:r>
              <a:rPr lang="fa-IR" dirty="0" smtClean="0"/>
              <a:t>1- کار مداوم                                              </a:t>
            </a:r>
            <a:endParaRPr lang="en-US" dirty="0" smtClean="0"/>
          </a:p>
          <a:p>
            <a:r>
              <a:rPr lang="fa-IR" dirty="0" smtClean="0"/>
              <a:t>2- 75%کار -25%استراحت                           </a:t>
            </a:r>
            <a:endParaRPr lang="en-US" dirty="0" smtClean="0"/>
          </a:p>
          <a:p>
            <a:r>
              <a:rPr lang="fa-IR" dirty="0" smtClean="0"/>
              <a:t>3- 50%کار -50% استراحت                          </a:t>
            </a:r>
            <a:endParaRPr lang="en-US" dirty="0" smtClean="0"/>
          </a:p>
          <a:p>
            <a:r>
              <a:rPr lang="fa-IR" dirty="0" smtClean="0"/>
              <a:t>4- 25%کار -75%استراحت</a:t>
            </a:r>
            <a:endParaRPr lang="en-US" dirty="0" smtClean="0"/>
          </a:p>
          <a:p>
            <a:r>
              <a:rPr lang="fa-IR" dirty="0" smtClean="0"/>
              <a:t>وضعيت كاري فرد مطابق با كداميك از موارد- كار سبك – متوسط – سنگين – خيلي سنگين مي باشد</a:t>
            </a:r>
            <a:endParaRPr lang="en-US" dirty="0" smtClean="0"/>
          </a:p>
          <a:p>
            <a:r>
              <a:rPr lang="fa-IR" dirty="0" smtClean="0"/>
              <a:t>آيا فرد با گرما سازش يافته يا سازش نيافته است ؟</a:t>
            </a:r>
            <a:endParaRPr lang="en-US" dirty="0" smtClean="0"/>
          </a:p>
          <a:p>
            <a:r>
              <a:rPr lang="fa-IR" dirty="0" smtClean="0"/>
              <a:t>منظور از سازش يافته : سازش يافته فردي است كه حداقل 7 روز با محيط گرم در تماس باشد.</a:t>
            </a:r>
            <a:endParaRPr lang="en-US" dirty="0" smtClean="0"/>
          </a:p>
          <a:p>
            <a:endParaRPr lang="en-US" dirty="0"/>
          </a:p>
        </p:txBody>
      </p:sp>
    </p:spTree>
    <p:extLst>
      <p:ext uri="{BB962C8B-B14F-4D97-AF65-F5344CB8AC3E}">
        <p14:creationId xmlns:p14="http://schemas.microsoft.com/office/powerpoint/2010/main" val="13736938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شاخص </a:t>
            </a:r>
            <a:r>
              <a:rPr lang="en-US" b="1" dirty="0" smtClean="0"/>
              <a:t>WBGT</a:t>
            </a:r>
            <a:endParaRPr lang="en-US" dirty="0"/>
          </a:p>
        </p:txBody>
      </p:sp>
      <p:sp>
        <p:nvSpPr>
          <p:cNvPr id="3" name="Content Placeholder 2"/>
          <p:cNvSpPr>
            <a:spLocks noGrp="1"/>
          </p:cNvSpPr>
          <p:nvPr>
            <p:ph sz="quarter" idx="1"/>
          </p:nvPr>
        </p:nvSpPr>
        <p:spPr/>
        <p:txBody>
          <a:bodyPr>
            <a:normAutofit lnSpcReduction="10000"/>
          </a:bodyPr>
          <a:lstStyle/>
          <a:p>
            <a:r>
              <a:rPr lang="fa-IR" dirty="0" smtClean="0"/>
              <a:t>آيا محيط نا متجانس است ؟</a:t>
            </a:r>
            <a:endParaRPr lang="en-US" dirty="0" smtClean="0"/>
          </a:p>
          <a:p>
            <a:r>
              <a:rPr lang="fa-IR" dirty="0" smtClean="0"/>
              <a:t>محيطي متجانس در نظر گرفته مي شود كه اختلاف پارامتر هاي اندازه گيري شده در آن بيشتر از 5% نباشد .</a:t>
            </a:r>
            <a:endParaRPr lang="en-US" dirty="0" smtClean="0"/>
          </a:p>
          <a:p>
            <a:r>
              <a:rPr lang="fa-IR" dirty="0" smtClean="0"/>
              <a:t> </a:t>
            </a:r>
            <a:endParaRPr lang="en-US" dirty="0" smtClean="0"/>
          </a:p>
          <a:p>
            <a:r>
              <a:rPr lang="fa-IR" dirty="0" smtClean="0"/>
              <a:t>در صورتيكه پاسخ سئوال مثبت باشد بايستي شاخص</a:t>
            </a:r>
            <a:r>
              <a:rPr lang="en-US" dirty="0" smtClean="0"/>
              <a:t>WBGT</a:t>
            </a:r>
            <a:r>
              <a:rPr lang="fa-IR" dirty="0" smtClean="0"/>
              <a:t> در سه ارتفاع قوزك پا (1/0 متر) ، ناحيه كمر( 1/1 متر ) و ناحيه سر (7/1 متر ) اندازه گيري گردد .</a:t>
            </a:r>
            <a:endParaRPr lang="en-US" dirty="0" smtClean="0"/>
          </a:p>
          <a:p>
            <a:r>
              <a:rPr lang="fa-IR" dirty="0" smtClean="0"/>
              <a:t>اگر فرد به صورت نشسته كار نمايد پارامتر ها به ترتيب در ارتفاع 1/0 ، 6/0 ، 1/1 متر از كف اندازه گيري مي شود و ميزان متوسط آن از طريق فرمول محاسبه مي شود .</a:t>
            </a:r>
            <a:endParaRPr lang="en-US" dirty="0" smtClean="0"/>
          </a:p>
          <a:p>
            <a:endParaRPr lang="en-US" dirty="0"/>
          </a:p>
        </p:txBody>
      </p:sp>
    </p:spTree>
    <p:extLst>
      <p:ext uri="{BB962C8B-B14F-4D97-AF65-F5344CB8AC3E}">
        <p14:creationId xmlns:p14="http://schemas.microsoft.com/office/powerpoint/2010/main" val="37983125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شاخص </a:t>
            </a:r>
            <a:r>
              <a:rPr lang="en-US" b="1" dirty="0" smtClean="0"/>
              <a:t>WBGT</a:t>
            </a:r>
            <a:endParaRPr lang="en-US" dirty="0"/>
          </a:p>
        </p:txBody>
      </p:sp>
      <p:sp>
        <p:nvSpPr>
          <p:cNvPr id="3" name="Content Placeholder 2"/>
          <p:cNvSpPr>
            <a:spLocks noGrp="1"/>
          </p:cNvSpPr>
          <p:nvPr>
            <p:ph sz="quarter" idx="1"/>
          </p:nvPr>
        </p:nvSpPr>
        <p:spPr>
          <a:xfrm>
            <a:off x="500034" y="1700808"/>
            <a:ext cx="8464454" cy="4536504"/>
          </a:xfrm>
        </p:spPr>
        <p:txBody>
          <a:bodyPr>
            <a:normAutofit fontScale="92500" lnSpcReduction="10000"/>
          </a:bodyPr>
          <a:lstStyle/>
          <a:p>
            <a:r>
              <a:rPr lang="fa-IR" dirty="0" smtClean="0"/>
              <a:t>ولي اگر محيط متجانس باشد ميزان شاخص</a:t>
            </a:r>
            <a:r>
              <a:rPr lang="en-US" dirty="0" smtClean="0"/>
              <a:t>WBGT</a:t>
            </a:r>
            <a:r>
              <a:rPr lang="fa-IR" dirty="0" smtClean="0"/>
              <a:t> تنها در ناحيه سينه يا كمر اندازه گيري مي گردد.</a:t>
            </a:r>
            <a:endParaRPr lang="en-US" dirty="0" smtClean="0"/>
          </a:p>
          <a:p>
            <a:r>
              <a:rPr lang="fa-IR" dirty="0" smtClean="0"/>
              <a:t>- چه نوع لباسي به تن كارگران است ؟( لباس كار تابستاني- لباس كار يكسره نخي -   لباس كار زمستاني )</a:t>
            </a:r>
            <a:endParaRPr lang="en-US" dirty="0" smtClean="0"/>
          </a:p>
          <a:p>
            <a:r>
              <a:rPr lang="fa-IR" dirty="0" smtClean="0"/>
              <a:t>آيا شرايط جوي در ساعات مختلف شيفت كاري ، متفاوت است ؟</a:t>
            </a:r>
            <a:endParaRPr lang="en-US" dirty="0" smtClean="0"/>
          </a:p>
          <a:p>
            <a:r>
              <a:rPr lang="fa-IR" dirty="0" smtClean="0"/>
              <a:t>با توجه به اينكه در صورت مثبت بودن جواب بايستي مقدار</a:t>
            </a:r>
            <a:r>
              <a:rPr lang="en-US" dirty="0" smtClean="0"/>
              <a:t>WBGT</a:t>
            </a:r>
            <a:r>
              <a:rPr lang="fa-IR" dirty="0" smtClean="0"/>
              <a:t> در مقاطع مختلف زماني در طي شيفت كاري تعيين و سپس متوسط زماني آن با استفاده از فرمول محاسبه شود. لازم است به سئوال فوق پاسخ داده شود.</a:t>
            </a:r>
            <a:endParaRPr lang="en-US" dirty="0" smtClean="0"/>
          </a:p>
          <a:p>
            <a:r>
              <a:rPr lang="fa-IR" dirty="0" smtClean="0"/>
              <a:t>آيا فرد در طي شيفت كاري فعاليت هاي مختلفي را در زمانهاي متفاوتي انجام  مي دهد؟</a:t>
            </a:r>
            <a:endParaRPr lang="en-US" dirty="0"/>
          </a:p>
        </p:txBody>
      </p:sp>
    </p:spTree>
    <p:extLst>
      <p:ext uri="{BB962C8B-B14F-4D97-AF65-F5344CB8AC3E}">
        <p14:creationId xmlns:p14="http://schemas.microsoft.com/office/powerpoint/2010/main" val="28340129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شاخص </a:t>
            </a:r>
            <a:r>
              <a:rPr lang="en-US" b="1" dirty="0" smtClean="0"/>
              <a:t>WBGT</a:t>
            </a:r>
            <a:endParaRPr lang="en-US" dirty="0"/>
          </a:p>
        </p:txBody>
      </p:sp>
      <p:sp>
        <p:nvSpPr>
          <p:cNvPr id="3" name="Content Placeholder 2"/>
          <p:cNvSpPr>
            <a:spLocks noGrp="1"/>
          </p:cNvSpPr>
          <p:nvPr>
            <p:ph sz="quarter" idx="1"/>
          </p:nvPr>
        </p:nvSpPr>
        <p:spPr/>
        <p:txBody>
          <a:bodyPr/>
          <a:lstStyle/>
          <a:p>
            <a:r>
              <a:rPr lang="fa-IR" dirty="0" smtClean="0"/>
              <a:t>ميزان ضريب مقاومت لباس فرد چقدر است ؟( اين موضوع بعهده شركت اندازه گيري كننده است )</a:t>
            </a:r>
            <a:endParaRPr lang="en-US" dirty="0" smtClean="0"/>
          </a:p>
          <a:p>
            <a:r>
              <a:rPr lang="fa-IR" dirty="0" smtClean="0"/>
              <a:t>بسته به نوع لباس متفاوت است ؟</a:t>
            </a:r>
            <a:endParaRPr lang="en-US" dirty="0" smtClean="0"/>
          </a:p>
          <a:p>
            <a:r>
              <a:rPr lang="fa-IR" dirty="0" smtClean="0"/>
              <a:t>توضيح : لباس معمولي و سبك ضريب 0/6 </a:t>
            </a:r>
            <a:r>
              <a:rPr lang="en-US" dirty="0" err="1" smtClean="0"/>
              <a:t>clo</a:t>
            </a:r>
            <a:r>
              <a:rPr lang="fa-IR" dirty="0" smtClean="0"/>
              <a:t> در نظر گرفته مي شود ولي اگر فرد لباسي با مقاومت حرارتي متفاوت از مقدار ذكر شده پوشيده باشد بايدستي ضريب مورد نظر استخراج گردد.</a:t>
            </a:r>
            <a:endParaRPr lang="en-US" dirty="0" smtClean="0"/>
          </a:p>
          <a:p>
            <a:r>
              <a:rPr lang="fa-IR" dirty="0" smtClean="0"/>
              <a:t>كروكي سالن يا قسمت با ذكر منابع مولد گرما  رسم شود.</a:t>
            </a:r>
            <a:endParaRPr lang="en-US" dirty="0" smtClean="0"/>
          </a:p>
          <a:p>
            <a:endParaRPr lang="en-US" dirty="0"/>
          </a:p>
        </p:txBody>
      </p:sp>
    </p:spTree>
    <p:extLst>
      <p:ext uri="{BB962C8B-B14F-4D97-AF65-F5344CB8AC3E}">
        <p14:creationId xmlns:p14="http://schemas.microsoft.com/office/powerpoint/2010/main" val="26616536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582025" cy="4525963"/>
          </a:xfrm>
        </p:spPr>
        <p:txBody>
          <a:bodyPr>
            <a:normAutofit fontScale="77500" lnSpcReduction="20000"/>
          </a:bodyPr>
          <a:lstStyle/>
          <a:p>
            <a:r>
              <a:rPr lang="fa-IR" dirty="0" smtClean="0"/>
              <a:t>تصاویر نامناسب</a:t>
            </a:r>
          </a:p>
          <a:p>
            <a:r>
              <a:rPr lang="fa-IR" dirty="0" smtClean="0"/>
              <a:t>زوایای تصاویر </a:t>
            </a:r>
          </a:p>
          <a:p>
            <a:r>
              <a:rPr lang="fa-IR" dirty="0" smtClean="0"/>
              <a:t>آنالیز شغلی الزامی است</a:t>
            </a:r>
          </a:p>
          <a:p>
            <a:r>
              <a:rPr lang="fa-IR" dirty="0" smtClean="0"/>
              <a:t>ارائه راه حل ها</a:t>
            </a:r>
          </a:p>
          <a:p>
            <a:r>
              <a:rPr lang="ar-SA" altLang="fa-IR" dirty="0"/>
              <a:t>هدف اندازه گيري ارگونومي :  </a:t>
            </a:r>
            <a:endParaRPr lang="en-US" altLang="fa-IR" dirty="0"/>
          </a:p>
          <a:p>
            <a:r>
              <a:rPr lang="ar-SA" altLang="fa-IR" dirty="0"/>
              <a:t>- روش ارزيابي</a:t>
            </a:r>
            <a:endParaRPr lang="en-US" altLang="fa-IR" dirty="0"/>
          </a:p>
          <a:p>
            <a:r>
              <a:rPr lang="ar-SA" altLang="fa-IR" dirty="0"/>
              <a:t>- تعداد پوسچر هايي كه بايد ارزيابي شود.</a:t>
            </a:r>
            <a:endParaRPr lang="en-US" altLang="fa-IR" dirty="0"/>
          </a:p>
          <a:p>
            <a:r>
              <a:rPr lang="ar-SA" altLang="fa-IR" dirty="0"/>
              <a:t>وضعيت فاكتور هاي ذيل در مشاغل مورد بررسي قرار گرفته و ميزان مواجهه يا بار تكرار آن در شيفت قيد شود</a:t>
            </a:r>
            <a:endParaRPr lang="en-US" altLang="fa-IR" dirty="0"/>
          </a:p>
          <a:p>
            <a:r>
              <a:rPr lang="ar-SA" altLang="fa-IR" dirty="0"/>
              <a:t>ايستادن- نشستن - خم شدن مكرر كمر- چرخش كمر- زانو زدن- بلند كردن اجسام- حمل اجسام- كشيدن- هل دادن- چمباتمه زدن -خم كردن گردن به جلو / عقب - كار بالاي سطح شانه و بازو - حركات مكرر شانه - حركات مكرر آرنج - خم بودن ثابت ارنج  - انحراف اولنار مچ - حركات مكرر مچ - </a:t>
            </a:r>
            <a:r>
              <a:rPr lang="en-US" altLang="fa-IR" dirty="0"/>
              <a:t>pinch  -  Grasp</a:t>
            </a:r>
            <a:r>
              <a:rPr lang="fa-IR" altLang="fa-IR" dirty="0"/>
              <a:t>  - بالا رفتن از پله / نردبان</a:t>
            </a:r>
            <a:endParaRPr lang="en-US" altLang="fa-IR" dirty="0"/>
          </a:p>
          <a:p>
            <a:endParaRPr lang="fa-IR" dirty="0" smtClean="0"/>
          </a:p>
          <a:p>
            <a:endParaRPr lang="fa-IR" dirty="0"/>
          </a:p>
        </p:txBody>
      </p:sp>
      <p:sp>
        <p:nvSpPr>
          <p:cNvPr id="3" name="Title 2"/>
          <p:cNvSpPr>
            <a:spLocks noGrp="1"/>
          </p:cNvSpPr>
          <p:nvPr>
            <p:ph type="title"/>
          </p:nvPr>
        </p:nvSpPr>
        <p:spPr/>
        <p:txBody>
          <a:bodyPr/>
          <a:lstStyle/>
          <a:p>
            <a:r>
              <a:rPr lang="fa-IR" dirty="0" smtClean="0"/>
              <a:t>ارگونومی</a:t>
            </a:r>
            <a:endParaRPr lang="fa-IR" dirty="0"/>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30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91525" y="3238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بهداشت حرفه ای\طرح ها\بهداشت حرفه اي\لیست شرکت ها\آمایش کیفیت\پایش\IMG_20170207_0943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49" y="1123950"/>
            <a:ext cx="7440476" cy="55803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بهداشت حرفه ای\طرح ها\بهداشت حرفه اي\لیست شرکت ها\آمایش کیفیت\پایش\IMG_20170207_0943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49" y="1123950"/>
            <a:ext cx="7440476" cy="558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223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2051" name="Picture 3" descr="F:\بهداشت حرفه ای\طرح ها\بهداشت حرفه اي\لیست شرکت ها\آمایش کیفیت\پایش\IMG_20170207_0943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85371"/>
            <a:ext cx="7976992" cy="598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580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3074" name="Picture 2" descr="F:\بهداشت حرفه ای\طرح ها\بهداشت حرفه اي\لیست شرکت ها\آمایش کیفیت\پایش\IMG_20170207_094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8083091" cy="60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0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2952328"/>
          </a:xfrm>
        </p:spPr>
        <p:txBody>
          <a:bodyPr>
            <a:normAutofit/>
          </a:bodyPr>
          <a:lstStyle/>
          <a:p>
            <a:r>
              <a:rPr lang="fa-IR" dirty="0" smtClean="0"/>
              <a:t>دمینگ </a:t>
            </a:r>
            <a:r>
              <a:rPr lang="fa-IR" b="1" dirty="0" smtClean="0"/>
              <a:t>14 اصل</a:t>
            </a:r>
            <a:r>
              <a:rPr lang="fa-IR" dirty="0" smtClean="0"/>
              <a:t> را برای انجام درست کارها در بار اول و برآوردن نیازهای و انتظارات مشتریان </a:t>
            </a:r>
            <a:endParaRPr lang="fa-IR" dirty="0"/>
          </a:p>
        </p:txBody>
      </p:sp>
      <p:pic>
        <p:nvPicPr>
          <p:cNvPr id="3" name="Picture 4" descr="Copy of 0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714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2220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95536" y="3068960"/>
            <a:ext cx="8229600" cy="1143000"/>
          </a:xfrm>
        </p:spPr>
        <p:txBody>
          <a:bodyPr/>
          <a:lstStyle/>
          <a:p>
            <a:r>
              <a:rPr lang="fa-IR" dirty="0" smtClean="0"/>
              <a:t>ابطال گزارش اندازه گیری</a:t>
            </a:r>
            <a:endParaRPr lang="fa-IR" dirty="0"/>
          </a:p>
        </p:txBody>
      </p:sp>
    </p:spTree>
    <p:extLst>
      <p:ext uri="{BB962C8B-B14F-4D97-AF65-F5344CB8AC3E}">
        <p14:creationId xmlns:p14="http://schemas.microsoft.com/office/powerpoint/2010/main" val="23347339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338"/>
          <a:stretch/>
        </p:blipFill>
        <p:spPr bwMode="auto">
          <a:xfrm>
            <a:off x="-20712" y="2887419"/>
            <a:ext cx="6619875" cy="393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0"/>
            <a:ext cx="71342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4355976" y="1556792"/>
            <a:ext cx="360040" cy="248195"/>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0000"/>
              </a:solidFill>
            </a:endParaRPr>
          </a:p>
        </p:txBody>
      </p:sp>
      <p:sp>
        <p:nvSpPr>
          <p:cNvPr id="9" name="Right Arrow 8"/>
          <p:cNvSpPr/>
          <p:nvPr/>
        </p:nvSpPr>
        <p:spPr>
          <a:xfrm>
            <a:off x="5004048" y="2276872"/>
            <a:ext cx="360040" cy="248195"/>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0000"/>
              </a:solidFill>
            </a:endParaRPr>
          </a:p>
        </p:txBody>
      </p:sp>
      <p:sp>
        <p:nvSpPr>
          <p:cNvPr id="10" name="Right Arrow 9"/>
          <p:cNvSpPr/>
          <p:nvPr/>
        </p:nvSpPr>
        <p:spPr>
          <a:xfrm>
            <a:off x="2627784" y="5013176"/>
            <a:ext cx="360040" cy="248195"/>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0000"/>
              </a:solidFill>
            </a:endParaRPr>
          </a:p>
        </p:txBody>
      </p:sp>
    </p:spTree>
    <p:extLst>
      <p:ext uri="{BB962C8B-B14F-4D97-AF65-F5344CB8AC3E}">
        <p14:creationId xmlns:p14="http://schemas.microsoft.com/office/powerpoint/2010/main" val="23086262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نمونه های از ابطال گزارشات</a:t>
            </a:r>
            <a:endParaRPr lang="fa-IR" dirty="0"/>
          </a:p>
        </p:txBody>
      </p:sp>
      <p:sp>
        <p:nvSpPr>
          <p:cNvPr id="6" name="Content Placeholder 5"/>
          <p:cNvSpPr>
            <a:spLocks noGrp="1"/>
          </p:cNvSpPr>
          <p:nvPr>
            <p:ph idx="1"/>
          </p:nvPr>
        </p:nvSpPr>
        <p:spPr/>
        <p:txBody>
          <a:bodyPr>
            <a:normAutofit lnSpcReduction="10000"/>
          </a:bodyPr>
          <a:lstStyle/>
          <a:p>
            <a:r>
              <a:rPr lang="en-US" dirty="0"/>
              <a:t> </a:t>
            </a:r>
            <a:r>
              <a:rPr lang="fa-IR" dirty="0" smtClean="0"/>
              <a:t>استفاده </a:t>
            </a:r>
            <a:r>
              <a:rPr lang="fa-IR" dirty="0"/>
              <a:t>از </a:t>
            </a:r>
            <a:r>
              <a:rPr lang="fa-IR" dirty="0" smtClean="0"/>
              <a:t>کارشناس </a:t>
            </a:r>
            <a:r>
              <a:rPr lang="fa-IR" dirty="0"/>
              <a:t>واحد کاری برای نمونه </a:t>
            </a:r>
            <a:r>
              <a:rPr lang="fa-IR" dirty="0" smtClean="0"/>
              <a:t>برداری</a:t>
            </a:r>
          </a:p>
          <a:p>
            <a:r>
              <a:rPr lang="fa-IR" dirty="0" smtClean="0"/>
              <a:t>استفاده از ارتعاش سنج صنعتی</a:t>
            </a:r>
          </a:p>
          <a:p>
            <a:r>
              <a:rPr lang="fa-IR" dirty="0" smtClean="0"/>
              <a:t>استفاده از خدمات(ارتعاش سنجی) شرکت هایی که از وزارت بهداشت مجوز نداشته اند.</a:t>
            </a:r>
          </a:p>
          <a:p>
            <a:r>
              <a:rPr lang="fa-IR" dirty="0" smtClean="0"/>
              <a:t>انجام دزیمتری کوتاه مدت بجا ی دزیمتری بلند مدت( در حالیکه سیکل کاری  شاغل در دوره دزیمتری در نظر گرفته نشده است</a:t>
            </a:r>
          </a:p>
          <a:p>
            <a:r>
              <a:rPr lang="fa-IR" dirty="0"/>
              <a:t>با وجود اینکه دوده، کربنات کلسیم و اکسید روی هرکدام به صورت مجزا دارای روش اختصاصی نمونه برداری هستند، برای کلیه این مواد شیمیایی روش </a:t>
            </a:r>
            <a:r>
              <a:rPr lang="en-US" dirty="0"/>
              <a:t>NIOSH 0600 </a:t>
            </a:r>
            <a:r>
              <a:rPr lang="fa-IR" dirty="0"/>
              <a:t>در نظر گرفته شده است. </a:t>
            </a:r>
            <a:endParaRPr lang="fa-IR" dirty="0" smtClean="0"/>
          </a:p>
          <a:p>
            <a:endParaRPr lang="fa-IR" dirty="0"/>
          </a:p>
        </p:txBody>
      </p:sp>
    </p:spTree>
    <p:extLst>
      <p:ext uri="{BB962C8B-B14F-4D97-AF65-F5344CB8AC3E}">
        <p14:creationId xmlns:p14="http://schemas.microsoft.com/office/powerpoint/2010/main" val="22433831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عدم توجه به رفتارهای کارگر در حین اندازه گیری</a:t>
            </a:r>
          </a:p>
          <a:p>
            <a:r>
              <a:rPr lang="fa-IR" dirty="0" smtClean="0"/>
              <a:t>میزان نمونه در شاهد بیشتر از نمونه اصلی است.</a:t>
            </a:r>
          </a:p>
          <a:p>
            <a:r>
              <a:rPr lang="fa-IR" dirty="0" smtClean="0"/>
              <a:t>استفاده از پد محافظ فیلتر بجای فیلتر</a:t>
            </a:r>
          </a:p>
          <a:p>
            <a:r>
              <a:rPr lang="fa-IR" dirty="0" smtClean="0"/>
              <a:t> نمونه شاهد هم  به پمپ متصل شده بود</a:t>
            </a:r>
          </a:p>
          <a:p>
            <a:r>
              <a:rPr lang="fa-IR" dirty="0"/>
              <a:t>اندازه گیری اشعه ماواء بنفش لامپ های </a:t>
            </a:r>
            <a:r>
              <a:rPr lang="en-US" dirty="0"/>
              <a:t>UV</a:t>
            </a:r>
            <a:r>
              <a:rPr lang="fa-IR" dirty="0"/>
              <a:t> آزمایشگاه میکروبی با دستگاه </a:t>
            </a:r>
            <a:r>
              <a:rPr lang="en-US" dirty="0"/>
              <a:t>UV</a:t>
            </a:r>
            <a:r>
              <a:rPr lang="en-US" sz="2000" dirty="0"/>
              <a:t>A</a:t>
            </a:r>
            <a:r>
              <a:rPr lang="fa-IR" dirty="0"/>
              <a:t>متر  در حالیکه طول موج آن </a:t>
            </a:r>
            <a:r>
              <a:rPr lang="en-US" dirty="0"/>
              <a:t>C </a:t>
            </a:r>
            <a:r>
              <a:rPr lang="fa-IR" dirty="0"/>
              <a:t> است</a:t>
            </a:r>
          </a:p>
          <a:p>
            <a:r>
              <a:rPr lang="fa-IR" dirty="0"/>
              <a:t>اندازه گیری میدان الکتریکی خطوط برق 230 از فاصله نیم متری!!!!!!!</a:t>
            </a:r>
          </a:p>
          <a:p>
            <a:endParaRPr lang="fa-IR" dirty="0" smtClean="0"/>
          </a:p>
          <a:p>
            <a:endParaRPr lang="fa-IR" dirty="0"/>
          </a:p>
        </p:txBody>
      </p:sp>
      <p:sp>
        <p:nvSpPr>
          <p:cNvPr id="3" name="Title 2"/>
          <p:cNvSpPr>
            <a:spLocks noGrp="1"/>
          </p:cNvSpPr>
          <p:nvPr>
            <p:ph type="title"/>
          </p:nvPr>
        </p:nvSpPr>
        <p:spPr/>
        <p:txBody>
          <a:bodyPr/>
          <a:lstStyle/>
          <a:p>
            <a:r>
              <a:rPr lang="fa-IR" dirty="0"/>
              <a:t>نمونه های از ابطال گزارشات</a:t>
            </a:r>
          </a:p>
        </p:txBody>
      </p:sp>
    </p:spTree>
    <p:extLst>
      <p:ext uri="{BB962C8B-B14F-4D97-AF65-F5344CB8AC3E}">
        <p14:creationId xmlns:p14="http://schemas.microsoft.com/office/powerpoint/2010/main" val="2920670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664</TotalTime>
  <Words>5454</Words>
  <Application>Microsoft Office PowerPoint</Application>
  <PresentationFormat>On-screen Show (4:3)</PresentationFormat>
  <Paragraphs>540</Paragraphs>
  <Slides>93</Slides>
  <Notes>1</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Concourse</vt:lpstr>
      <vt:lpstr>اندازه گیری و ارزیابی عوامل زیان آور محیط کار</vt:lpstr>
      <vt:lpstr>تعریف بهداشت حرفه ای</vt:lpstr>
      <vt:lpstr>اندازه گیری قضاوت است</vt:lpstr>
      <vt:lpstr>قضاوت</vt:lpstr>
      <vt:lpstr>امام صادق(ع) فرمود: </vt:lpstr>
      <vt:lpstr>صلاحیت اخلاقی</vt:lpstr>
      <vt:lpstr>PowerPoint Presentation</vt:lpstr>
      <vt:lpstr>کیفیت</vt:lpstr>
      <vt:lpstr>دمینگ 14 اصل را برای انجام درست کارها در بار اول و برآوردن نیازهای و انتظارات مشتریان </vt:lpstr>
      <vt:lpstr>14 اصل دمینگ</vt:lpstr>
      <vt:lpstr>14 اصلدمینگ</vt:lpstr>
      <vt:lpstr>14 اصلدمینگ</vt:lpstr>
      <vt:lpstr>14 اصل دمینگ</vt:lpstr>
      <vt:lpstr>دلایل نیاز به کیفیت</vt:lpstr>
      <vt:lpstr>دلایل نیاز به کیفیت</vt:lpstr>
      <vt:lpstr>دلایل نیاز به کیفیت</vt:lpstr>
      <vt:lpstr>کیفیت در آیین نامه</vt:lpstr>
      <vt:lpstr>PowerPoint Presentation</vt:lpstr>
      <vt:lpstr>مستندات قانونی  الزام  اندازه گیری</vt:lpstr>
      <vt:lpstr>PowerPoint Presentation</vt:lpstr>
      <vt:lpstr>بخشنامه وزیر</vt:lpstr>
      <vt:lpstr>فرم معاینات سلامت شغلی</vt:lpstr>
      <vt:lpstr>درخواست بازرسان بهداشت حرفه ای</vt:lpstr>
      <vt:lpstr>PowerPoint Presentation</vt:lpstr>
      <vt:lpstr>PowerPoint Presentation</vt:lpstr>
      <vt:lpstr>PowerPoint Presentation</vt:lpstr>
      <vt:lpstr>PowerPoint Presentation</vt:lpstr>
      <vt:lpstr>PowerPoint Presentation</vt:lpstr>
      <vt:lpstr>الزام اندازه گیری در موارد خاص</vt:lpstr>
      <vt:lpstr>اهداف اندازه گيري </vt:lpstr>
      <vt:lpstr>PowerPoint Presentation</vt:lpstr>
      <vt:lpstr>مرور دستورالعمل</vt:lpstr>
      <vt:lpstr>شرح وظایف مسئول فنی</vt:lpstr>
      <vt:lpstr>مرور دستورالعمل</vt:lpstr>
      <vt:lpstr>PowerPoint Presentation</vt:lpstr>
      <vt:lpstr>مرور دستورالعمل</vt:lpstr>
      <vt:lpstr>نواقص گزارشات اندازه گیری</vt:lpstr>
      <vt:lpstr>عمومی</vt:lpstr>
      <vt:lpstr>عمومی</vt:lpstr>
      <vt:lpstr>عمومی</vt:lpstr>
      <vt:lpstr>عمومی</vt:lpstr>
      <vt:lpstr>ضرورت توجه </vt:lpstr>
      <vt:lpstr>ضرورت توجه </vt:lpstr>
      <vt:lpstr>ضرورت توجه </vt:lpstr>
      <vt:lpstr>ضرورت توجه </vt:lpstr>
      <vt:lpstr>ضرورت توجه </vt:lpstr>
      <vt:lpstr>چک لیست عملکرد دوسالانه</vt:lpstr>
      <vt:lpstr>PowerPoint Presentation</vt:lpstr>
      <vt:lpstr>PowerPoint Presentation</vt:lpstr>
      <vt:lpstr>ذرات</vt:lpstr>
      <vt:lpstr>PowerPoint Presentation</vt:lpstr>
      <vt:lpstr>PowerPoint Presentation</vt:lpstr>
      <vt:lpstr>اندازه گیری صدا</vt:lpstr>
      <vt:lpstr>اندازه گیری صدا</vt:lpstr>
      <vt:lpstr>چه موقع دزیمتری انجام شود؟</vt:lpstr>
      <vt:lpstr>اندازه گیری مواجهه فردی صدا</vt:lpstr>
      <vt:lpstr>دزیمتری</vt:lpstr>
      <vt:lpstr>اندازه گیری صدا</vt:lpstr>
      <vt:lpstr>اندازه گیری صدا</vt:lpstr>
      <vt:lpstr>اندازه گيري روشنايي </vt:lpstr>
      <vt:lpstr>اندازه گيري روشنايي </vt:lpstr>
      <vt:lpstr>اندازه گيري روشنايي </vt:lpstr>
      <vt:lpstr>اندازه گيري روشنايي </vt:lpstr>
      <vt:lpstr>PowerPoint Presentation</vt:lpstr>
      <vt:lpstr>روشنایی</vt:lpstr>
      <vt:lpstr>در ارزيابي روشنايي بايستي به سئوالات  ذيل پاسخ دهيم . بنابراين در زمان شناسايي بايستي مد نظر باشد استخراج گردد. </vt:lpstr>
      <vt:lpstr>اندازه گيري گرد غبار </vt:lpstr>
      <vt:lpstr>اندازه گيري گرد غبار </vt:lpstr>
      <vt:lpstr>اندازه گيري گرد غبار </vt:lpstr>
      <vt:lpstr>اندازه گیری گردوغبار</vt:lpstr>
      <vt:lpstr>اندازه گیری گردوغبار</vt:lpstr>
      <vt:lpstr>اندازه گيري گازوبخارات :</vt:lpstr>
      <vt:lpstr>اندازه گيري گازوبخارات :</vt:lpstr>
      <vt:lpstr>PowerPoint Presentation</vt:lpstr>
      <vt:lpstr>خطاهاي عملی و محاسباتی وابسته به نمونه برداري</vt:lpstr>
      <vt:lpstr>PowerPoint Presentation</vt:lpstr>
      <vt:lpstr>خطاهاي مربوط به حمل، نگهداري و آماده سازي نمونه ها</vt:lpstr>
      <vt:lpstr>خطاهاي مربوط به حمل، نگهداري و آماده سازي نمونه ها</vt:lpstr>
      <vt:lpstr>خطاهاي مربوط به حمل، نگهداري و آماده سازي نمونه ها</vt:lpstr>
      <vt:lpstr>روش های جلوگیری از بروز خطا در نمونه برداری</vt:lpstr>
      <vt:lpstr>شاخص WBGT</vt:lpstr>
      <vt:lpstr>شاخص WBGT</vt:lpstr>
      <vt:lpstr>شاخص WBGT</vt:lpstr>
      <vt:lpstr>شاخص WBGT</vt:lpstr>
      <vt:lpstr>شاخص WBGT</vt:lpstr>
      <vt:lpstr>ارگونومی</vt:lpstr>
      <vt:lpstr>PowerPoint Presentation</vt:lpstr>
      <vt:lpstr>PowerPoint Presentation</vt:lpstr>
      <vt:lpstr>PowerPoint Presentation</vt:lpstr>
      <vt:lpstr>ابطال گزارش اندازه گیری</vt:lpstr>
      <vt:lpstr>PowerPoint Presentation</vt:lpstr>
      <vt:lpstr>نمونه های از ابطال گزارشات</vt:lpstr>
      <vt:lpstr>نمونه های از ابطال گزارشات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اندازه گیری و ارزیابی عوامل زیان آور محیط کار</dc:title>
  <dc:creator>jbarazande</dc:creator>
  <cp:lastModifiedBy>jbarazande</cp:lastModifiedBy>
  <cp:revision>222</cp:revision>
  <dcterms:created xsi:type="dcterms:W3CDTF">2022-09-29T02:52:51Z</dcterms:created>
  <dcterms:modified xsi:type="dcterms:W3CDTF">2022-10-08T12:27:38Z</dcterms:modified>
</cp:coreProperties>
</file>