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56" r:id="rId3"/>
    <p:sldId id="257" r:id="rId4"/>
    <p:sldId id="259" r:id="rId5"/>
    <p:sldId id="260" r:id="rId6"/>
    <p:sldId id="284" r:id="rId7"/>
    <p:sldId id="287" r:id="rId8"/>
    <p:sldId id="285" r:id="rId9"/>
    <p:sldId id="289" r:id="rId10"/>
    <p:sldId id="286" r:id="rId11"/>
    <p:sldId id="291" r:id="rId12"/>
    <p:sldId id="292" r:id="rId13"/>
    <p:sldId id="297" r:id="rId14"/>
    <p:sldId id="296" r:id="rId15"/>
    <p:sldId id="295" r:id="rId16"/>
    <p:sldId id="294" r:id="rId17"/>
    <p:sldId id="298" r:id="rId18"/>
    <p:sldId id="293"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314" r:id="rId33"/>
    <p:sldId id="312" r:id="rId34"/>
    <p:sldId id="313" r:id="rId35"/>
    <p:sldId id="315" r:id="rId36"/>
    <p:sldId id="316" r:id="rId37"/>
    <p:sldId id="320" r:id="rId38"/>
    <p:sldId id="317" r:id="rId39"/>
    <p:sldId id="321" r:id="rId40"/>
    <p:sldId id="322" r:id="rId41"/>
    <p:sldId id="318" r:id="rId42"/>
    <p:sldId id="319" r:id="rId43"/>
    <p:sldId id="323" r:id="rId44"/>
    <p:sldId id="324" r:id="rId45"/>
    <p:sldId id="325" r:id="rId46"/>
    <p:sldId id="326" r:id="rId47"/>
    <p:sldId id="337" r:id="rId48"/>
    <p:sldId id="336" r:id="rId49"/>
    <p:sldId id="335" r:id="rId50"/>
    <p:sldId id="333" r:id="rId51"/>
    <p:sldId id="334" r:id="rId52"/>
    <p:sldId id="332" r:id="rId53"/>
    <p:sldId id="331" r:id="rId54"/>
    <p:sldId id="330" r:id="rId55"/>
    <p:sldId id="327" r:id="rId56"/>
    <p:sldId id="329" r:id="rId57"/>
    <p:sldId id="328" r:id="rId58"/>
    <p:sldId id="343" r:id="rId59"/>
    <p:sldId id="344" r:id="rId60"/>
    <p:sldId id="340" r:id="rId61"/>
    <p:sldId id="342" r:id="rId62"/>
    <p:sldId id="341" r:id="rId63"/>
    <p:sldId id="347" r:id="rId64"/>
    <p:sldId id="351" r:id="rId65"/>
    <p:sldId id="349" r:id="rId66"/>
    <p:sldId id="348" r:id="rId67"/>
    <p:sldId id="338" r:id="rId68"/>
    <p:sldId id="346" r:id="rId69"/>
    <p:sldId id="339" r:id="rId70"/>
    <p:sldId id="357" r:id="rId71"/>
    <p:sldId id="356" r:id="rId72"/>
    <p:sldId id="355" r:id="rId73"/>
    <p:sldId id="354" r:id="rId74"/>
    <p:sldId id="345" r:id="rId75"/>
    <p:sldId id="353" r:id="rId76"/>
    <p:sldId id="361" r:id="rId77"/>
    <p:sldId id="360" r:id="rId78"/>
    <p:sldId id="352" r:id="rId79"/>
    <p:sldId id="359" r:id="rId80"/>
    <p:sldId id="358" r:id="rId81"/>
    <p:sldId id="365" r:id="rId82"/>
    <p:sldId id="364" r:id="rId83"/>
    <p:sldId id="363" r:id="rId84"/>
    <p:sldId id="362" r:id="rId85"/>
    <p:sldId id="366" r:id="rId86"/>
    <p:sldId id="368" r:id="rId87"/>
    <p:sldId id="369" r:id="rId88"/>
    <p:sldId id="370" r:id="rId89"/>
    <p:sldId id="371" r:id="rId90"/>
    <p:sldId id="372" r:id="rId91"/>
    <p:sldId id="373" r:id="rId92"/>
    <p:sldId id="374" r:id="rId93"/>
    <p:sldId id="378" r:id="rId94"/>
    <p:sldId id="377" r:id="rId95"/>
    <p:sldId id="376" r:id="rId96"/>
    <p:sldId id="375" r:id="rId97"/>
  </p:sldIdLst>
  <p:sldSz cx="9144000" cy="6858000" type="screen4x3"/>
  <p:notesSz cx="6858000" cy="9144000"/>
  <p:custDataLst>
    <p:tags r:id="rId98"/>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4660"/>
  </p:normalViewPr>
  <p:slideViewPr>
    <p:cSldViewPr>
      <p:cViewPr varScale="1">
        <p:scale>
          <a:sx n="69" d="100"/>
          <a:sy n="69" d="100"/>
        </p:scale>
        <p:origin x="1422" y="6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570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slide" Target="slides/slide9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416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DCCD61-643D-44A5-A450-3A42A50CBC1E}" type="datetimeFigureOut">
              <a:rPr lang="en-US" smtClean="0"/>
              <a:t>11/26/2023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6291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11/26/2023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29688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8DCCD61-643D-44A5-A450-3A42A50CBC1E}" type="datetimeFigureOut">
              <a:rPr lang="en-US" smtClean="0"/>
              <a:t>11/26/2023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870350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DCCD61-643D-44A5-A450-3A42A50CBC1E}"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79237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DCCD61-643D-44A5-A450-3A42A50CBC1E}"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96285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6778"/>
            <a:ext cx="9144000" cy="1069514"/>
          </a:xfrm>
          <a:prstGeom prst="rect">
            <a:avLst/>
          </a:prstGeom>
        </p:spPr>
        <p:txBody>
          <a:bodyPr anchor="ctr"/>
          <a:lstStyle>
            <a:lvl1pPr>
              <a:defRPr b="1" baseline="0">
                <a:solidFill>
                  <a:schemeClr val="accent6">
                    <a:lumMod val="20000"/>
                    <a:lumOff val="80000"/>
                  </a:schemeClr>
                </a:solidFill>
                <a:latin typeface="Arial" pitchFamily="34" charset="0"/>
                <a:cs typeface="Arial" pitchFamily="34" charset="0"/>
              </a:defRPr>
            </a:lvl1pPr>
          </a:lstStyle>
          <a:p>
            <a:r>
              <a:rPr lang="en-US" altLang="ko-KR" dirty="0"/>
              <a:t> Free PPT _ Click to add title</a:t>
            </a:r>
            <a:endParaRPr lang="ko-KR" altLang="en-US" dirty="0"/>
          </a:p>
        </p:txBody>
      </p:sp>
      <p:sp>
        <p:nvSpPr>
          <p:cNvPr id="3" name="Content Placeholder 2"/>
          <p:cNvSpPr>
            <a:spLocks noGrp="1"/>
          </p:cNvSpPr>
          <p:nvPr>
            <p:ph idx="1"/>
          </p:nvPr>
        </p:nvSpPr>
        <p:spPr>
          <a:xfrm>
            <a:off x="457200" y="1600201"/>
            <a:ext cx="8229600" cy="460648"/>
          </a:xfrm>
          <a:prstGeom prst="rect">
            <a:avLst/>
          </a:prstGeom>
        </p:spPr>
        <p:txBody>
          <a:bodyPr anchor="ctr"/>
          <a:lstStyle>
            <a:lvl1pPr marL="0" indent="0">
              <a:buNone/>
              <a:defRPr sz="2000">
                <a:solidFill>
                  <a:schemeClr val="accent6">
                    <a:lumMod val="20000"/>
                    <a:lumOff val="80000"/>
                  </a:schemeClr>
                </a:solidFill>
                <a:latin typeface="Arial" pitchFamily="34" charset="0"/>
                <a:cs typeface="Arial" pitchFamily="34" charset="0"/>
              </a:defRPr>
            </a:lvl1pPr>
          </a:lstStyle>
          <a:p>
            <a:pPr lvl="0"/>
            <a:r>
              <a:rPr lang="en-US" altLang="ko-KR" dirty="0"/>
              <a:t>Click to edit Master text styles</a:t>
            </a:r>
          </a:p>
        </p:txBody>
      </p:sp>
      <p:sp>
        <p:nvSpPr>
          <p:cNvPr id="4" name="Content Placeholder 2"/>
          <p:cNvSpPr>
            <a:spLocks noGrp="1"/>
          </p:cNvSpPr>
          <p:nvPr>
            <p:ph idx="10"/>
          </p:nvPr>
        </p:nvSpPr>
        <p:spPr>
          <a:xfrm>
            <a:off x="467544" y="2276872"/>
            <a:ext cx="8229600" cy="3600400"/>
          </a:xfrm>
          <a:prstGeom prst="rect">
            <a:avLst/>
          </a:prstGeom>
        </p:spPr>
        <p:txBody>
          <a:bodyPr lIns="396000" anchor="t"/>
          <a:lstStyle>
            <a:lvl1pPr marL="0" indent="0">
              <a:buNone/>
              <a:defRPr sz="1400">
                <a:solidFill>
                  <a:schemeClr val="accent6">
                    <a:lumMod val="20000"/>
                    <a:lumOff val="80000"/>
                  </a:schemeClr>
                </a:solidFill>
                <a:latin typeface="Arial" pitchFamily="34" charset="0"/>
                <a:cs typeface="Arial" pitchFamily="34" charset="0"/>
              </a:defRPr>
            </a:lvl1pPr>
          </a:lstStyle>
          <a:p>
            <a:pPr lvl="0"/>
            <a:r>
              <a:rPr lang="en-US" altLang="ko-KR" dirty="0"/>
              <a:t>Click to edit Master text styles</a:t>
            </a:r>
          </a:p>
        </p:txBody>
      </p:sp>
    </p:spTree>
    <p:extLst>
      <p:ext uri="{BB962C8B-B14F-4D97-AF65-F5344CB8AC3E}">
        <p14:creationId xmlns:p14="http://schemas.microsoft.com/office/powerpoint/2010/main" val="3694015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069514"/>
          </a:xfrm>
          <a:prstGeom prst="rect">
            <a:avLst/>
          </a:prstGeom>
        </p:spPr>
        <p:txBody>
          <a:bodyPr anchor="ctr"/>
          <a:lstStyle>
            <a:lvl1pPr>
              <a:defRPr b="1" baseline="0">
                <a:solidFill>
                  <a:schemeClr val="accent6">
                    <a:lumMod val="20000"/>
                    <a:lumOff val="80000"/>
                  </a:schemeClr>
                </a:solidFill>
                <a:latin typeface="Arial" pitchFamily="34" charset="0"/>
                <a:cs typeface="Arial" pitchFamily="34" charset="0"/>
              </a:defRPr>
            </a:lvl1pPr>
          </a:lstStyle>
          <a:p>
            <a:r>
              <a:rPr lang="en-US" altLang="ko-KR" dirty="0"/>
              <a:t>Free PPT _ Click to add title</a:t>
            </a:r>
            <a:endParaRPr lang="ko-KR" altLang="en-US" dirty="0"/>
          </a:p>
        </p:txBody>
      </p:sp>
      <p:sp>
        <p:nvSpPr>
          <p:cNvPr id="4" name="Content Placeholder 2"/>
          <p:cNvSpPr>
            <a:spLocks noGrp="1"/>
          </p:cNvSpPr>
          <p:nvPr>
            <p:ph idx="1"/>
          </p:nvPr>
        </p:nvSpPr>
        <p:spPr>
          <a:xfrm>
            <a:off x="2123728" y="1268760"/>
            <a:ext cx="6563072" cy="460648"/>
          </a:xfrm>
          <a:prstGeom prst="rect">
            <a:avLst/>
          </a:prstGeom>
        </p:spPr>
        <p:txBody>
          <a:bodyPr anchor="ctr"/>
          <a:lstStyle>
            <a:lvl1pPr marL="0" indent="0">
              <a:buNone/>
              <a:defRPr sz="2000">
                <a:solidFill>
                  <a:schemeClr val="accent6">
                    <a:lumMod val="20000"/>
                    <a:lumOff val="80000"/>
                  </a:schemeClr>
                </a:solidFill>
                <a:latin typeface="Arial" pitchFamily="34" charset="0"/>
                <a:cs typeface="Arial" pitchFamily="34" charset="0"/>
              </a:defRPr>
            </a:lvl1pPr>
          </a:lstStyle>
          <a:p>
            <a:pPr lvl="0"/>
            <a:r>
              <a:rPr lang="en-US" altLang="ko-KR" dirty="0"/>
              <a:t>Click to edit Master text styles</a:t>
            </a:r>
          </a:p>
        </p:txBody>
      </p:sp>
      <p:sp>
        <p:nvSpPr>
          <p:cNvPr id="5" name="Content Placeholder 2"/>
          <p:cNvSpPr>
            <a:spLocks noGrp="1"/>
          </p:cNvSpPr>
          <p:nvPr>
            <p:ph idx="10"/>
          </p:nvPr>
        </p:nvSpPr>
        <p:spPr>
          <a:xfrm>
            <a:off x="2134072" y="1844824"/>
            <a:ext cx="6563072" cy="4147865"/>
          </a:xfrm>
          <a:prstGeom prst="rect">
            <a:avLst/>
          </a:prstGeom>
        </p:spPr>
        <p:txBody>
          <a:bodyPr lIns="396000" anchor="t"/>
          <a:lstStyle>
            <a:lvl1pPr marL="0" indent="0">
              <a:buNone/>
              <a:defRPr sz="1400">
                <a:solidFill>
                  <a:schemeClr val="accent6">
                    <a:lumMod val="20000"/>
                    <a:lumOff val="80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23268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8DCCD61-643D-44A5-A450-3A42A50CBC1E}"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656086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DCCD61-643D-44A5-A450-3A42A50CBC1E}"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92428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DCCD61-643D-44A5-A450-3A42A50CBC1E}" type="datetimeFigureOut">
              <a:rPr lang="en-US" smtClean="0"/>
              <a:t>11/26/2023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3277933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8DCCD61-643D-44A5-A450-3A42A50CBC1E}" type="datetimeFigureOut">
              <a:rPr lang="en-US" smtClean="0"/>
              <a:t>11/26/2023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778790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8DCCD61-643D-44A5-A450-3A42A50CBC1E}" type="datetimeFigureOut">
              <a:rPr lang="en-US" smtClean="0"/>
              <a:t>11/26/2023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2919811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8DCCD61-643D-44A5-A450-3A42A50CBC1E}" type="datetimeFigureOut">
              <a:rPr lang="en-US" smtClean="0"/>
              <a:t>11/26/2023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2F0832-F084-422D-97D1-AF848F4F2C34}" type="slidenum">
              <a:rPr lang="en-US" smtClean="0"/>
              <a:t>‹#›</a:t>
            </a:fld>
            <a:endParaRPr lang="en-US"/>
          </a:p>
        </p:txBody>
      </p:sp>
    </p:spTree>
    <p:extLst>
      <p:ext uri="{BB962C8B-B14F-4D97-AF65-F5344CB8AC3E}">
        <p14:creationId xmlns:p14="http://schemas.microsoft.com/office/powerpoint/2010/main" val="18181198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338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xStyles>
    <p:titleStyle>
      <a:lvl1pPr algn="l" defTabSz="914400" rtl="0" eaLnBrk="1" latinLnBrk="1" hangingPunct="1">
        <a:spcBef>
          <a:spcPct val="0"/>
        </a:spcBef>
        <a:buNone/>
        <a:defRPr sz="40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DCCD61-643D-44A5-A450-3A42A50CBC1E}" type="datetimeFigureOut">
              <a:rPr lang="en-US" smtClean="0"/>
              <a:t>11/26/2023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2F0832-F084-422D-97D1-AF848F4F2C34}" type="slidenum">
              <a:rPr lang="en-US" smtClean="0"/>
              <a:t>‹#›</a:t>
            </a:fld>
            <a:endParaRPr lang="en-US"/>
          </a:p>
        </p:txBody>
      </p:sp>
    </p:spTree>
    <p:extLst>
      <p:ext uri="{BB962C8B-B14F-4D97-AF65-F5344CB8AC3E}">
        <p14:creationId xmlns:p14="http://schemas.microsoft.com/office/powerpoint/2010/main" val="32863573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283969" y="3530625"/>
            <a:ext cx="4860032" cy="2160240"/>
          </a:xfrm>
          <a:custGeom>
            <a:avLst/>
            <a:gdLst/>
            <a:ahLst/>
            <a:cxnLst/>
            <a:rect l="l" t="t" r="r" b="b"/>
            <a:pathLst>
              <a:path w="4328021" h="2160240">
                <a:moveTo>
                  <a:pt x="260655" y="0"/>
                </a:moveTo>
                <a:lnTo>
                  <a:pt x="4328021" y="0"/>
                </a:lnTo>
                <a:lnTo>
                  <a:pt x="4328021" y="2160240"/>
                </a:lnTo>
                <a:lnTo>
                  <a:pt x="260655" y="2160240"/>
                </a:lnTo>
                <a:cubicBezTo>
                  <a:pt x="116699" y="2160240"/>
                  <a:pt x="0" y="2043541"/>
                  <a:pt x="0" y="1899585"/>
                </a:cubicBezTo>
                <a:lnTo>
                  <a:pt x="0" y="260655"/>
                </a:lnTo>
                <a:cubicBezTo>
                  <a:pt x="0" y="116699"/>
                  <a:pt x="116699" y="0"/>
                  <a:pt x="260655" y="0"/>
                </a:cubicBezTo>
                <a:close/>
              </a:path>
            </a:pathLst>
          </a:custGeom>
          <a:solidFill>
            <a:schemeClr val="accent6">
              <a:lumMod val="5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TextBox 1"/>
          <p:cNvSpPr txBox="1">
            <a:spLocks noChangeArrowheads="1"/>
          </p:cNvSpPr>
          <p:nvPr/>
        </p:nvSpPr>
        <p:spPr bwMode="auto">
          <a:xfrm>
            <a:off x="2268925" y="3717032"/>
            <a:ext cx="6840759" cy="1477328"/>
          </a:xfrm>
          <a:prstGeom prst="rect">
            <a:avLst/>
          </a:prstGeom>
          <a:noFill/>
          <a:ln w="9525">
            <a:noFill/>
            <a:miter lim="800000"/>
            <a:headEnd/>
            <a:tailEnd/>
          </a:ln>
        </p:spPr>
        <p:txBody>
          <a:bodyPr wrap="square">
            <a:spAutoFit/>
          </a:bodyPr>
          <a:lstStyle/>
          <a:p>
            <a:pPr algn="r" rtl="1"/>
            <a:r>
              <a:rPr lang="ar-SA" sz="2400" b="1" dirty="0">
                <a:solidFill>
                  <a:schemeClr val="accent6">
                    <a:lumMod val="60000"/>
                    <a:lumOff val="40000"/>
                  </a:schemeClr>
                </a:solidFill>
                <a:latin typeface="Arial" panose="020B0604020202020204" pitchFamily="34" charset="0"/>
                <a:cs typeface="B Nazanin" panose="00000400000000000000" pitchFamily="2" charset="-78"/>
              </a:rPr>
              <a:t>ر اهنمای کنترل سرب در محیط کار</a:t>
            </a:r>
            <a:r>
              <a:rPr lang="en-US" sz="3600" dirty="0">
                <a:solidFill>
                  <a:schemeClr val="tx1">
                    <a:lumMod val="50000"/>
                    <a:lumOff val="50000"/>
                  </a:schemeClr>
                </a:solidFill>
                <a:latin typeface="Arial" panose="020B0604020202020204" pitchFamily="34" charset="0"/>
                <a:cs typeface="B Nazanin" panose="00000400000000000000" pitchFamily="2" charset="-78"/>
              </a:rPr>
              <a:t/>
            </a:r>
            <a:br>
              <a:rPr lang="en-US" sz="3600" dirty="0">
                <a:solidFill>
                  <a:schemeClr val="tx1">
                    <a:lumMod val="50000"/>
                    <a:lumOff val="50000"/>
                  </a:schemeClr>
                </a:solidFill>
                <a:latin typeface="Arial" panose="020B0604020202020204" pitchFamily="34" charset="0"/>
                <a:cs typeface="B Nazanin" panose="00000400000000000000" pitchFamily="2" charset="-78"/>
              </a:rPr>
            </a:br>
            <a:r>
              <a:rPr lang="ar-SA" sz="1600" dirty="0">
                <a:solidFill>
                  <a:schemeClr val="tx1">
                    <a:lumMod val="50000"/>
                    <a:lumOff val="50000"/>
                  </a:schemeClr>
                </a:solidFill>
                <a:latin typeface="Arial" panose="020B0604020202020204" pitchFamily="34" charset="0"/>
                <a:cs typeface="B Nazanin" panose="00000400000000000000" pitchFamily="2" charset="-78"/>
              </a:rPr>
              <a:t>ال</a:t>
            </a:r>
            <a:r>
              <a:rPr lang="fa-IR" sz="1600" dirty="0">
                <a:solidFill>
                  <a:schemeClr val="tx1">
                    <a:lumMod val="50000"/>
                    <a:lumOff val="50000"/>
                  </a:schemeClr>
                </a:solidFill>
                <a:latin typeface="Arial" panose="020B0604020202020204" pitchFamily="34" charset="0"/>
                <a:cs typeface="B Nazanin" panose="00000400000000000000" pitchFamily="2" charset="-78"/>
              </a:rPr>
              <a:t>ز</a:t>
            </a:r>
            <a:r>
              <a:rPr lang="ar-SA" sz="1600" dirty="0">
                <a:solidFill>
                  <a:schemeClr val="tx1">
                    <a:lumMod val="50000"/>
                    <a:lumOff val="50000"/>
                  </a:schemeClr>
                </a:solidFill>
                <a:latin typeface="Arial" panose="020B0604020202020204" pitchFamily="34" charset="0"/>
                <a:cs typeface="B Nazanin" panose="00000400000000000000" pitchFamily="2" charset="-78"/>
              </a:rPr>
              <a:t>امات ، دستور العمل ها و رهنمودهای تخصصی م</a:t>
            </a:r>
            <a:r>
              <a:rPr lang="fa-IR" sz="1600" dirty="0">
                <a:solidFill>
                  <a:schemeClr val="tx1">
                    <a:lumMod val="50000"/>
                    <a:lumOff val="50000"/>
                  </a:schemeClr>
                </a:solidFill>
                <a:latin typeface="Arial" panose="020B0604020202020204" pitchFamily="34" charset="0"/>
                <a:cs typeface="B Nazanin" panose="00000400000000000000" pitchFamily="2" charset="-78"/>
              </a:rPr>
              <a:t>ر</a:t>
            </a:r>
            <a:r>
              <a:rPr lang="ar-SA" sz="1600" dirty="0">
                <a:solidFill>
                  <a:schemeClr val="tx1">
                    <a:lumMod val="50000"/>
                    <a:lumOff val="50000"/>
                  </a:schemeClr>
                </a:solidFill>
                <a:latin typeface="Arial" panose="020B0604020202020204" pitchFamily="34" charset="0"/>
                <a:cs typeface="B Nazanin" panose="00000400000000000000" pitchFamily="2" charset="-78"/>
              </a:rPr>
              <a:t>كز سلامت محیط و کار</a:t>
            </a:r>
            <a:r>
              <a:rPr lang="fa-IR" sz="1600" dirty="0">
                <a:solidFill>
                  <a:schemeClr val="tx1">
                    <a:lumMod val="50000"/>
                    <a:lumOff val="50000"/>
                  </a:schemeClr>
                </a:solidFill>
                <a:latin typeface="Arial" panose="020B0604020202020204" pitchFamily="34" charset="0"/>
                <a:cs typeface="B Nazanin" panose="00000400000000000000" pitchFamily="2" charset="-78"/>
              </a:rPr>
              <a:t/>
            </a:r>
            <a:br>
              <a:rPr lang="fa-IR" sz="1600" dirty="0">
                <a:solidFill>
                  <a:schemeClr val="tx1">
                    <a:lumMod val="50000"/>
                    <a:lumOff val="50000"/>
                  </a:schemeClr>
                </a:solidFill>
                <a:latin typeface="Arial" panose="020B0604020202020204" pitchFamily="34" charset="0"/>
                <a:cs typeface="B Nazanin" panose="00000400000000000000" pitchFamily="2" charset="-78"/>
              </a:rPr>
            </a:br>
            <a:r>
              <a:rPr lang="en-US" sz="2000" dirty="0">
                <a:solidFill>
                  <a:schemeClr val="tx1">
                    <a:lumMod val="50000"/>
                    <a:lumOff val="50000"/>
                  </a:schemeClr>
                </a:solidFill>
                <a:latin typeface="Arial" panose="020B0604020202020204" pitchFamily="34" charset="0"/>
                <a:cs typeface="B Nazanin" panose="00000400000000000000" pitchFamily="2" charset="-78"/>
              </a:rPr>
              <a:t/>
            </a:r>
            <a:br>
              <a:rPr lang="en-US" sz="2000" dirty="0">
                <a:solidFill>
                  <a:schemeClr val="tx1">
                    <a:lumMod val="50000"/>
                    <a:lumOff val="50000"/>
                  </a:schemeClr>
                </a:solidFill>
                <a:latin typeface="Arial" panose="020B0604020202020204" pitchFamily="34" charset="0"/>
                <a:cs typeface="B Nazanin" panose="00000400000000000000" pitchFamily="2" charset="-78"/>
              </a:rPr>
            </a:br>
            <a:r>
              <a:rPr lang="en-US" sz="1400" dirty="0">
                <a:solidFill>
                  <a:schemeClr val="tx1">
                    <a:lumMod val="50000"/>
                    <a:lumOff val="50000"/>
                  </a:schemeClr>
                </a:solidFill>
                <a:latin typeface="Arial" panose="020B0604020202020204" pitchFamily="34" charset="0"/>
                <a:cs typeface="B Nazanin" panose="00000400000000000000" pitchFamily="2" charset="-78"/>
              </a:rPr>
              <a:t>)</a:t>
            </a:r>
            <a:r>
              <a:rPr lang="fa-IR" sz="1400" dirty="0">
                <a:solidFill>
                  <a:schemeClr val="tx1">
                    <a:lumMod val="50000"/>
                    <a:lumOff val="50000"/>
                  </a:schemeClr>
                </a:solidFill>
                <a:latin typeface="Arial" panose="020B0604020202020204" pitchFamily="34" charset="0"/>
                <a:cs typeface="B Nazanin" panose="00000400000000000000" pitchFamily="2" charset="-78"/>
              </a:rPr>
              <a:t>بهداشت حرفه ای مرکز بهداشت شماره2 شهرستان قم</a:t>
            </a:r>
            <a:r>
              <a:rPr lang="en-US" sz="1400" dirty="0">
                <a:solidFill>
                  <a:schemeClr val="tx1">
                    <a:lumMod val="50000"/>
                    <a:lumOff val="50000"/>
                  </a:schemeClr>
                </a:solidFill>
                <a:latin typeface="Arial" panose="020B0604020202020204" pitchFamily="34" charset="0"/>
                <a:cs typeface="B Nazanin" panose="00000400000000000000" pitchFamily="2" charset="-78"/>
              </a:rPr>
              <a:t>(</a:t>
            </a:r>
            <a:r>
              <a:rPr lang="fa-IR" sz="4400" dirty="0">
                <a:solidFill>
                  <a:schemeClr val="tx1">
                    <a:lumMod val="50000"/>
                    <a:lumOff val="50000"/>
                  </a:schemeClr>
                </a:solidFill>
                <a:latin typeface="Arial" panose="020B0604020202020204" pitchFamily="34" charset="0"/>
                <a:cs typeface="B Nazanin" panose="00000400000000000000" pitchFamily="2" charset="-78"/>
              </a:rPr>
              <a:t/>
            </a:r>
            <a:br>
              <a:rPr lang="fa-IR" sz="4400" dirty="0">
                <a:solidFill>
                  <a:schemeClr val="tx1">
                    <a:lumMod val="50000"/>
                    <a:lumOff val="50000"/>
                  </a:schemeClr>
                </a:solidFill>
                <a:latin typeface="Arial" panose="020B0604020202020204" pitchFamily="34" charset="0"/>
                <a:cs typeface="B Nazanin" panose="00000400000000000000" pitchFamily="2" charset="-78"/>
              </a:rPr>
            </a:br>
            <a:endParaRPr lang="en-US" altLang="ko-KR" sz="1600" b="1" dirty="0">
              <a:solidFill>
                <a:schemeClr val="tx1">
                  <a:lumMod val="50000"/>
                  <a:lumOff val="50000"/>
                </a:schemeClr>
              </a:solidFill>
              <a:latin typeface="Arial" pitchFamily="34" charset="0"/>
              <a:ea typeface="맑은 고딕" pitchFamily="50" charset="-127"/>
              <a:cs typeface="Arial" pitchFamily="34" charset="0"/>
            </a:endParaRPr>
          </a:p>
        </p:txBody>
      </p:sp>
    </p:spTree>
    <p:extLst>
      <p:ext uri="{BB962C8B-B14F-4D97-AF65-F5344CB8AC3E}">
        <p14:creationId xmlns:p14="http://schemas.microsoft.com/office/powerpoint/2010/main" val="1941221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D1C54-8A69-4F87-ADCF-5C1012980AFE}"/>
              </a:ext>
            </a:extLst>
          </p:cNvPr>
          <p:cNvSpPr>
            <a:spLocks noGrp="1"/>
          </p:cNvSpPr>
          <p:nvPr>
            <p:ph type="title"/>
          </p:nvPr>
        </p:nvSpPr>
        <p:spPr/>
        <p:txBody>
          <a:bodyPr/>
          <a:lstStyle/>
          <a:p>
            <a:pPr algn="r" rtl="1"/>
            <a:r>
              <a:rPr lang="ar-SA" sz="3600" dirty="0">
                <a:solidFill>
                  <a:schemeClr val="accent6"/>
                </a:solidFill>
                <a:cs typeface="B Nazanin" panose="00000400000000000000" pitchFamily="2" charset="-78"/>
              </a:rPr>
              <a:t>مصارف سرب و ترکیبات آن</a:t>
            </a:r>
            <a:endParaRPr lang="en-US" sz="3600" dirty="0">
              <a:solidFill>
                <a:schemeClr val="accent6"/>
              </a:solidFill>
            </a:endParaRPr>
          </a:p>
        </p:txBody>
      </p:sp>
      <p:sp>
        <p:nvSpPr>
          <p:cNvPr id="4" name="Content Placeholder 3">
            <a:extLst>
              <a:ext uri="{FF2B5EF4-FFF2-40B4-BE49-F238E27FC236}">
                <a16:creationId xmlns:a16="http://schemas.microsoft.com/office/drawing/2014/main" id="{1E47545A-EE44-4ADA-BE91-6B402D5B61EC}"/>
              </a:ext>
            </a:extLst>
          </p:cNvPr>
          <p:cNvSpPr>
            <a:spLocks noGrp="1"/>
          </p:cNvSpPr>
          <p:nvPr>
            <p:ph idx="10"/>
          </p:nvPr>
        </p:nvSpPr>
        <p:spPr>
          <a:xfrm>
            <a:off x="1547664" y="1196752"/>
            <a:ext cx="6995120" cy="4147865"/>
          </a:xfrm>
        </p:spPr>
        <p:txBody>
          <a:bodyPr/>
          <a:lstStyle/>
          <a:p>
            <a:pPr marL="0" indent="0" algn="just" rtl="1">
              <a:spcBef>
                <a:spcPts val="0"/>
              </a:spcBef>
              <a:spcAft>
                <a:spcPts val="0"/>
              </a:spcAft>
              <a:buNone/>
            </a:pPr>
            <a:r>
              <a:rPr lang="en-US" sz="1800" b="1" dirty="0">
                <a:solidFill>
                  <a:schemeClr val="bg1"/>
                </a:solidFill>
              </a:rPr>
              <a:t/>
            </a:r>
            <a:br>
              <a:rPr lang="en-US" sz="1800" b="1" dirty="0">
                <a:solidFill>
                  <a:schemeClr val="bg1"/>
                </a:solidFill>
              </a:rPr>
            </a:br>
            <a:r>
              <a:rPr lang="ar-SA" sz="2200" b="1" dirty="0">
                <a:solidFill>
                  <a:schemeClr val="accent6"/>
                </a:solidFill>
                <a:latin typeface="Arial" panose="020B0604020202020204" pitchFamily="34" charset="0"/>
                <a:cs typeface="B Nazanin" panose="00000400000000000000" pitchFamily="2" charset="-78"/>
              </a:rPr>
              <a:t>اكسيد سرب</a:t>
            </a:r>
            <a:r>
              <a:rPr lang="fa-IR" sz="2200" b="1" dirty="0">
                <a:solidFill>
                  <a:schemeClr val="accent6"/>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1800" b="1" i="1"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مهمترين تركيب سرب جهت استفاده در حالت هاي خالص،آلياژي يا به </a:t>
            </a:r>
            <a:r>
              <a:rPr lang="ar-SA" sz="2000" dirty="0" smtClean="0">
                <a:solidFill>
                  <a:schemeClr val="bg1"/>
                </a:solidFill>
                <a:latin typeface="Arial" panose="020B0604020202020204" pitchFamily="34" charset="0"/>
                <a:cs typeface="B Nazanin" panose="00000400000000000000" pitchFamily="2" charset="-78"/>
              </a:rPr>
              <a:t>صورت</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تركيبات </a:t>
            </a:r>
            <a:r>
              <a:rPr lang="ar-SA" sz="2000" dirty="0">
                <a:solidFill>
                  <a:schemeClr val="bg1"/>
                </a:solidFill>
                <a:latin typeface="Arial" panose="020B0604020202020204" pitchFamily="34" charset="0"/>
                <a:cs typeface="B Nazanin" panose="00000400000000000000" pitchFamily="2" charset="-78"/>
              </a:rPr>
              <a:t>شيميايي مي باشد</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كه عمدتاً به صورت پودري و دانه</a:t>
            </a:r>
            <a:r>
              <a:rPr lang="en-US"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اي استفاده مي شود. فلز نرم </a:t>
            </a:r>
            <a:r>
              <a:rPr lang="ar-SA" sz="2000" dirty="0" smtClean="0">
                <a:solidFill>
                  <a:schemeClr val="bg1"/>
                </a:solidFill>
                <a:latin typeface="Arial" panose="020B0604020202020204" pitchFamily="34" charset="0"/>
                <a:cs typeface="B Nazanin" panose="00000400000000000000" pitchFamily="2" charset="-78"/>
              </a:rPr>
              <a:t>و</a:t>
            </a:r>
            <a:r>
              <a:rPr lang="fa-IR" sz="2000" dirty="0" smtClean="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سنگين</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سرب در ساخت صفحه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هاي </a:t>
            </a:r>
            <a:r>
              <a:rPr lang="ar-SA" sz="2000" dirty="0" smtClean="0">
                <a:solidFill>
                  <a:schemeClr val="bg1"/>
                </a:solidFill>
                <a:latin typeface="Arial" panose="020B0604020202020204" pitchFamily="34" charset="0"/>
                <a:cs typeface="B Nazanin" panose="00000400000000000000" pitchFamily="2" charset="-78"/>
              </a:rPr>
              <a:t>با</a:t>
            </a:r>
            <a:r>
              <a:rPr lang="fa-IR" sz="2000" dirty="0" smtClean="0">
                <a:solidFill>
                  <a:schemeClr val="bg1"/>
                </a:solidFill>
                <a:latin typeface="Arial" panose="020B0604020202020204" pitchFamily="34" charset="0"/>
                <a:cs typeface="B Nazanin" panose="00000400000000000000" pitchFamily="2" charset="-78"/>
              </a:rPr>
              <a:t>ت</a:t>
            </a:r>
            <a:r>
              <a:rPr lang="ar-SA" sz="2000" dirty="0" smtClean="0">
                <a:solidFill>
                  <a:schemeClr val="bg1"/>
                </a:solidFill>
                <a:latin typeface="Arial" panose="020B0604020202020204" pitchFamily="34" charset="0"/>
                <a:cs typeface="B Nazanin" panose="00000400000000000000" pitchFamily="2" charset="-78"/>
              </a:rPr>
              <a:t>ري</a:t>
            </a:r>
            <a:r>
              <a:rPr lang="ar-SA" sz="2000" dirty="0">
                <a:solidFill>
                  <a:schemeClr val="bg1"/>
                </a:solidFill>
                <a:latin typeface="Arial" panose="020B0604020202020204" pitchFamily="34" charset="0"/>
                <a:cs typeface="B Nazanin" panose="00000400000000000000" pitchFamily="2" charset="-78"/>
              </a:rPr>
              <a:t>، ياتاقان، حروف چاپ، </a:t>
            </a:r>
            <a:r>
              <a:rPr lang="ar-SA" sz="2000" dirty="0" smtClean="0">
                <a:solidFill>
                  <a:schemeClr val="bg1"/>
                </a:solidFill>
                <a:latin typeface="Arial" panose="020B0604020202020204" pitchFamily="34" charset="0"/>
                <a:cs typeface="B Nazanin" panose="00000400000000000000" pitchFamily="2" charset="-78"/>
              </a:rPr>
              <a:t>حفاري،</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لوله</a:t>
            </a:r>
            <a:r>
              <a:rPr lang="en-US" sz="2000" dirty="0" smtClean="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هاي</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سربي</a:t>
            </a:r>
            <a:r>
              <a:rPr lang="ar-SA" sz="2000" dirty="0">
                <a:solidFill>
                  <a:schemeClr val="bg1"/>
                </a:solidFill>
                <a:latin typeface="Arial" panose="020B0604020202020204" pitchFamily="34" charset="0"/>
                <a:cs typeface="B Nazanin" panose="00000400000000000000" pitchFamily="2" charset="-78"/>
              </a:rPr>
              <a:t>، مخازن آب، تهيه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اسيد سولفوريك، ورقه هاي سربي، اتومبيل </a:t>
            </a:r>
            <a:r>
              <a:rPr lang="ar-SA" sz="2000" dirty="0" smtClean="0">
                <a:solidFill>
                  <a:schemeClr val="bg1"/>
                </a:solidFill>
                <a:latin typeface="Arial" panose="020B0604020202020204" pitchFamily="34" charset="0"/>
                <a:cs typeface="B Nazanin" panose="00000400000000000000" pitchFamily="2" charset="-78"/>
              </a:rPr>
              <a:t>سازي،</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آلياژ(برنز </a:t>
            </a:r>
            <a:r>
              <a:rPr lang="ar-SA" sz="2000" dirty="0">
                <a:solidFill>
                  <a:schemeClr val="bg1"/>
                </a:solidFill>
                <a:latin typeface="Arial" panose="020B0604020202020204" pitchFamily="34" charset="0"/>
                <a:cs typeface="B Nazanin" panose="00000400000000000000" pitchFamily="2" charset="-78"/>
              </a:rPr>
              <a:t>و مفرغ)، مهمات، </a:t>
            </a:r>
            <a:r>
              <a:rPr lang="ar-SA" sz="2000" dirty="0" smtClean="0">
                <a:solidFill>
                  <a:schemeClr val="bg1"/>
                </a:solidFill>
                <a:latin typeface="Arial" panose="020B0604020202020204" pitchFamily="34" charset="0"/>
                <a:cs typeface="B Nazanin" panose="00000400000000000000" pitchFamily="2" charset="-78"/>
              </a:rPr>
              <a:t>لحيم</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كاري</a:t>
            </a:r>
            <a:r>
              <a:rPr lang="ar-SA" sz="2000" dirty="0">
                <a:solidFill>
                  <a:schemeClr val="bg1"/>
                </a:solidFill>
                <a:latin typeface="Arial" panose="020B0604020202020204" pitchFamily="34" charset="0"/>
                <a:cs typeface="B Nazanin" panose="00000400000000000000" pitchFamily="2" charset="-78"/>
              </a:rPr>
              <a:t>، حروف</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چاپي، غلاف </a:t>
            </a:r>
            <a:r>
              <a:rPr lang="ar-SA" sz="2000" dirty="0" smtClean="0">
                <a:solidFill>
                  <a:schemeClr val="bg1"/>
                </a:solidFill>
                <a:latin typeface="Arial" panose="020B0604020202020204" pitchFamily="34" charset="0"/>
                <a:cs typeface="B Nazanin" panose="00000400000000000000" pitchFamily="2" charset="-78"/>
              </a:rPr>
              <a:t>كابل</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ها</a:t>
            </a:r>
            <a:r>
              <a:rPr lang="ar-SA" sz="2000" dirty="0">
                <a:solidFill>
                  <a:schemeClr val="bg1"/>
                </a:solidFill>
                <a:latin typeface="Arial" panose="020B0604020202020204" pitchFamily="34" charset="0"/>
                <a:cs typeface="B Nazanin" panose="00000400000000000000" pitchFamily="2" charset="-78"/>
              </a:rPr>
              <a:t>، رنگ، </a:t>
            </a:r>
            <a:r>
              <a:rPr lang="ar-SA" sz="2000" dirty="0" smtClean="0">
                <a:solidFill>
                  <a:schemeClr val="bg1"/>
                </a:solidFill>
                <a:latin typeface="Arial" panose="020B0604020202020204" pitchFamily="34" charset="0"/>
                <a:cs typeface="B Nazanin" panose="00000400000000000000" pitchFamily="2" charset="-78"/>
              </a:rPr>
              <a:t>شيشه،</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سراميك</a:t>
            </a:r>
            <a:r>
              <a:rPr lang="ar-SA" sz="2000" dirty="0">
                <a:solidFill>
                  <a:schemeClr val="bg1"/>
                </a:solidFill>
                <a:latin typeface="Arial" panose="020B0604020202020204" pitchFamily="34" charset="0"/>
                <a:cs typeface="B Nazanin" panose="00000400000000000000" pitchFamily="2" charset="-78"/>
              </a:rPr>
              <a:t>، كاشي، لاستيك، پلاستيك، حفاري، لباس هاي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حفاظتي مقاوم در برابر اشعه استفاده مي شود</a:t>
            </a:r>
            <a:r>
              <a:rPr 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آرسنات سرب در توليد حشره كش و نيترات</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و كرومات</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سرب به عنوان ماده رنگي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استفاده مي شوند. به طور كلي بيشترين مصرف فلز سرب در</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بخش ترابري و الکتريکي </a:t>
            </a:r>
            <a:endParaRPr lang="en-US"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ميباشد</a:t>
            </a:r>
            <a:r>
              <a:rPr lang="fa-IR" sz="2000" dirty="0">
                <a:solidFill>
                  <a:schemeClr val="bg1"/>
                </a:solidFill>
                <a:latin typeface="Arial" panose="020B0604020202020204" pitchFamily="34" charset="0"/>
                <a:cs typeface="B Nazanin" panose="00000400000000000000" pitchFamily="2" charset="-78"/>
              </a:rPr>
              <a:t>.</a:t>
            </a:r>
            <a:endParaRPr lang="en-US" sz="20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1033703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205F-B6E5-4472-B2B9-3DDF674DDBF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مهمترین مصارف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B2DDE00-01D5-4817-869F-A31B77078A42}"/>
              </a:ext>
            </a:extLst>
          </p:cNvPr>
          <p:cNvSpPr>
            <a:spLocks noGrp="1"/>
          </p:cNvSpPr>
          <p:nvPr>
            <p:ph idx="10"/>
          </p:nvPr>
        </p:nvSpPr>
        <p:spPr>
          <a:xfrm>
            <a:off x="1187624" y="1355067"/>
            <a:ext cx="7355160" cy="4147865"/>
          </a:xfrm>
        </p:spPr>
        <p:txBody>
          <a:bodyPr/>
          <a:lstStyle/>
          <a:p>
            <a:pPr marL="0" indent="0" algn="r" rtl="1">
              <a:spcBef>
                <a:spcPts val="0"/>
              </a:spcBef>
              <a:spcAft>
                <a:spcPts val="0"/>
              </a:spcAft>
              <a:buNone/>
            </a:pPr>
            <a:r>
              <a:rPr lang="fa-IR" sz="2200" b="1" dirty="0">
                <a:solidFill>
                  <a:schemeClr val="accent6"/>
                </a:solidFill>
                <a:latin typeface="Arial" panose="020B0604020202020204" pitchFamily="34" charset="0"/>
                <a:cs typeface="B Nazanin" panose="00000400000000000000" pitchFamily="2" charset="-78"/>
              </a:rPr>
              <a:t>1-صنایع باتری سازی</a:t>
            </a:r>
            <a:r>
              <a:rPr lang="fa-IR" sz="2000" b="1" dirty="0">
                <a:solidFill>
                  <a:schemeClr val="bg1"/>
                </a:solidFill>
                <a:latin typeface="Arial" panose="020B0604020202020204" pitchFamily="34" charset="0"/>
                <a:cs typeface="B Nazanin" panose="00000400000000000000" pitchFamily="2" charset="-78"/>
              </a:rPr>
              <a:t/>
            </a:r>
            <a:br>
              <a:rPr lang="fa-IR" sz="2000" b="1" dirty="0">
                <a:solidFill>
                  <a:schemeClr val="bg1"/>
                </a:solidFill>
                <a:latin typeface="Arial" panose="020B0604020202020204" pitchFamily="34" charset="0"/>
                <a:cs typeface="B Nazanin" panose="00000400000000000000" pitchFamily="2" charset="-78"/>
              </a:rPr>
            </a:br>
            <a:r>
              <a:rPr lang="fa-IR" sz="2000" dirty="0" smtClean="0">
                <a:solidFill>
                  <a:schemeClr val="bg1"/>
                </a:solidFill>
                <a:latin typeface="Arial" panose="020B0604020202020204" pitchFamily="34" charset="0"/>
                <a:cs typeface="B Nazanin" panose="00000400000000000000" pitchFamily="2" charset="-78"/>
              </a:rPr>
              <a:t>نزديك دو سوم سرب مصرفي صرف توليد باتري هاي اسيدي مورد استفاده در اتومبيل </a:t>
            </a:r>
          </a:p>
          <a:p>
            <a:pPr marL="0" indent="0" algn="r" rtl="1">
              <a:spcBef>
                <a:spcPts val="0"/>
              </a:spcBef>
              <a:spcAft>
                <a:spcPts val="0"/>
              </a:spcAft>
              <a:buNone/>
            </a:pPr>
            <a:r>
              <a:rPr lang="fa-IR" sz="2000" dirty="0" smtClean="0">
                <a:solidFill>
                  <a:schemeClr val="bg1"/>
                </a:solidFill>
                <a:latin typeface="Arial" panose="020B0604020202020204" pitchFamily="34" charset="0"/>
                <a:cs typeface="B Nazanin" panose="00000400000000000000" pitchFamily="2" charset="-78"/>
              </a:rPr>
              <a:t>ها، ماشين</a:t>
            </a:r>
            <a:r>
              <a:rPr lang="en-US" sz="2000" dirty="0" smtClean="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آلات، كشتي ها، سيستم هاي برق اضطراري(بيمارستان ها، شبکه</a:t>
            </a:r>
            <a:r>
              <a:rPr lang="en-US" sz="2000" dirty="0" smtClean="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هاي عظيم      كامپيوتري و ارتباطي) مي شود. توليد باتري هاي الکتريکي بالاترين مصرف سرب را به    خود اختصاص داده است. صنايع باتري سازي مهمترين منبع توليد سرب ثانويه محسوب </a:t>
            </a:r>
            <a:endParaRPr lang="en-US" sz="2000" dirty="0" smtClean="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smtClean="0">
                <a:solidFill>
                  <a:schemeClr val="bg1"/>
                </a:solidFill>
                <a:latin typeface="Arial" panose="020B0604020202020204" pitchFamily="34" charset="0"/>
                <a:cs typeface="B Nazanin" panose="00000400000000000000" pitchFamily="2" charset="-78"/>
              </a:rPr>
              <a:t>مي </a:t>
            </a:r>
            <a:r>
              <a:rPr lang="fa-IR" sz="2000" dirty="0">
                <a:solidFill>
                  <a:schemeClr val="bg1"/>
                </a:solidFill>
                <a:latin typeface="Arial" panose="020B0604020202020204" pitchFamily="34" charset="0"/>
                <a:cs typeface="B Nazanin" panose="00000400000000000000" pitchFamily="2" charset="-78"/>
              </a:rPr>
              <a:t>شوند. بيش از %80 سرب مصرف شده در باتري سازي در پالايش ثانويه </a:t>
            </a:r>
            <a:r>
              <a:rPr lang="fa-IR" sz="2000" dirty="0" smtClean="0">
                <a:solidFill>
                  <a:schemeClr val="bg1"/>
                </a:solidFill>
                <a:latin typeface="Arial" panose="020B0604020202020204" pitchFamily="34" charset="0"/>
                <a:cs typeface="B Nazanin" panose="00000400000000000000" pitchFamily="2" charset="-78"/>
              </a:rPr>
              <a:t>بازيابي میشود. </a:t>
            </a:r>
            <a:endParaRPr lang="en-US"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200" b="1" dirty="0">
                <a:solidFill>
                  <a:schemeClr val="accent6"/>
                </a:solidFill>
                <a:latin typeface="Arial" panose="020B0604020202020204" pitchFamily="34" charset="0"/>
                <a:cs typeface="B Nazanin" panose="00000400000000000000" pitchFamily="2" charset="-78"/>
              </a:rPr>
              <a:t>2-مصارف سوختی</a:t>
            </a:r>
            <a:r>
              <a:rPr lang="fa-IR" sz="2000" b="1" dirty="0">
                <a:solidFill>
                  <a:schemeClr val="bg1"/>
                </a:solidFill>
                <a:latin typeface="Arial" panose="020B0604020202020204" pitchFamily="34" charset="0"/>
                <a:cs typeface="B Nazanin" panose="00000400000000000000" pitchFamily="2" charset="-78"/>
              </a:rPr>
              <a:t/>
            </a:r>
            <a:br>
              <a:rPr lang="fa-IR" sz="2000" b="1"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تا يك دهه گذشته از تركيبات آلکيله سرب به عنوان مشتقات ضد ضربه استفاده مي شد. سرب در موتور مانند گريس عمل ميكرد و باعث باز شدن بيشتر و طولاني تر سوپاپ</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ها و تسهيل در ورود سوخت و خروج دود از موتور مي شد. </a:t>
            </a:r>
            <a:endParaRPr lang="fa-IR" sz="2000" dirty="0" smtClean="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smtClean="0">
                <a:solidFill>
                  <a:schemeClr val="bg1"/>
                </a:solidFill>
                <a:latin typeface="Arial" panose="020B0604020202020204" pitchFamily="34" charset="0"/>
                <a:cs typeface="B Nazanin" panose="00000400000000000000" pitchFamily="2" charset="-78"/>
              </a:rPr>
              <a:t>در </a:t>
            </a:r>
            <a:r>
              <a:rPr lang="fa-IR" sz="2000" dirty="0">
                <a:solidFill>
                  <a:schemeClr val="bg1"/>
                </a:solidFill>
                <a:latin typeface="Arial" panose="020B0604020202020204" pitchFamily="34" charset="0"/>
                <a:cs typeface="B Nazanin" panose="00000400000000000000" pitchFamily="2" charset="-78"/>
              </a:rPr>
              <a:t>چند سال اخير به دلايل </a:t>
            </a:r>
            <a:r>
              <a:rPr lang="fa-IR" sz="2000" dirty="0" smtClean="0">
                <a:solidFill>
                  <a:schemeClr val="bg1"/>
                </a:solidFill>
                <a:latin typeface="Arial" panose="020B0604020202020204" pitchFamily="34" charset="0"/>
                <a:cs typeface="B Nazanin" panose="00000400000000000000" pitchFamily="2" charset="-78"/>
              </a:rPr>
              <a:t>بهداشتي </a:t>
            </a:r>
            <a:r>
              <a:rPr lang="fa-IR" sz="2000" dirty="0">
                <a:solidFill>
                  <a:schemeClr val="bg1"/>
                </a:solidFill>
                <a:latin typeface="Arial" panose="020B0604020202020204" pitchFamily="34" charset="0"/>
                <a:cs typeface="B Nazanin" panose="00000400000000000000" pitchFamily="2" charset="-78"/>
              </a:rPr>
              <a:t>مقدار تركيبات آلکيله در بنزين كاهش و به </a:t>
            </a:r>
            <a:r>
              <a:rPr lang="fa-IR" sz="2000" dirty="0" smtClean="0">
                <a:solidFill>
                  <a:schemeClr val="bg1"/>
                </a:solidFill>
                <a:latin typeface="Arial" panose="020B0604020202020204" pitchFamily="34" charset="0"/>
                <a:cs typeface="B Nazanin" panose="00000400000000000000" pitchFamily="2" charset="-78"/>
              </a:rPr>
              <a:t>مرور </a:t>
            </a:r>
          </a:p>
          <a:p>
            <a:pPr marL="0" indent="0" algn="r" rtl="1">
              <a:spcBef>
                <a:spcPts val="0"/>
              </a:spcBef>
              <a:spcAft>
                <a:spcPts val="0"/>
              </a:spcAft>
              <a:buNone/>
            </a:pPr>
            <a:r>
              <a:rPr lang="fa-IR" sz="2000" dirty="0" smtClean="0">
                <a:solidFill>
                  <a:schemeClr val="bg1"/>
                </a:solidFill>
                <a:latin typeface="Arial" panose="020B0604020202020204" pitchFamily="34" charset="0"/>
                <a:cs typeface="B Nazanin" panose="00000400000000000000" pitchFamily="2" charset="-78"/>
              </a:rPr>
              <a:t>تركيبات </a:t>
            </a:r>
            <a:r>
              <a:rPr lang="fa-IR" sz="2000" dirty="0">
                <a:solidFill>
                  <a:schemeClr val="bg1"/>
                </a:solidFill>
                <a:latin typeface="Arial" panose="020B0604020202020204" pitchFamily="34" charset="0"/>
                <a:cs typeface="B Nazanin" panose="00000400000000000000" pitchFamily="2" charset="-78"/>
              </a:rPr>
              <a:t>جديدي جايگزين </a:t>
            </a:r>
            <a:r>
              <a:rPr lang="fa-IR" sz="2000" dirty="0" smtClean="0">
                <a:solidFill>
                  <a:schemeClr val="bg1"/>
                </a:solidFill>
                <a:latin typeface="Arial" panose="020B0604020202020204" pitchFamily="34" charset="0"/>
                <a:cs typeface="B Nazanin" panose="00000400000000000000" pitchFamily="2" charset="-78"/>
              </a:rPr>
              <a:t>شده </a:t>
            </a:r>
            <a:r>
              <a:rPr lang="fa-IR" sz="2000" dirty="0">
                <a:solidFill>
                  <a:schemeClr val="bg1"/>
                </a:solidFill>
                <a:latin typeface="Arial" panose="020B0604020202020204" pitchFamily="34" charset="0"/>
                <a:cs typeface="B Nazanin" panose="00000400000000000000" pitchFamily="2" charset="-78"/>
              </a:rPr>
              <a:t>اند </a:t>
            </a:r>
            <a:r>
              <a:rPr lang="en-US" sz="2000" dirty="0">
                <a:solidFill>
                  <a:schemeClr val="bg1"/>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418610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205F-B6E5-4472-B2B9-3DDF674DDBF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مهمترین مصارف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B2DDE00-01D5-4817-869F-A31B77078A42}"/>
              </a:ext>
            </a:extLst>
          </p:cNvPr>
          <p:cNvSpPr>
            <a:spLocks noGrp="1"/>
          </p:cNvSpPr>
          <p:nvPr>
            <p:ph idx="10"/>
          </p:nvPr>
        </p:nvSpPr>
        <p:spPr>
          <a:xfrm>
            <a:off x="1547664" y="1355067"/>
            <a:ext cx="7115708" cy="4147865"/>
          </a:xfrm>
        </p:spPr>
        <p:txBody>
          <a:bodyPr/>
          <a:lstStyle/>
          <a:p>
            <a:pPr marL="0" indent="0" algn="just" rtl="1">
              <a:spcBef>
                <a:spcPts val="0"/>
              </a:spcBef>
              <a:spcAft>
                <a:spcPts val="0"/>
              </a:spcAft>
              <a:buNone/>
            </a:pPr>
            <a:r>
              <a:rPr lang="fa-IR" sz="2200" b="1" dirty="0">
                <a:solidFill>
                  <a:schemeClr val="accent6"/>
                </a:solidFill>
                <a:latin typeface="Arial" panose="020B0604020202020204" pitchFamily="34" charset="0"/>
                <a:cs typeface="B Nazanin" panose="00000400000000000000" pitchFamily="2" charset="-78"/>
              </a:rPr>
              <a:t>3-صنایع کابل سازی</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روكش سيم ها با سرب باعث ميشود كه </a:t>
            </a:r>
            <a:r>
              <a:rPr lang="fa-IR" sz="2000" dirty="0" smtClean="0">
                <a:solidFill>
                  <a:schemeClr val="bg1"/>
                </a:solidFill>
                <a:latin typeface="Arial" panose="020B0604020202020204" pitchFamily="34" charset="0"/>
                <a:cs typeface="B Nazanin" panose="00000400000000000000" pitchFamily="2" charset="-78"/>
              </a:rPr>
              <a:t>كابل هاي </a:t>
            </a:r>
            <a:r>
              <a:rPr lang="fa-IR" sz="2000" dirty="0">
                <a:solidFill>
                  <a:schemeClr val="bg1"/>
                </a:solidFill>
                <a:latin typeface="Arial" panose="020B0604020202020204" pitchFamily="34" charset="0"/>
                <a:cs typeface="B Nazanin" panose="00000400000000000000" pitchFamily="2" charset="-78"/>
              </a:rPr>
              <a:t>زيرزميني و زير دريايي بدور </a:t>
            </a:r>
            <a:r>
              <a:rPr lang="fa-IR" sz="2000" dirty="0" smtClean="0">
                <a:solidFill>
                  <a:schemeClr val="bg1"/>
                </a:solidFill>
                <a:latin typeface="Arial" panose="020B0604020202020204" pitchFamily="34" charset="0"/>
                <a:cs typeface="B Nazanin" panose="00000400000000000000" pitchFamily="2" charset="-78"/>
              </a:rPr>
              <a:t>از        اختلالات </a:t>
            </a:r>
            <a:r>
              <a:rPr lang="fa-IR" sz="2000" dirty="0">
                <a:solidFill>
                  <a:schemeClr val="bg1"/>
                </a:solidFill>
                <a:latin typeface="Arial" panose="020B0604020202020204" pitchFamily="34" charset="0"/>
                <a:cs typeface="B Nazanin" panose="00000400000000000000" pitchFamily="2" charset="-78"/>
              </a:rPr>
              <a:t>ناشي ازخوردگي و رطوبت به كار خود بپردازند. اهميت نسبي سرب در صنعت كابل سازي به طور قابل ملاحظه اي كاهش يافته كه اين امر عمدتاً به علت توليد </a:t>
            </a:r>
            <a:r>
              <a:rPr lang="fa-IR" sz="2000" dirty="0" smtClean="0">
                <a:solidFill>
                  <a:schemeClr val="bg1"/>
                </a:solidFill>
                <a:latin typeface="Arial" panose="020B0604020202020204" pitchFamily="34" charset="0"/>
                <a:cs typeface="B Nazanin" panose="00000400000000000000" pitchFamily="2" charset="-78"/>
              </a:rPr>
              <a:t>     پوشش </a:t>
            </a:r>
            <a:r>
              <a:rPr lang="fa-IR" sz="2000" dirty="0">
                <a:solidFill>
                  <a:schemeClr val="bg1"/>
                </a:solidFill>
                <a:latin typeface="Arial" panose="020B0604020202020204" pitchFamily="34" charset="0"/>
                <a:cs typeface="B Nazanin" panose="00000400000000000000" pitchFamily="2" charset="-78"/>
              </a:rPr>
              <a:t>هاي پلاستيکي است</a:t>
            </a:r>
            <a:r>
              <a:rPr lang="fa-IR" sz="2000" dirty="0" smtClean="0">
                <a:solidFill>
                  <a:schemeClr val="bg1"/>
                </a:solidFill>
                <a:latin typeface="Arial" panose="020B0604020202020204" pitchFamily="34" charset="0"/>
                <a:cs typeface="B Nazanin" panose="00000400000000000000" pitchFamily="2" charset="-78"/>
              </a:rPr>
              <a:t>.</a:t>
            </a: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200" b="1" dirty="0">
                <a:solidFill>
                  <a:schemeClr val="accent6"/>
                </a:solidFill>
                <a:latin typeface="Arial" panose="020B0604020202020204" pitchFamily="34" charset="0"/>
                <a:cs typeface="B Nazanin" panose="00000400000000000000" pitchFamily="2" charset="-78"/>
              </a:rPr>
              <a:t>4-صنایع شیمیایی</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ليتاژ حل شده در محلول هيدروكسيد سديم براي جدا سازي تركيبات گوگردي بنزين پالايش شده در صنعت نفت استفاده مي شود. در </a:t>
            </a:r>
            <a:r>
              <a:rPr lang="fa-IR" sz="2000" dirty="0" smtClean="0">
                <a:solidFill>
                  <a:schemeClr val="bg1"/>
                </a:solidFill>
                <a:latin typeface="Arial" panose="020B0604020202020204" pitchFamily="34" charset="0"/>
                <a:cs typeface="B Nazanin" panose="00000400000000000000" pitchFamily="2" charset="-78"/>
              </a:rPr>
              <a:t>دستگاه هاي </a:t>
            </a:r>
            <a:r>
              <a:rPr lang="fa-IR" sz="2000" dirty="0">
                <a:solidFill>
                  <a:schemeClr val="bg1"/>
                </a:solidFill>
                <a:latin typeface="Arial" panose="020B0604020202020204" pitchFamily="34" charset="0"/>
                <a:cs typeface="B Nazanin" panose="00000400000000000000" pitchFamily="2" charset="-78"/>
              </a:rPr>
              <a:t>رسوب دهنده ميست </a:t>
            </a:r>
            <a:r>
              <a:rPr lang="fa-IR" sz="2000" dirty="0" smtClean="0">
                <a:solidFill>
                  <a:schemeClr val="bg1"/>
                </a:solidFill>
                <a:latin typeface="Arial" panose="020B0604020202020204" pitchFamily="34" charset="0"/>
                <a:cs typeface="B Nazanin" panose="00000400000000000000" pitchFamily="2" charset="-78"/>
              </a:rPr>
              <a:t>    اسيدي</a:t>
            </a:r>
            <a:r>
              <a:rPr lang="fa-IR" sz="2000" dirty="0">
                <a:solidFill>
                  <a:schemeClr val="bg1"/>
                </a:solidFill>
                <a:latin typeface="Arial" panose="020B0604020202020204" pitchFamily="34" charset="0"/>
                <a:cs typeface="B Nazanin" panose="00000400000000000000" pitchFamily="2" charset="-78"/>
              </a:rPr>
              <a:t>، صنايع  پالايش- ذوب، كه خوردگي و نشتي از مسايل و مشکلات مهم محسوب مي شوند، از سرب استفاده مي شود. سرب در تهيه انواع آلياژها با آنتي موان، قلع و </a:t>
            </a:r>
            <a:r>
              <a:rPr lang="fa-IR" sz="2000" dirty="0" smtClean="0">
                <a:solidFill>
                  <a:schemeClr val="bg1"/>
                </a:solidFill>
                <a:latin typeface="Arial" panose="020B0604020202020204" pitchFamily="34" charset="0"/>
                <a:cs typeface="B Nazanin" panose="00000400000000000000" pitchFamily="2" charset="-78"/>
              </a:rPr>
              <a:t>    مس</a:t>
            </a:r>
            <a:r>
              <a:rPr lang="fa-IR" sz="2000" dirty="0">
                <a:solidFill>
                  <a:schemeClr val="bg1"/>
                </a:solidFill>
                <a:latin typeface="Arial" panose="020B0604020202020204" pitchFamily="34" charset="0"/>
                <a:cs typeface="B Nazanin" panose="00000400000000000000" pitchFamily="2" charset="-78"/>
              </a:rPr>
              <a:t>، در انواع جلا </a:t>
            </a:r>
            <a:r>
              <a:rPr lang="fa-IR" sz="2000" dirty="0" smtClean="0">
                <a:solidFill>
                  <a:schemeClr val="bg1"/>
                </a:solidFill>
                <a:latin typeface="Arial" panose="020B0604020202020204" pitchFamily="34" charset="0"/>
                <a:cs typeface="B Nazanin" panose="00000400000000000000" pitchFamily="2" charset="-78"/>
              </a:rPr>
              <a:t>و </a:t>
            </a:r>
            <a:r>
              <a:rPr lang="fa-IR" sz="2000" dirty="0">
                <a:solidFill>
                  <a:schemeClr val="bg1"/>
                </a:solidFill>
                <a:latin typeface="Arial" panose="020B0604020202020204" pitchFamily="34" charset="0"/>
                <a:cs typeface="B Nazanin" panose="00000400000000000000" pitchFamily="2" charset="-78"/>
              </a:rPr>
              <a:t>لعاب ها به صورت ليتاژ، در صنعت كبريت سازي، تهيه برخي از </a:t>
            </a:r>
            <a:r>
              <a:rPr lang="fa-IR" sz="2000" dirty="0" smtClean="0">
                <a:solidFill>
                  <a:schemeClr val="bg1"/>
                </a:solidFill>
                <a:latin typeface="Arial" panose="020B0604020202020204" pitchFamily="34" charset="0"/>
                <a:cs typeface="B Nazanin" panose="00000400000000000000" pitchFamily="2" charset="-78"/>
              </a:rPr>
              <a:t>    انواع </a:t>
            </a:r>
            <a:r>
              <a:rPr lang="fa-IR" sz="2000" dirty="0">
                <a:solidFill>
                  <a:schemeClr val="bg1"/>
                </a:solidFill>
                <a:latin typeface="Arial" panose="020B0604020202020204" pitchFamily="34" charset="0"/>
                <a:cs typeface="B Nazanin" panose="00000400000000000000" pitchFamily="2" charset="-78"/>
              </a:rPr>
              <a:t>پلاستيك، در </a:t>
            </a:r>
            <a:r>
              <a:rPr lang="fa-IR" sz="2000" dirty="0" smtClean="0">
                <a:solidFill>
                  <a:schemeClr val="bg1"/>
                </a:solidFill>
                <a:latin typeface="Arial" panose="020B0604020202020204" pitchFamily="34" charset="0"/>
                <a:cs typeface="B Nazanin" panose="00000400000000000000" pitchFamily="2" charset="-78"/>
              </a:rPr>
              <a:t>ساخت </a:t>
            </a:r>
            <a:r>
              <a:rPr lang="fa-IR" sz="2000" dirty="0">
                <a:solidFill>
                  <a:schemeClr val="bg1"/>
                </a:solidFill>
                <a:latin typeface="Arial" panose="020B0604020202020204" pitchFamily="34" charset="0"/>
                <a:cs typeface="B Nazanin" panose="00000400000000000000" pitchFamily="2" charset="-78"/>
              </a:rPr>
              <a:t>اتاق هاي سربي در صنعت اسيد سولفوريك سازي و بالاخره در تهيه ورني استفاده مي شود. در صنايع لاستيك سازي از ليتاژ براي تسريع عمل </a:t>
            </a:r>
            <a:r>
              <a:rPr lang="fa-IR" sz="2000" dirty="0" smtClean="0">
                <a:solidFill>
                  <a:schemeClr val="bg1"/>
                </a:solidFill>
                <a:latin typeface="Arial" panose="020B0604020202020204" pitchFamily="34" charset="0"/>
                <a:cs typeface="B Nazanin" panose="00000400000000000000" pitchFamily="2" charset="-78"/>
              </a:rPr>
              <a:t>    ولکانيزاسيون </a:t>
            </a:r>
            <a:r>
              <a:rPr lang="fa-IR" sz="2000" dirty="0">
                <a:solidFill>
                  <a:schemeClr val="bg1"/>
                </a:solidFill>
                <a:latin typeface="Arial" panose="020B0604020202020204" pitchFamily="34" charset="0"/>
                <a:cs typeface="B Nazanin" panose="00000400000000000000" pitchFamily="2" charset="-78"/>
              </a:rPr>
              <a:t>استفاده میشود.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1800" dirty="0">
                <a:solidFill>
                  <a:schemeClr val="bg1"/>
                </a:solidFill>
                <a:latin typeface="Arial" panose="020B0604020202020204" pitchFamily="34" charset="0"/>
                <a:cs typeface="B Nazanin" panose="00000400000000000000" pitchFamily="2" charset="-78"/>
              </a:rPr>
              <a:t> </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1814505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205F-B6E5-4472-B2B9-3DDF674DDBF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مهمترین مصارف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B2DDE00-01D5-4817-869F-A31B77078A42}"/>
              </a:ext>
            </a:extLst>
          </p:cNvPr>
          <p:cNvSpPr>
            <a:spLocks noGrp="1"/>
          </p:cNvSpPr>
          <p:nvPr>
            <p:ph idx="10"/>
          </p:nvPr>
        </p:nvSpPr>
        <p:spPr>
          <a:xfrm>
            <a:off x="1331640" y="1355067"/>
            <a:ext cx="7331732" cy="4147865"/>
          </a:xfrm>
        </p:spPr>
        <p:txBody>
          <a:bodyPr/>
          <a:lstStyle/>
          <a:p>
            <a:pPr marL="0" indent="0" algn="r" rtl="1">
              <a:buNone/>
            </a:pPr>
            <a:r>
              <a:rPr lang="fa-IR" sz="2200" b="1" dirty="0">
                <a:solidFill>
                  <a:schemeClr val="accent6"/>
                </a:solidFill>
                <a:latin typeface="Arial" panose="020B0604020202020204" pitchFamily="34" charset="0"/>
                <a:cs typeface="B Nazanin" panose="00000400000000000000" pitchFamily="2" charset="-78"/>
              </a:rPr>
              <a:t>5 -صنایع رنگ سازی</a:t>
            </a:r>
            <a:r>
              <a:rPr lang="fa-IR" sz="1800" b="1" dirty="0">
                <a:solidFill>
                  <a:schemeClr val="bg1"/>
                </a:solidFill>
                <a:latin typeface="Arial" panose="020B0604020202020204" pitchFamily="34" charset="0"/>
                <a:cs typeface="B Nazanin" panose="00000400000000000000" pitchFamily="2" charset="-78"/>
              </a:rPr>
              <a:t/>
            </a:r>
            <a:br>
              <a:rPr lang="fa-IR" sz="1800" b="1" dirty="0">
                <a:solidFill>
                  <a:schemeClr val="bg1"/>
                </a:solidFill>
                <a:latin typeface="Arial" panose="020B0604020202020204" pitchFamily="34" charset="0"/>
                <a:cs typeface="B Nazanin" panose="00000400000000000000" pitchFamily="2" charset="-78"/>
              </a:rPr>
            </a:br>
            <a:r>
              <a:rPr lang="fa-IR" sz="1800" dirty="0">
                <a:solidFill>
                  <a:schemeClr val="bg1"/>
                </a:solidFill>
                <a:latin typeface="Arial" panose="020B0604020202020204" pitchFamily="34" charset="0"/>
                <a:cs typeface="B Nazanin" panose="00000400000000000000" pitchFamily="2" charset="-78"/>
              </a:rPr>
              <a:t>كادميوم، سرب و كروم، رنگ دانه هاي اصلي توليد رنگ هاي مرغوب محسوب مي شوند.</a:t>
            </a:r>
            <a:endParaRPr lang="en-US" sz="1800" dirty="0">
              <a:solidFill>
                <a:schemeClr val="bg1"/>
              </a:solidFill>
              <a:latin typeface="Arial" panose="020B0604020202020204" pitchFamily="34" charset="0"/>
              <a:cs typeface="B Nazanin" panose="00000400000000000000" pitchFamily="2" charset="-78"/>
            </a:endParaRPr>
          </a:p>
          <a:p>
            <a:pPr marL="0" indent="0" algn="r" rtl="1">
              <a:buNone/>
            </a:pPr>
            <a:r>
              <a:rPr lang="fa-IR" sz="1800" dirty="0">
                <a:solidFill>
                  <a:schemeClr val="bg1"/>
                </a:solidFill>
                <a:latin typeface="Arial" panose="020B0604020202020204" pitchFamily="34" charset="0"/>
                <a:cs typeface="B Nazanin" panose="00000400000000000000" pitchFamily="2" charset="-78"/>
              </a:rPr>
              <a:t>از سرب براي اولين بار در توليد رنگ آبي استفاده مي شد.</a:t>
            </a:r>
          </a:p>
          <a:p>
            <a:pPr marL="0" indent="0" algn="r" rtl="1">
              <a:buNone/>
            </a:pPr>
            <a:r>
              <a:rPr lang="fa-IR" sz="1800" dirty="0">
                <a:solidFill>
                  <a:schemeClr val="bg1"/>
                </a:solidFill>
                <a:latin typeface="Arial" panose="020B0604020202020204" pitchFamily="34" charset="0"/>
                <a:cs typeface="B Nazanin" panose="00000400000000000000" pitchFamily="2" charset="-78"/>
              </a:rPr>
              <a:t>اگرچه توليد رنگ هاي ساختماني حاوي سرب </a:t>
            </a:r>
            <a:r>
              <a:rPr lang="fa-IR" sz="1800" dirty="0" smtClean="0">
                <a:solidFill>
                  <a:schemeClr val="bg1"/>
                </a:solidFill>
                <a:latin typeface="Arial" panose="020B0604020202020204" pitchFamily="34" charset="0"/>
                <a:cs typeface="B Nazanin" panose="00000400000000000000" pitchFamily="2" charset="-78"/>
              </a:rPr>
              <a:t>كاهش </a:t>
            </a:r>
            <a:r>
              <a:rPr lang="fa-IR" sz="1800" dirty="0">
                <a:solidFill>
                  <a:schemeClr val="bg1"/>
                </a:solidFill>
                <a:latin typeface="Arial" panose="020B0604020202020204" pitchFamily="34" charset="0"/>
                <a:cs typeface="B Nazanin" panose="00000400000000000000" pitchFamily="2" charset="-78"/>
              </a:rPr>
              <a:t>يافته ولي بعضي از كاربردهاي سرب </a:t>
            </a:r>
            <a:r>
              <a:rPr lang="fa-IR" sz="1800" dirty="0" smtClean="0">
                <a:solidFill>
                  <a:schemeClr val="bg1"/>
                </a:solidFill>
                <a:latin typeface="Arial" panose="020B0604020202020204" pitchFamily="34" charset="0"/>
                <a:cs typeface="B Nazanin" panose="00000400000000000000" pitchFamily="2" charset="-78"/>
              </a:rPr>
              <a:t>در تولید</a:t>
            </a:r>
          </a:p>
          <a:p>
            <a:pPr marL="0" indent="0" algn="r" rtl="1">
              <a:buNone/>
            </a:pPr>
            <a:r>
              <a:rPr lang="fa-IR" sz="1800" dirty="0" smtClean="0">
                <a:solidFill>
                  <a:schemeClr val="bg1"/>
                </a:solidFill>
                <a:latin typeface="Arial" panose="020B0604020202020204" pitchFamily="34" charset="0"/>
                <a:cs typeface="B Nazanin" panose="00000400000000000000" pitchFamily="2" charset="-78"/>
              </a:rPr>
              <a:t>تولید رنگدانه </a:t>
            </a:r>
            <a:r>
              <a:rPr lang="fa-IR" sz="1800" dirty="0">
                <a:solidFill>
                  <a:schemeClr val="bg1"/>
                </a:solidFill>
                <a:latin typeface="Arial" panose="020B0604020202020204" pitchFamily="34" charset="0"/>
                <a:cs typeface="B Nazanin" panose="00000400000000000000" pitchFamily="2" charset="-78"/>
              </a:rPr>
              <a:t>هاي رنگ هاي صنعتي و رنگ هاي ضد ميکروب و ضد جلبك ديواره </a:t>
            </a:r>
            <a:r>
              <a:rPr lang="fa-IR" sz="1800" dirty="0" smtClean="0">
                <a:solidFill>
                  <a:schemeClr val="bg1"/>
                </a:solidFill>
                <a:latin typeface="Arial" panose="020B0604020202020204" pitchFamily="34" charset="0"/>
                <a:cs typeface="B Nazanin" panose="00000400000000000000" pitchFamily="2" charset="-78"/>
              </a:rPr>
              <a:t>كشتي همچنان بي جانشين </a:t>
            </a:r>
            <a:r>
              <a:rPr lang="fa-IR" sz="1800" dirty="0">
                <a:solidFill>
                  <a:schemeClr val="bg1"/>
                </a:solidFill>
                <a:latin typeface="Arial" panose="020B0604020202020204" pitchFamily="34" charset="0"/>
                <a:cs typeface="B Nazanin" panose="00000400000000000000" pitchFamily="2" charset="-78"/>
              </a:rPr>
              <a:t>مانده اند. </a:t>
            </a:r>
            <a:br>
              <a:rPr lang="fa-IR" sz="1800" dirty="0">
                <a:solidFill>
                  <a:schemeClr val="bg1"/>
                </a:solidFill>
                <a:latin typeface="Arial" panose="020B0604020202020204" pitchFamily="34" charset="0"/>
                <a:cs typeface="B Nazanin" panose="00000400000000000000" pitchFamily="2" charset="-78"/>
              </a:rPr>
            </a:br>
            <a:endParaRPr lang="fa-IR" sz="1800" dirty="0">
              <a:solidFill>
                <a:schemeClr val="bg1"/>
              </a:solidFill>
              <a:latin typeface="Arial" panose="020B0604020202020204" pitchFamily="34" charset="0"/>
              <a:cs typeface="B Nazanin" panose="00000400000000000000" pitchFamily="2" charset="-78"/>
            </a:endParaRPr>
          </a:p>
          <a:p>
            <a:pPr marL="0" indent="0" algn="r" rtl="1">
              <a:buNone/>
            </a:pPr>
            <a:r>
              <a:rPr lang="fa-IR" sz="2200" b="1" dirty="0">
                <a:solidFill>
                  <a:schemeClr val="accent6"/>
                </a:solidFill>
                <a:latin typeface="Arial" panose="020B0604020202020204" pitchFamily="34" charset="0"/>
                <a:cs typeface="B Nazanin" panose="00000400000000000000" pitchFamily="2" charset="-78"/>
              </a:rPr>
              <a:t>6 -صنایع سرامیك سازی</a:t>
            </a:r>
            <a:r>
              <a:rPr lang="fa-IR" sz="1800" b="1" dirty="0">
                <a:solidFill>
                  <a:schemeClr val="bg1"/>
                </a:solidFill>
                <a:latin typeface="Arial" panose="020B0604020202020204" pitchFamily="34" charset="0"/>
                <a:cs typeface="B Nazanin" panose="00000400000000000000" pitchFamily="2" charset="-78"/>
              </a:rPr>
              <a:t/>
            </a:r>
            <a:br>
              <a:rPr lang="fa-IR" sz="1800" b="1" dirty="0">
                <a:solidFill>
                  <a:schemeClr val="bg1"/>
                </a:solidFill>
                <a:latin typeface="Arial" panose="020B0604020202020204" pitchFamily="34" charset="0"/>
                <a:cs typeface="B Nazanin" panose="00000400000000000000" pitchFamily="2" charset="-78"/>
              </a:rPr>
            </a:br>
            <a:r>
              <a:rPr lang="fa-IR" sz="1800" dirty="0">
                <a:solidFill>
                  <a:schemeClr val="bg1"/>
                </a:solidFill>
                <a:latin typeface="Arial" panose="020B0604020202020204" pitchFamily="34" charset="0"/>
                <a:cs typeface="B Nazanin" panose="00000400000000000000" pitchFamily="2" charset="-78"/>
              </a:rPr>
              <a:t>اكسيد سرب پودري كاربرد زيادي در لعاب هاي صنعت سراميك دارد. لعاب ها براي نفوذ </a:t>
            </a:r>
            <a:r>
              <a:rPr lang="fa-IR" sz="1800" dirty="0" smtClean="0">
                <a:solidFill>
                  <a:schemeClr val="bg1"/>
                </a:solidFill>
                <a:latin typeface="Arial" panose="020B0604020202020204" pitchFamily="34" charset="0"/>
                <a:cs typeface="B Nazanin" panose="00000400000000000000" pitchFamily="2" charset="-78"/>
              </a:rPr>
              <a:t>ناپذيركردن </a:t>
            </a:r>
            <a:r>
              <a:rPr lang="fa-IR" sz="1800" dirty="0">
                <a:solidFill>
                  <a:schemeClr val="bg1"/>
                </a:solidFill>
                <a:latin typeface="Arial" panose="020B0604020202020204" pitchFamily="34" charset="0"/>
                <a:cs typeface="B Nazanin" panose="00000400000000000000" pitchFamily="2" charset="-78"/>
              </a:rPr>
              <a:t>بدنه سفال به كار </a:t>
            </a:r>
            <a:r>
              <a:rPr lang="fa-IR" sz="1800" dirty="0" smtClean="0">
                <a:solidFill>
                  <a:schemeClr val="bg1"/>
                </a:solidFill>
                <a:latin typeface="Arial" panose="020B0604020202020204" pitchFamily="34" charset="0"/>
                <a:cs typeface="B Nazanin" panose="00000400000000000000" pitchFamily="2" charset="-78"/>
              </a:rPr>
              <a:t>مي روند</a:t>
            </a:r>
            <a:r>
              <a:rPr lang="fa-IR" sz="1800" dirty="0">
                <a:solidFill>
                  <a:schemeClr val="bg1"/>
                </a:solidFill>
                <a:latin typeface="Arial" panose="020B0604020202020204" pitchFamily="34" charset="0"/>
                <a:cs typeface="B Nazanin" panose="00000400000000000000" pitchFamily="2" charset="-78"/>
              </a:rPr>
              <a:t>. لعاب براي استحکام بيشترسراميك و به وجود آمدن </a:t>
            </a:r>
            <a:r>
              <a:rPr lang="fa-IR" sz="1800" dirty="0" smtClean="0">
                <a:solidFill>
                  <a:schemeClr val="bg1"/>
                </a:solidFill>
                <a:latin typeface="Arial" panose="020B0604020202020204" pitchFamily="34" charset="0"/>
                <a:cs typeface="B Nazanin" panose="00000400000000000000" pitchFamily="2" charset="-78"/>
              </a:rPr>
              <a:t>سطح </a:t>
            </a:r>
            <a:r>
              <a:rPr lang="fa-IR" sz="1800" dirty="0">
                <a:solidFill>
                  <a:schemeClr val="bg1"/>
                </a:solidFill>
                <a:latin typeface="Arial" panose="020B0604020202020204" pitchFamily="34" charset="0"/>
                <a:cs typeface="B Nazanin" panose="00000400000000000000" pitchFamily="2" charset="-78"/>
              </a:rPr>
              <a:t>صاف و تزئيني پس از پخته شدن سراميك استفاده مي شود. </a:t>
            </a:r>
            <a:endParaRPr lang="fa-IR" sz="1800" dirty="0" smtClean="0">
              <a:solidFill>
                <a:schemeClr val="bg1"/>
              </a:solidFill>
              <a:latin typeface="Arial" panose="020B0604020202020204" pitchFamily="34" charset="0"/>
              <a:cs typeface="B Nazanin" panose="00000400000000000000" pitchFamily="2" charset="-78"/>
            </a:endParaRPr>
          </a:p>
          <a:p>
            <a:pPr marL="0" indent="0" algn="r" rtl="1">
              <a:buNone/>
            </a:pPr>
            <a:r>
              <a:rPr lang="fa-IR" sz="1800" dirty="0" smtClean="0">
                <a:solidFill>
                  <a:schemeClr val="bg1"/>
                </a:solidFill>
                <a:latin typeface="Arial" panose="020B0604020202020204" pitchFamily="34" charset="0"/>
                <a:cs typeface="B Nazanin" panose="00000400000000000000" pitchFamily="2" charset="-78"/>
              </a:rPr>
              <a:t>نقطه </a:t>
            </a:r>
            <a:r>
              <a:rPr lang="fa-IR" sz="1800" dirty="0">
                <a:solidFill>
                  <a:schemeClr val="bg1"/>
                </a:solidFill>
                <a:latin typeface="Arial" panose="020B0604020202020204" pitchFamily="34" charset="0"/>
                <a:cs typeface="B Nazanin" panose="00000400000000000000" pitchFamily="2" charset="-78"/>
              </a:rPr>
              <a:t>ذوب پائين سرب و </a:t>
            </a:r>
            <a:r>
              <a:rPr lang="fa-IR" sz="1800" dirty="0" smtClean="0">
                <a:solidFill>
                  <a:schemeClr val="bg1"/>
                </a:solidFill>
                <a:latin typeface="Arial" panose="020B0604020202020204" pitchFamily="34" charset="0"/>
                <a:cs typeface="B Nazanin" panose="00000400000000000000" pitchFamily="2" charset="-78"/>
              </a:rPr>
              <a:t>ويسکوزيته آن  </a:t>
            </a:r>
            <a:r>
              <a:rPr lang="fa-IR" sz="1800" dirty="0">
                <a:solidFill>
                  <a:schemeClr val="bg1"/>
                </a:solidFill>
                <a:latin typeface="Arial" panose="020B0604020202020204" pitchFamily="34" charset="0"/>
                <a:cs typeface="B Nazanin" panose="00000400000000000000" pitchFamily="2" charset="-78"/>
              </a:rPr>
              <a:t>باعث بوجود </a:t>
            </a:r>
            <a:r>
              <a:rPr lang="fa-IR" sz="1800" dirty="0" smtClean="0">
                <a:solidFill>
                  <a:schemeClr val="bg1"/>
                </a:solidFill>
                <a:latin typeface="Arial" panose="020B0604020202020204" pitchFamily="34" charset="0"/>
                <a:cs typeface="B Nazanin" panose="00000400000000000000" pitchFamily="2" charset="-78"/>
              </a:rPr>
              <a:t> آمدن </a:t>
            </a:r>
            <a:r>
              <a:rPr lang="fa-IR" sz="1800" dirty="0">
                <a:solidFill>
                  <a:schemeClr val="bg1"/>
                </a:solidFill>
                <a:latin typeface="Arial" panose="020B0604020202020204" pitchFamily="34" charset="0"/>
                <a:cs typeface="B Nazanin" panose="00000400000000000000" pitchFamily="2" charset="-78"/>
              </a:rPr>
              <a:t>درخشش بالا و جلاي زيبا و سختي بالاتر لعاب مي شود.</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039561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205F-B6E5-4472-B2B9-3DDF674DDBF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مهمترین مصارف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B2DDE00-01D5-4817-869F-A31B77078A42}"/>
              </a:ext>
            </a:extLst>
          </p:cNvPr>
          <p:cNvSpPr>
            <a:spLocks noGrp="1"/>
          </p:cNvSpPr>
          <p:nvPr>
            <p:ph idx="10"/>
          </p:nvPr>
        </p:nvSpPr>
        <p:spPr>
          <a:xfrm>
            <a:off x="1475656" y="1340768"/>
            <a:ext cx="7149480" cy="4147865"/>
          </a:xfrm>
        </p:spPr>
        <p:txBody>
          <a:bodyPr/>
          <a:lstStyle/>
          <a:p>
            <a:pPr marL="0" algn="r" rtl="1">
              <a:spcBef>
                <a:spcPts val="0"/>
              </a:spcBef>
              <a:spcAft>
                <a:spcPts val="0"/>
              </a:spcAft>
            </a:pPr>
            <a:r>
              <a:rPr lang="fa-IR" sz="2200" b="1" dirty="0">
                <a:solidFill>
                  <a:schemeClr val="accent6"/>
                </a:solidFill>
                <a:latin typeface="Arial" panose="020B0604020202020204" pitchFamily="34" charset="0"/>
                <a:cs typeface="B Nazanin" panose="00000400000000000000" pitchFamily="2" charset="-78"/>
              </a:rPr>
              <a:t>7-صنایع شیشه سازی</a:t>
            </a:r>
            <a:r>
              <a:rPr lang="fa-IR" sz="1800" b="1" dirty="0">
                <a:solidFill>
                  <a:schemeClr val="bg1"/>
                </a:solidFill>
                <a:latin typeface="Arial" panose="020B0604020202020204" pitchFamily="34" charset="0"/>
                <a:cs typeface="B Nazanin" panose="00000400000000000000" pitchFamily="2" charset="-78"/>
              </a:rPr>
              <a:t/>
            </a:r>
            <a:br>
              <a:rPr lang="fa-IR" sz="1800" b="1"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شيشه هاي سربي داراي ويژگي هاي نوري، الکتريکي و پرتوزايي قابل توجه مي باشند.</a:t>
            </a:r>
          </a:p>
          <a:p>
            <a:pPr marL="0"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شيشه بلورين سرب كاربرد زيادي داشته و عليرغم كاهش مصرف سرب در لعاب كاري </a:t>
            </a:r>
            <a:endParaRPr lang="en-US" sz="2000" dirty="0">
              <a:solidFill>
                <a:schemeClr val="bg1"/>
              </a:solidFill>
              <a:latin typeface="Arial" panose="020B0604020202020204" pitchFamily="34" charset="0"/>
              <a:cs typeface="B Nazanin" panose="00000400000000000000" pitchFamily="2" charset="-78"/>
            </a:endParaRPr>
          </a:p>
          <a:p>
            <a:pPr marL="0"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ظروف سفالي، لوازم سفره و چيني هاي ظريف به علت مسموميت ناشي از </a:t>
            </a:r>
            <a:r>
              <a:rPr lang="fa-IR" sz="2000" dirty="0" smtClean="0">
                <a:solidFill>
                  <a:schemeClr val="bg1"/>
                </a:solidFill>
                <a:latin typeface="Arial" panose="020B0604020202020204" pitchFamily="34" charset="0"/>
                <a:cs typeface="B Nazanin" panose="00000400000000000000" pitchFamily="2" charset="-78"/>
              </a:rPr>
              <a:t>آن، اين    صنعت </a:t>
            </a:r>
            <a:r>
              <a:rPr lang="fa-IR" sz="2000" dirty="0">
                <a:solidFill>
                  <a:schemeClr val="bg1"/>
                </a:solidFill>
                <a:latin typeface="Arial" panose="020B0604020202020204" pitchFamily="34" charset="0"/>
                <a:cs typeface="B Nazanin" panose="00000400000000000000" pitchFamily="2" charset="-78"/>
              </a:rPr>
              <a:t>از اهميت قابل توجهي برخوردار است.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نقش اكسيد سرب در صنعت شيشه، كاستن از دماي ذوب در كوره و افزايش درخشش شيشه مي باشد. كالاهاي شيشه اي اگر حداقل %</a:t>
            </a:r>
            <a:r>
              <a:rPr lang="fa-IR" sz="2000" dirty="0" smtClean="0">
                <a:solidFill>
                  <a:schemeClr val="bg1"/>
                </a:solidFill>
                <a:latin typeface="Arial" panose="020B0604020202020204" pitchFamily="34" charset="0"/>
                <a:cs typeface="B Nazanin" panose="00000400000000000000" pitchFamily="2" charset="-78"/>
              </a:rPr>
              <a:t>24 اكسيد </a:t>
            </a:r>
            <a:r>
              <a:rPr lang="fa-IR" sz="2000" dirty="0">
                <a:solidFill>
                  <a:schemeClr val="bg1"/>
                </a:solidFill>
                <a:latin typeface="Arial" panose="020B0604020202020204" pitchFamily="34" charset="0"/>
                <a:cs typeface="B Nazanin" panose="00000400000000000000" pitchFamily="2" charset="-78"/>
              </a:rPr>
              <a:t>سرب داشته باشند به </a:t>
            </a:r>
            <a:r>
              <a:rPr lang="fa-IR" sz="2000" dirty="0" smtClean="0">
                <a:solidFill>
                  <a:schemeClr val="bg1"/>
                </a:solidFill>
                <a:latin typeface="Arial" panose="020B0604020202020204" pitchFamily="34" charset="0"/>
                <a:cs typeface="B Nazanin" panose="00000400000000000000" pitchFamily="2" charset="-78"/>
              </a:rPr>
              <a:t>نام   كريستال </a:t>
            </a:r>
            <a:r>
              <a:rPr lang="fa-IR" sz="2000" dirty="0">
                <a:solidFill>
                  <a:schemeClr val="bg1"/>
                </a:solidFill>
                <a:latin typeface="Arial" panose="020B0604020202020204" pitchFamily="34" charset="0"/>
                <a:cs typeface="B Nazanin" panose="00000400000000000000" pitchFamily="2" charset="-78"/>
              </a:rPr>
              <a:t>سربي و اگرحداقل %</a:t>
            </a:r>
            <a:r>
              <a:rPr lang="fa-IR" sz="2000" dirty="0" smtClean="0">
                <a:solidFill>
                  <a:schemeClr val="bg1"/>
                </a:solidFill>
                <a:latin typeface="Arial" panose="020B0604020202020204" pitchFamily="34" charset="0"/>
                <a:cs typeface="B Nazanin" panose="00000400000000000000" pitchFamily="2" charset="-78"/>
              </a:rPr>
              <a:t>32 اكسيد </a:t>
            </a:r>
            <a:r>
              <a:rPr lang="fa-IR" sz="2000" dirty="0">
                <a:solidFill>
                  <a:schemeClr val="bg1"/>
                </a:solidFill>
                <a:latin typeface="Arial" panose="020B0604020202020204" pitchFamily="34" charset="0"/>
                <a:cs typeface="B Nazanin" panose="00000400000000000000" pitchFamily="2" charset="-78"/>
              </a:rPr>
              <a:t>سرب داشته باشند به نام كريستال پر سرب به</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فروش مي‌رسند. </a:t>
            </a:r>
          </a:p>
          <a:p>
            <a:pPr marL="0" indent="0" algn="r"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975027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205F-B6E5-4472-B2B9-3DDF674DDBF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مهمترین مصارف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B2DDE00-01D5-4817-869F-A31B77078A42}"/>
              </a:ext>
            </a:extLst>
          </p:cNvPr>
          <p:cNvSpPr>
            <a:spLocks noGrp="1"/>
          </p:cNvSpPr>
          <p:nvPr>
            <p:ph idx="10"/>
          </p:nvPr>
        </p:nvSpPr>
        <p:spPr>
          <a:xfrm>
            <a:off x="1547664" y="1355067"/>
            <a:ext cx="7115708" cy="4147865"/>
          </a:xfrm>
        </p:spPr>
        <p:txBody>
          <a:bodyPr/>
          <a:lstStyle/>
          <a:p>
            <a:pPr marL="0" marR="0" lvl="0" indent="0" algn="r"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200" b="1" dirty="0" smtClean="0">
                <a:solidFill>
                  <a:schemeClr val="accent6"/>
                </a:solidFill>
                <a:latin typeface="Arial" panose="020B0604020202020204" pitchFamily="34" charset="0"/>
                <a:cs typeface="B Nazanin" panose="00000400000000000000" pitchFamily="2" charset="-78"/>
              </a:rPr>
              <a:t>8- صنعت ساختمان سازی</a:t>
            </a:r>
            <a:r>
              <a:rPr lang="fa-IR" sz="2400" b="1" dirty="0">
                <a:solidFill>
                  <a:schemeClr val="accent1">
                    <a:lumMod val="60000"/>
                    <a:lumOff val="40000"/>
                  </a:schemeClr>
                </a:solidFill>
                <a:latin typeface="Arial" panose="020B0604020202020204" pitchFamily="34" charset="0"/>
                <a:cs typeface="B Nazanin" panose="00000400000000000000" pitchFamily="2" charset="-78"/>
              </a:rPr>
              <a:t/>
            </a:r>
            <a:br>
              <a:rPr lang="fa-IR" sz="2400" b="1" dirty="0">
                <a:solidFill>
                  <a:schemeClr val="accent1">
                    <a:lumMod val="60000"/>
                    <a:lumOff val="40000"/>
                  </a:schemeClr>
                </a:solidFill>
                <a:latin typeface="Arial" panose="020B0604020202020204" pitchFamily="34" charset="0"/>
                <a:cs typeface="B Nazanin" panose="00000400000000000000" pitchFamily="2" charset="-78"/>
              </a:rPr>
            </a:br>
            <a:r>
              <a:rPr lang="fa-IR" sz="1600" b="1" dirty="0">
                <a:solidFill>
                  <a:schemeClr val="bg1"/>
                </a:solidFill>
              </a:rPr>
              <a:t/>
            </a:r>
            <a:br>
              <a:rPr lang="fa-IR" sz="1600" b="1" dirty="0">
                <a:solidFill>
                  <a:schemeClr val="bg1"/>
                </a:solidFill>
              </a:rPr>
            </a:b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از محصولات رشته اي، رولي و قالبي سرب در صنعت ساختمانسازي استفاده مي شود. قسمتي از سرب مصرفي در صنعت ساختمانسازي صرف عايق بندي صدا و محافظت در برابر اشعه هاي راديويي ميشود.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از ورقه هاي پلاستيکي حاوي سرب در طراحي اتاق هاي اكوستيك استفاده مي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از بلوك هاي سربي در پي ساختمانهاي بزرگ براي جذب و از بين بردن </a:t>
            </a:r>
            <a:r>
              <a:rPr kumimoji="0" lang="fa-IR" sz="2000" b="0" i="0" u="none" strike="noStrike" kern="1200" cap="none" spc="0" normalizeH="0" baseline="0" noProof="0" dirty="0" smtClean="0">
                <a:ln>
                  <a:noFill/>
                </a:ln>
                <a:solidFill>
                  <a:schemeClr val="bg1"/>
                </a:solidFill>
                <a:effectLst/>
                <a:uLnTx/>
                <a:uFillTx/>
                <a:latin typeface="Arial" panose="020B0604020202020204" pitchFamily="34" charset="0"/>
                <a:ea typeface="+mn-ea"/>
                <a:cs typeface="B Nazanin" panose="00000400000000000000" pitchFamily="2" charset="-78"/>
              </a:rPr>
              <a:t>لرزش ها </a:t>
            </a: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و به عنوان وزنه تعادل در آسانسورها استفاده مي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در صنعت راه سازي از سرب به عنوان تثبيت كننده آسفالت جهت طولاني تر كردن عمر آسفالت خيابان ها استفاده مي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سرب بهترين مانع اشعه ايکس و اشعه گاما است و بيشترين حفاظت را در برابر اشعه ايکس و گاما ايجاد ميكند و به همين دليل در بخش راديولوژي بيمارستان ها و </a:t>
            </a:r>
            <a:r>
              <a:rPr kumimoji="0" lang="fa-IR" sz="2000" b="0" i="0" u="none" strike="noStrike" kern="1200" cap="none" spc="0" normalizeH="0" baseline="0" noProof="0" dirty="0" smtClean="0">
                <a:ln>
                  <a:noFill/>
                </a:ln>
                <a:solidFill>
                  <a:schemeClr val="bg1"/>
                </a:solidFill>
                <a:effectLst/>
                <a:uLnTx/>
                <a:uFillTx/>
                <a:latin typeface="Arial" panose="020B0604020202020204" pitchFamily="34" charset="0"/>
                <a:ea typeface="+mn-ea"/>
                <a:cs typeface="B Nazanin" panose="00000400000000000000" pitchFamily="2" charset="-78"/>
              </a:rPr>
              <a:t>ساختمان هايي </a:t>
            </a:r>
            <a:r>
              <a:rPr kumimoji="0" lang="fa-IR"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rPr>
              <a:t>كه مواد هسته اي و راكتورها و... در آن ها وجود دارد، استفاده ميشود.</a:t>
            </a:r>
            <a:endParaRPr kumimoji="0" lang="en-US" sz="2000" b="0" i="0" u="none" strike="noStrike" kern="1200" cap="none" spc="0" normalizeH="0" baseline="0" noProof="0" dirty="0">
              <a:ln>
                <a:noFill/>
              </a:ln>
              <a:solidFill>
                <a:schemeClr val="bg1"/>
              </a:solidFill>
              <a:effectLst/>
              <a:uLnTx/>
              <a:uFillTx/>
              <a:latin typeface="Arial" panose="020B0604020202020204" pitchFamily="34" charset="0"/>
              <a:ea typeface="+mn-ea"/>
              <a:cs typeface="B Nazanin" panose="00000400000000000000" pitchFamily="2" charset="-78"/>
            </a:endParaRPr>
          </a:p>
          <a:p>
            <a:endParaRPr lang="en-US" sz="2000" dirty="0"/>
          </a:p>
        </p:txBody>
      </p:sp>
    </p:spTree>
    <p:extLst>
      <p:ext uri="{BB962C8B-B14F-4D97-AF65-F5344CB8AC3E}">
        <p14:creationId xmlns:p14="http://schemas.microsoft.com/office/powerpoint/2010/main" val="2742527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9205F-B6E5-4472-B2B9-3DDF674DDBF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مهمترین مصارف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B2DDE00-01D5-4817-869F-A31B77078A42}"/>
              </a:ext>
            </a:extLst>
          </p:cNvPr>
          <p:cNvSpPr>
            <a:spLocks noGrp="1"/>
          </p:cNvSpPr>
          <p:nvPr>
            <p:ph idx="10"/>
          </p:nvPr>
        </p:nvSpPr>
        <p:spPr>
          <a:xfrm>
            <a:off x="1403648" y="1355067"/>
            <a:ext cx="7259724" cy="4147865"/>
          </a:xfrm>
        </p:spPr>
        <p:txBody>
          <a:bodyPr/>
          <a:lstStyle/>
          <a:p>
            <a:pPr marL="0" indent="0" algn="r" rtl="1">
              <a:spcBef>
                <a:spcPts val="0"/>
              </a:spcBef>
              <a:spcAft>
                <a:spcPts val="0"/>
              </a:spcAft>
              <a:buNone/>
            </a:pPr>
            <a:r>
              <a:rPr lang="fa-IR" sz="2200" b="1" dirty="0">
                <a:solidFill>
                  <a:schemeClr val="accent6"/>
                </a:solidFill>
                <a:latin typeface="Arial" panose="020B0604020202020204" pitchFamily="34" charset="0"/>
                <a:cs typeface="B Nazanin" panose="00000400000000000000" pitchFamily="2" charset="-78"/>
              </a:rPr>
              <a:t>9- سایر مصارف</a:t>
            </a:r>
          </a:p>
          <a:p>
            <a:pPr marL="0" indent="0" algn="just" rtl="1">
              <a:spcBef>
                <a:spcPts val="0"/>
              </a:spcBef>
              <a:spcAft>
                <a:spcPts val="0"/>
              </a:spcAft>
              <a:buNone/>
            </a:pPr>
            <a:r>
              <a:rPr lang="fa-IR" sz="1800" b="1" dirty="0">
                <a:solidFill>
                  <a:schemeClr val="bg1"/>
                </a:solidFill>
                <a:latin typeface="Arial" panose="020B0604020202020204" pitchFamily="34" charset="0"/>
                <a:cs typeface="B Nazanin" panose="00000400000000000000" pitchFamily="2" charset="-78"/>
              </a:rPr>
              <a:t/>
            </a:r>
            <a:br>
              <a:rPr lang="fa-IR" sz="1800" b="1"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سرب در اسلحه سازي و ساخت حروف چاپي استفاده مي شود.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از آلياژ سرب براي ساخت ياتاقان نيز استفاده ميشود</a:t>
            </a:r>
            <a:r>
              <a:rPr lang="fa-IR" sz="2000" dirty="0" smtClean="0">
                <a:solidFill>
                  <a:schemeClr val="bg1"/>
                </a:solidFill>
                <a:latin typeface="Arial" panose="020B0604020202020204" pitchFamily="34" charset="0"/>
                <a:cs typeface="B Nazanin" panose="00000400000000000000" pitchFamily="2" charset="-78"/>
              </a:rPr>
              <a:t>. خاصيت </a:t>
            </a:r>
            <a:r>
              <a:rPr lang="fa-IR" sz="2000" dirty="0">
                <a:solidFill>
                  <a:schemeClr val="bg1"/>
                </a:solidFill>
                <a:latin typeface="Arial" panose="020B0604020202020204" pitchFamily="34" charset="0"/>
                <a:cs typeface="B Nazanin" panose="00000400000000000000" pitchFamily="2" charset="-78"/>
              </a:rPr>
              <a:t>نرم سازي و مقاومت </a:t>
            </a:r>
            <a:r>
              <a:rPr lang="fa-IR" sz="2000" dirty="0" smtClean="0">
                <a:solidFill>
                  <a:schemeClr val="bg1"/>
                </a:solidFill>
                <a:latin typeface="Arial" panose="020B0604020202020204" pitchFamily="34" charset="0"/>
                <a:cs typeface="B Nazanin" panose="00000400000000000000" pitchFamily="2" charset="-78"/>
              </a:rPr>
              <a:t>در   برابر </a:t>
            </a:r>
            <a:r>
              <a:rPr lang="fa-IR" sz="2000" dirty="0">
                <a:solidFill>
                  <a:schemeClr val="bg1"/>
                </a:solidFill>
                <a:latin typeface="Arial" panose="020B0604020202020204" pitchFamily="34" charset="0"/>
                <a:cs typeface="B Nazanin" panose="00000400000000000000" pitchFamily="2" charset="-78"/>
              </a:rPr>
              <a:t>فرسايش(سائيدگي)، اساس به كارگيري آلياژ سرب در ساخت ياتاقان است</a:t>
            </a:r>
            <a:r>
              <a:rPr lang="fa-IR" sz="2000" dirty="0" smtClean="0">
                <a:solidFill>
                  <a:schemeClr val="bg1"/>
                </a:solidFill>
                <a:latin typeface="Arial" panose="020B0604020202020204" pitchFamily="34" charset="0"/>
                <a:cs typeface="B Nazanin" panose="00000400000000000000" pitchFamily="2" charset="-78"/>
              </a:rPr>
              <a:t>. از </a:t>
            </a:r>
            <a:r>
              <a:rPr lang="fa-IR" sz="2000" dirty="0">
                <a:solidFill>
                  <a:schemeClr val="bg1"/>
                </a:solidFill>
                <a:latin typeface="Arial" panose="020B0604020202020204" pitchFamily="34" charset="0"/>
                <a:cs typeface="B Nazanin" panose="00000400000000000000" pitchFamily="2" charset="-78"/>
              </a:rPr>
              <a:t>فلز </a:t>
            </a:r>
            <a:r>
              <a:rPr lang="fa-IR" sz="2000" dirty="0" smtClean="0">
                <a:solidFill>
                  <a:schemeClr val="bg1"/>
                </a:solidFill>
                <a:latin typeface="Arial" panose="020B0604020202020204" pitchFamily="34" charset="0"/>
                <a:cs typeface="B Nazanin" panose="00000400000000000000" pitchFamily="2" charset="-78"/>
              </a:rPr>
              <a:t> سرب </a:t>
            </a:r>
            <a:r>
              <a:rPr lang="fa-IR" sz="2000" dirty="0">
                <a:solidFill>
                  <a:schemeClr val="bg1"/>
                </a:solidFill>
                <a:latin typeface="Arial" panose="020B0604020202020204" pitchFamily="34" charset="0"/>
                <a:cs typeface="B Nazanin" panose="00000400000000000000" pitchFamily="2" charset="-78"/>
              </a:rPr>
              <a:t>براي بالانس كردن چرخ خودروها، ساخت باك بنزين و صاف كاري بدنه خودروها </a:t>
            </a:r>
            <a:r>
              <a:rPr lang="fa-IR" sz="2000" dirty="0" smtClean="0">
                <a:solidFill>
                  <a:schemeClr val="bg1"/>
                </a:solidFill>
                <a:latin typeface="Arial" panose="020B0604020202020204" pitchFamily="34" charset="0"/>
                <a:cs typeface="B Nazanin" panose="00000400000000000000" pitchFamily="2" charset="-78"/>
              </a:rPr>
              <a:t> نيز </a:t>
            </a:r>
            <a:r>
              <a:rPr lang="fa-IR" sz="2000" dirty="0">
                <a:solidFill>
                  <a:schemeClr val="bg1"/>
                </a:solidFill>
                <a:latin typeface="Arial" panose="020B0604020202020204" pitchFamily="34" charset="0"/>
                <a:cs typeface="B Nazanin" panose="00000400000000000000" pitchFamily="2" charset="-78"/>
              </a:rPr>
              <a:t>استفاده ميشود.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سرب معمولاًبا آنتيموان و قلع به صورت آلياژ در مي آيد. اين آلياژها براي لحيمكاري در صنايع الکترونيك، رادياتورسازي و يا توليد بلبرينگ مورد استفاده قرار ميگيرد.</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ميزان استفاده از سرب در ساخت بلبرينگ در صنايع ماشين سازي و حمل و نقل ريلي و     مصارف صنعتي رو به كاهش نهاده است</a:t>
            </a:r>
            <a:r>
              <a:rPr lang="fa-IR" sz="2000" dirty="0" smtClean="0">
                <a:solidFill>
                  <a:schemeClr val="bg1"/>
                </a:solidFill>
                <a:latin typeface="Arial" panose="020B0604020202020204" pitchFamily="34" charset="0"/>
                <a:cs typeface="B Nazanin" panose="00000400000000000000" pitchFamily="2" charset="-78"/>
              </a:rPr>
              <a:t>. لحيم </a:t>
            </a:r>
            <a:r>
              <a:rPr lang="fa-IR" sz="2000" dirty="0">
                <a:solidFill>
                  <a:schemeClr val="bg1"/>
                </a:solidFill>
                <a:latin typeface="Arial" panose="020B0604020202020204" pitchFamily="34" charset="0"/>
                <a:cs typeface="B Nazanin" panose="00000400000000000000" pitchFamily="2" charset="-78"/>
              </a:rPr>
              <a:t>مهمترين كاربرد سرب در صنايع </a:t>
            </a:r>
            <a:r>
              <a:rPr lang="fa-IR" sz="2000" dirty="0" smtClean="0">
                <a:solidFill>
                  <a:schemeClr val="bg1"/>
                </a:solidFill>
                <a:latin typeface="Arial" panose="020B0604020202020204" pitchFamily="34" charset="0"/>
                <a:cs typeface="B Nazanin" panose="00000400000000000000" pitchFamily="2" charset="-78"/>
              </a:rPr>
              <a:t>مهندسي و الکترونيك است</a:t>
            </a:r>
            <a:r>
              <a:rPr lang="fa-IR" sz="2000" dirty="0">
                <a:solidFill>
                  <a:schemeClr val="bg1"/>
                </a:solidFill>
                <a:latin typeface="Arial" panose="020B0604020202020204" pitchFamily="34" charset="0"/>
                <a:cs typeface="B Nazanin" panose="00000400000000000000" pitchFamily="2" charset="-78"/>
              </a:rPr>
              <a:t>. </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483645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E618D-E212-471A-8D8F-B1CB7EDA0746}"/>
              </a:ext>
            </a:extLst>
          </p:cNvPr>
          <p:cNvSpPr>
            <a:spLocks noGrp="1"/>
          </p:cNvSpPr>
          <p:nvPr>
            <p:ph type="title"/>
          </p:nvPr>
        </p:nvSpPr>
        <p:spPr/>
        <p:txBody>
          <a:bodyPr/>
          <a:lstStyle/>
          <a:p>
            <a:pPr algn="r" rtl="1"/>
            <a:r>
              <a:rPr lang="fa-IR" sz="3600" dirty="0">
                <a:solidFill>
                  <a:srgbClr val="FFC000"/>
                </a:solidFill>
                <a:cs typeface="B Nazanin" panose="00000400000000000000" pitchFamily="2" charset="-78"/>
              </a:rPr>
              <a:t>مشاغل در معرض تماس با سرب</a:t>
            </a:r>
            <a:endParaRPr lang="en-US" sz="3600" dirty="0">
              <a:solidFill>
                <a:srgbClr val="FFC000"/>
              </a:solidFill>
            </a:endParaRPr>
          </a:p>
        </p:txBody>
      </p:sp>
      <p:sp>
        <p:nvSpPr>
          <p:cNvPr id="4" name="Content Placeholder 3">
            <a:extLst>
              <a:ext uri="{FF2B5EF4-FFF2-40B4-BE49-F238E27FC236}">
                <a16:creationId xmlns:a16="http://schemas.microsoft.com/office/drawing/2014/main" id="{62192DFD-DD9D-41F2-B2CB-1AAD81146E9A}"/>
              </a:ext>
            </a:extLst>
          </p:cNvPr>
          <p:cNvSpPr>
            <a:spLocks noGrp="1"/>
          </p:cNvSpPr>
          <p:nvPr>
            <p:ph idx="10"/>
          </p:nvPr>
        </p:nvSpPr>
        <p:spPr>
          <a:xfrm>
            <a:off x="1475656" y="1844824"/>
            <a:ext cx="7221488" cy="4147865"/>
          </a:xfrm>
        </p:spPr>
        <p:txBody>
          <a:bodyPr/>
          <a:lstStyle/>
          <a:p>
            <a:pPr algn="just" rtl="1"/>
            <a:r>
              <a:rPr lang="fa-IR" sz="2000" dirty="0">
                <a:solidFill>
                  <a:schemeClr val="bg1"/>
                </a:solidFill>
                <a:latin typeface="Arial" panose="020B0604020202020204" pitchFamily="34" charset="0"/>
                <a:cs typeface="B Nazanin" panose="00000400000000000000" pitchFamily="2" charset="-78"/>
              </a:rPr>
              <a:t>به طور کلی، كار در معادن سرب و روي، ذوب و پالایش سرب، بازيافت سرب، </a:t>
            </a:r>
            <a:r>
              <a:rPr lang="fa-IR" sz="2000" dirty="0" smtClean="0">
                <a:solidFill>
                  <a:schemeClr val="bg1"/>
                </a:solidFill>
                <a:latin typeface="Arial" panose="020B0604020202020204" pitchFamily="34" charset="0"/>
                <a:cs typeface="B Nazanin" panose="00000400000000000000" pitchFamily="2" charset="-78"/>
              </a:rPr>
              <a:t>بازيافت   قطعات </a:t>
            </a:r>
            <a:r>
              <a:rPr lang="fa-IR" sz="2000" dirty="0">
                <a:solidFill>
                  <a:schemeClr val="bg1"/>
                </a:solidFill>
                <a:latin typeface="Arial" panose="020B0604020202020204" pitchFamily="34" charset="0"/>
                <a:cs typeface="B Nazanin" panose="00000400000000000000" pitchFamily="2" charset="-78"/>
              </a:rPr>
              <a:t>فلزي، الکترونيکي و باتري هاي فرسوده، ساخت باتري هاي سربي، شيشه </a:t>
            </a:r>
            <a:r>
              <a:rPr lang="fa-IR" sz="2000" dirty="0" smtClean="0">
                <a:solidFill>
                  <a:schemeClr val="bg1"/>
                </a:solidFill>
                <a:latin typeface="Arial" panose="020B0604020202020204" pitchFamily="34" charset="0"/>
                <a:cs typeface="B Nazanin" panose="00000400000000000000" pitchFamily="2" charset="-78"/>
              </a:rPr>
              <a:t>و      كريستال</a:t>
            </a:r>
            <a:r>
              <a:rPr lang="fa-IR" sz="2000" dirty="0">
                <a:solidFill>
                  <a:schemeClr val="bg1"/>
                </a:solidFill>
                <a:latin typeface="Arial" panose="020B0604020202020204" pitchFamily="34" charset="0"/>
                <a:cs typeface="B Nazanin" panose="00000400000000000000" pitchFamily="2" charset="-78"/>
              </a:rPr>
              <a:t>، ساخت و استفاده از رنگ دانه ها، رنگ ها و لعاب هاي سربي، سازندگان گلوله و مهمات، ساخت پلاستيك و لاستيك، نقاشان صنعتي و ساختماني، تعميركاران اتومبيل، كارگران تعمير و نگهداري پل ها و سازه هاي فلزي، كارگران ساختماني، آموزش </a:t>
            </a:r>
            <a:r>
              <a:rPr lang="fa-IR" sz="2000" dirty="0" smtClean="0">
                <a:solidFill>
                  <a:schemeClr val="bg1"/>
                </a:solidFill>
                <a:latin typeface="Arial" panose="020B0604020202020204" pitchFamily="34" charset="0"/>
                <a:cs typeface="B Nazanin" panose="00000400000000000000" pitchFamily="2" charset="-78"/>
              </a:rPr>
              <a:t>تير     اندازي </a:t>
            </a:r>
            <a:r>
              <a:rPr lang="fa-IR" sz="2000" dirty="0">
                <a:solidFill>
                  <a:schemeClr val="bg1"/>
                </a:solidFill>
                <a:latin typeface="Arial" panose="020B0604020202020204" pitchFamily="34" charset="0"/>
                <a:cs typeface="B Nazanin" panose="00000400000000000000" pitchFamily="2" charset="-78"/>
              </a:rPr>
              <a:t>و تيرانداز ها، لوله كش ها و متصل كنندگان لوله ها، افسران پليس، </a:t>
            </a:r>
            <a:r>
              <a:rPr lang="fa-IR" sz="2000" dirty="0" smtClean="0">
                <a:solidFill>
                  <a:schemeClr val="bg1"/>
                </a:solidFill>
                <a:latin typeface="Arial" panose="020B0604020202020204" pitchFamily="34" charset="0"/>
                <a:cs typeface="B Nazanin" panose="00000400000000000000" pitchFamily="2" charset="-78"/>
              </a:rPr>
              <a:t>تعميركاران   رادياتور</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اپراتورهاي زباله </a:t>
            </a:r>
            <a:r>
              <a:rPr lang="fa-IR" sz="2000" dirty="0">
                <a:solidFill>
                  <a:schemeClr val="bg1"/>
                </a:solidFill>
                <a:latin typeface="Arial" panose="020B0604020202020204" pitchFamily="34" charset="0"/>
                <a:cs typeface="B Nazanin" panose="00000400000000000000" pitchFamily="2" charset="-78"/>
              </a:rPr>
              <a:t>سوز، جوشکاران استيل، تراشيدن رنگ هاي قديمي </a:t>
            </a:r>
            <a:r>
              <a:rPr lang="fa-IR" sz="2000" dirty="0" smtClean="0">
                <a:solidFill>
                  <a:schemeClr val="bg1"/>
                </a:solidFill>
                <a:latin typeface="Arial" panose="020B0604020202020204" pitchFamily="34" charset="0"/>
                <a:cs typeface="B Nazanin" panose="00000400000000000000" pitchFamily="2" charset="-78"/>
              </a:rPr>
              <a:t>حاوي    سرب </a:t>
            </a:r>
            <a:r>
              <a:rPr lang="fa-IR" sz="2000" dirty="0">
                <a:solidFill>
                  <a:schemeClr val="bg1"/>
                </a:solidFill>
                <a:latin typeface="Arial" panose="020B0604020202020204" pitchFamily="34" charset="0"/>
                <a:cs typeface="B Nazanin" panose="00000400000000000000" pitchFamily="2" charset="-78"/>
              </a:rPr>
              <a:t>از روي سطوح با </a:t>
            </a:r>
            <a:r>
              <a:rPr lang="fa-IR" sz="2000" dirty="0" smtClean="0">
                <a:solidFill>
                  <a:schemeClr val="bg1"/>
                </a:solidFill>
                <a:latin typeface="Arial" panose="020B0604020202020204" pitchFamily="34" charset="0"/>
                <a:cs typeface="B Nazanin" panose="00000400000000000000" pitchFamily="2" charset="-78"/>
              </a:rPr>
              <a:t>هواي </a:t>
            </a:r>
            <a:r>
              <a:rPr lang="fa-IR" sz="2000" dirty="0">
                <a:solidFill>
                  <a:schemeClr val="bg1"/>
                </a:solidFill>
                <a:latin typeface="Arial" panose="020B0604020202020204" pitchFamily="34" charset="0"/>
                <a:cs typeface="B Nazanin" panose="00000400000000000000" pitchFamily="2" charset="-78"/>
              </a:rPr>
              <a:t>فشرده و لحيم كاري، در گروه مشاغل با تماس معني </a:t>
            </a:r>
            <a:r>
              <a:rPr lang="fa-IR" sz="2000" dirty="0" smtClean="0">
                <a:solidFill>
                  <a:schemeClr val="bg1"/>
                </a:solidFill>
                <a:latin typeface="Arial" panose="020B0604020202020204" pitchFamily="34" charset="0"/>
                <a:cs typeface="B Nazanin" panose="00000400000000000000" pitchFamily="2" charset="-78"/>
              </a:rPr>
              <a:t>دار   با </a:t>
            </a:r>
            <a:r>
              <a:rPr lang="fa-IR" sz="2000" dirty="0">
                <a:solidFill>
                  <a:schemeClr val="bg1"/>
                </a:solidFill>
                <a:latin typeface="Arial" panose="020B0604020202020204" pitchFamily="34" charset="0"/>
                <a:cs typeface="B Nazanin" panose="00000400000000000000" pitchFamily="2" charset="-78"/>
              </a:rPr>
              <a:t>گردوغبار، فيوم و بخارات سرب محسوب مي شوند.</a:t>
            </a:r>
            <a:endParaRPr lang="en-US" sz="20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1153661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8E2BF-E35D-4837-B20B-AFE31280DD68}"/>
              </a:ext>
            </a:extLst>
          </p:cNvPr>
          <p:cNvSpPr>
            <a:spLocks noGrp="1"/>
          </p:cNvSpPr>
          <p:nvPr>
            <p:ph type="title"/>
          </p:nvPr>
        </p:nvSpPr>
        <p:spPr/>
        <p:txBody>
          <a:bodyPr/>
          <a:lstStyle/>
          <a:p>
            <a:pPr algn="r"/>
            <a:r>
              <a:rPr lang="fa-IR" sz="3600" dirty="0">
                <a:solidFill>
                  <a:srgbClr val="FFC000"/>
                </a:solidFill>
                <a:cs typeface="B Nazanin" panose="00000400000000000000" pitchFamily="2" charset="-78"/>
              </a:rPr>
              <a:t>مشاغل دارای ریسک بالای تماس با سرب</a:t>
            </a:r>
            <a:endParaRPr lang="en-US" sz="3600" dirty="0">
              <a:solidFill>
                <a:srgbClr val="FFC000"/>
              </a:solidFill>
            </a:endParaRPr>
          </a:p>
        </p:txBody>
      </p:sp>
      <p:sp>
        <p:nvSpPr>
          <p:cNvPr id="4" name="Content Placeholder 3">
            <a:extLst>
              <a:ext uri="{FF2B5EF4-FFF2-40B4-BE49-F238E27FC236}">
                <a16:creationId xmlns:a16="http://schemas.microsoft.com/office/drawing/2014/main" id="{95B3479D-7718-44E6-BB86-401537FA6F34}"/>
              </a:ext>
            </a:extLst>
          </p:cNvPr>
          <p:cNvSpPr>
            <a:spLocks noGrp="1"/>
          </p:cNvSpPr>
          <p:nvPr>
            <p:ph idx="10"/>
          </p:nvPr>
        </p:nvSpPr>
        <p:spPr>
          <a:xfrm>
            <a:off x="1403648" y="1484784"/>
            <a:ext cx="7259724" cy="4147865"/>
          </a:xfrm>
        </p:spPr>
        <p:txBody>
          <a:bodyPr/>
          <a:lstStyle/>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اگر غلظت سرب در خون كارگران شاغل به كار در محيطي بدون استفاده از </a:t>
            </a:r>
            <a:r>
              <a:rPr lang="fa-IR" sz="2000" dirty="0" smtClean="0">
                <a:solidFill>
                  <a:schemeClr val="bg1"/>
                </a:solidFill>
                <a:latin typeface="Arial" panose="020B0604020202020204" pitchFamily="34" charset="0"/>
                <a:cs typeface="B Nazanin" panose="00000400000000000000" pitchFamily="2" charset="-78"/>
              </a:rPr>
              <a:t>ماسك      تنفسي</a:t>
            </a:r>
            <a:r>
              <a:rPr lang="fa-IR" sz="2000" dirty="0">
                <a:solidFill>
                  <a:schemeClr val="bg1"/>
                </a:solidFill>
                <a:latin typeface="Arial" panose="020B0604020202020204" pitchFamily="34" charset="0"/>
                <a:cs typeface="B Nazanin" panose="00000400000000000000" pitchFamily="2" charset="-78"/>
              </a:rPr>
              <a:t>، فراتر از مقادير زير باشد، آن شغل از ريسك بالاي تماس شغلي با </a:t>
            </a:r>
            <a:r>
              <a:rPr lang="fa-IR" sz="2000" dirty="0" smtClean="0">
                <a:solidFill>
                  <a:schemeClr val="bg1"/>
                </a:solidFill>
                <a:latin typeface="Arial" panose="020B0604020202020204" pitchFamily="34" charset="0"/>
                <a:cs typeface="B Nazanin" panose="00000400000000000000" pitchFamily="2" charset="-78"/>
              </a:rPr>
              <a:t>سرب </a:t>
            </a:r>
            <a:r>
              <a:rPr lang="fa-IR" sz="2000" dirty="0">
                <a:solidFill>
                  <a:schemeClr val="bg1"/>
                </a:solidFill>
                <a:latin typeface="Arial" panose="020B0604020202020204" pitchFamily="34" charset="0"/>
                <a:cs typeface="B Nazanin" panose="00000400000000000000" pitchFamily="2" charset="-78"/>
              </a:rPr>
              <a:t>برخوردار </a:t>
            </a:r>
            <a:r>
              <a:rPr lang="fa-IR" sz="2000" dirty="0" smtClean="0">
                <a:solidFill>
                  <a:schemeClr val="bg1"/>
                </a:solidFill>
                <a:latin typeface="Arial" panose="020B0604020202020204" pitchFamily="34" charset="0"/>
                <a:cs typeface="B Nazanin" panose="00000400000000000000" pitchFamily="2" charset="-78"/>
              </a:rPr>
              <a:t>  است</a:t>
            </a:r>
            <a:r>
              <a:rPr 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- 1/45 ميکرومول سرب در ليتر يا 30 ميکروگرم سرب در دسي ليتر خون براي كارگران معمولي.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- 0/48 ميکرومول سرب در ليتر يا 10 ميکروگرم سرب در دسي ليتر خون براي زنان </a:t>
            </a:r>
            <a:r>
              <a:rPr lang="fa-IR" sz="2000" dirty="0" smtClean="0">
                <a:solidFill>
                  <a:schemeClr val="bg1"/>
                </a:solidFill>
                <a:latin typeface="Arial" panose="020B0604020202020204" pitchFamily="34" charset="0"/>
                <a:cs typeface="B Nazanin" panose="00000400000000000000" pitchFamily="2" charset="-78"/>
              </a:rPr>
              <a:t>با  </a:t>
            </a:r>
            <a:r>
              <a:rPr lang="fa-IR" sz="2000" dirty="0">
                <a:solidFill>
                  <a:schemeClr val="bg1"/>
                </a:solidFill>
                <a:latin typeface="Arial" panose="020B0604020202020204" pitchFamily="34" charset="0"/>
                <a:cs typeface="B Nazanin" panose="00000400000000000000" pitchFamily="2" charset="-78"/>
              </a:rPr>
              <a:t>استعداد باروري.</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كار در چنين مشاغلي نيازمند رعايت الزامات زير است:</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1- بررسي نتايج پايش هاي بيولوژيك قبلي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2- بررسي نتايج اندازه گيري هوا و تماس هاي تنفسي كارگران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3- بررسي شرايط كاري كه منجر به افزايش غلظت سرب در هواي محيط كار به بيش از يك دوم حد مجاز، شده است</a:t>
            </a:r>
            <a:r>
              <a:rPr lang="en-US" sz="2000" dirty="0">
                <a:solidFill>
                  <a:schemeClr val="bg1"/>
                </a:solidFill>
                <a:latin typeface="Arial" panose="020B0604020202020204" pitchFamily="34" charset="0"/>
                <a:cs typeface="B Nazanin" panose="00000400000000000000" pitchFamily="2" charset="-78"/>
              </a:rPr>
              <a:t>.</a:t>
            </a:r>
          </a:p>
          <a:p>
            <a:pPr algn="just"/>
            <a:endParaRPr lang="en-US" sz="2000" dirty="0"/>
          </a:p>
        </p:txBody>
      </p:sp>
    </p:spTree>
    <p:extLst>
      <p:ext uri="{BB962C8B-B14F-4D97-AF65-F5344CB8AC3E}">
        <p14:creationId xmlns:p14="http://schemas.microsoft.com/office/powerpoint/2010/main" val="1893327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C1542-84A7-46F3-8DFD-8B93E5B0B653}"/>
              </a:ext>
            </a:extLst>
          </p:cNvPr>
          <p:cNvSpPr>
            <a:spLocks noGrp="1"/>
          </p:cNvSpPr>
          <p:nvPr>
            <p:ph type="title"/>
          </p:nvPr>
        </p:nvSpPr>
        <p:spPr/>
        <p:txBody>
          <a:bodyPr/>
          <a:lstStyle/>
          <a:p>
            <a:pPr algn="r" rtl="1"/>
            <a:r>
              <a:rPr lang="fa-IR" sz="3600" dirty="0">
                <a:solidFill>
                  <a:schemeClr val="bg1">
                    <a:lumMod val="65000"/>
                  </a:schemeClr>
                </a:solidFill>
                <a:cs typeface="B Nazanin" panose="00000400000000000000" pitchFamily="2" charset="-78"/>
              </a:rPr>
              <a:t>راه های مواجهه با سرب</a:t>
            </a:r>
            <a:endParaRPr lang="en-US" sz="3600" dirty="0">
              <a:solidFill>
                <a:schemeClr val="bg1">
                  <a:lumMod val="65000"/>
                </a:schemeClr>
              </a:solidFill>
            </a:endParaRPr>
          </a:p>
        </p:txBody>
      </p:sp>
      <p:sp>
        <p:nvSpPr>
          <p:cNvPr id="4" name="Content Placeholder 3">
            <a:extLst>
              <a:ext uri="{FF2B5EF4-FFF2-40B4-BE49-F238E27FC236}">
                <a16:creationId xmlns:a16="http://schemas.microsoft.com/office/drawing/2014/main" id="{42150BCF-D0D6-47BC-B629-42F8B219D92E}"/>
              </a:ext>
            </a:extLst>
          </p:cNvPr>
          <p:cNvSpPr>
            <a:spLocks noGrp="1"/>
          </p:cNvSpPr>
          <p:nvPr>
            <p:ph idx="10"/>
          </p:nvPr>
        </p:nvSpPr>
        <p:spPr>
          <a:xfrm>
            <a:off x="2100300" y="1355067"/>
            <a:ext cx="6563072" cy="4147865"/>
          </a:xfrm>
        </p:spPr>
        <p:txBody>
          <a:bodyPr/>
          <a:lstStyle/>
          <a:p>
            <a:pPr algn="just" rtl="1">
              <a:spcBef>
                <a:spcPts val="0"/>
              </a:spcBef>
              <a:spcAft>
                <a:spcPts val="0"/>
              </a:spcAft>
            </a:pPr>
            <a:r>
              <a:rPr lang="fa-IR" sz="2400" b="1" dirty="0">
                <a:solidFill>
                  <a:schemeClr val="accent6">
                    <a:lumMod val="75000"/>
                  </a:schemeClr>
                </a:solidFill>
                <a:latin typeface="Arial" panose="020B0604020202020204" pitchFamily="34" charset="0"/>
                <a:cs typeface="B Nazanin" panose="00000400000000000000" pitchFamily="2" charset="-78"/>
              </a:rPr>
              <a:t>مواجهات غیرشغلی:</a:t>
            </a:r>
            <a:endParaRPr lang="en-US" sz="2400" b="1" dirty="0">
              <a:solidFill>
                <a:schemeClr val="accent6">
                  <a:lumMod val="75000"/>
                </a:schemeClr>
              </a:solidFill>
              <a:latin typeface="Arial" panose="020B0604020202020204" pitchFamily="34" charset="0"/>
              <a:cs typeface="B Nazanin" panose="00000400000000000000" pitchFamily="2" charset="-78"/>
            </a:endParaRPr>
          </a:p>
          <a:p>
            <a:pPr algn="just" rtl="1">
              <a:spcBef>
                <a:spcPts val="0"/>
              </a:spcBef>
              <a:spcAft>
                <a:spcPts val="0"/>
              </a:spcAft>
            </a:pPr>
            <a:r>
              <a:rPr lang="fa-IR" sz="2000" b="1"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انتقال سرب ازطریق آب، غذا و هوای محیط</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(سرب استفاده شده در لوازم آرایشی و اسباب بازی کودکان)</a:t>
            </a:r>
          </a:p>
          <a:p>
            <a:pPr marL="0" indent="0" algn="just" rtl="1">
              <a:spcBef>
                <a:spcPts val="0"/>
              </a:spcBef>
              <a:spcAft>
                <a:spcPts val="0"/>
              </a:spcAft>
              <a:buNone/>
            </a:pPr>
            <a:endParaRPr lang="fa-IR" sz="2000" dirty="0">
              <a:solidFill>
                <a:schemeClr val="accent6">
                  <a:lumMod val="75000"/>
                </a:schemeClr>
              </a:solidFill>
              <a:latin typeface="Arial" panose="020B0604020202020204" pitchFamily="34" charset="0"/>
              <a:cs typeface="B Nazanin" panose="00000400000000000000" pitchFamily="2" charset="-78"/>
            </a:endParaRPr>
          </a:p>
          <a:p>
            <a:pPr algn="just" rtl="1">
              <a:spcBef>
                <a:spcPts val="0"/>
              </a:spcBef>
              <a:spcAft>
                <a:spcPts val="0"/>
              </a:spcAft>
            </a:pPr>
            <a:r>
              <a:rPr lang="fa-IR" sz="2400" b="1" dirty="0">
                <a:solidFill>
                  <a:schemeClr val="accent6">
                    <a:lumMod val="75000"/>
                  </a:schemeClr>
                </a:solidFill>
                <a:latin typeface="Arial" panose="020B0604020202020204" pitchFamily="34" charset="0"/>
                <a:cs typeface="B Nazanin" panose="00000400000000000000" pitchFamily="2" charset="-78"/>
              </a:rPr>
              <a:t>مواجهات شغلی : </a:t>
            </a:r>
            <a:endParaRPr lang="en-US" sz="2400" b="1" dirty="0">
              <a:solidFill>
                <a:schemeClr val="accent6">
                  <a:lumMod val="75000"/>
                </a:schemeClr>
              </a:solidFill>
              <a:latin typeface="Arial" panose="020B0604020202020204" pitchFamily="34" charset="0"/>
              <a:cs typeface="B Nazanin" panose="00000400000000000000" pitchFamily="2" charset="-78"/>
            </a:endParaRP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استنشاقی، گوارشی و پوستی</a:t>
            </a:r>
          </a:p>
          <a:p>
            <a:pPr marL="0" indent="0">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pic>
        <p:nvPicPr>
          <p:cNvPr id="5" name="Picture 4">
            <a:extLst>
              <a:ext uri="{FF2B5EF4-FFF2-40B4-BE49-F238E27FC236}">
                <a16:creationId xmlns:a16="http://schemas.microsoft.com/office/drawing/2014/main" id="{20338A38-9881-415E-AA0A-D8C72E691980}"/>
              </a:ext>
            </a:extLst>
          </p:cNvPr>
          <p:cNvPicPr>
            <a:picLocks noChangeAspect="1"/>
          </p:cNvPicPr>
          <p:nvPr/>
        </p:nvPicPr>
        <p:blipFill rotWithShape="1">
          <a:blip r:embed="rId2"/>
          <a:srcRect l="1537" t="1994" r="1520" b="2321"/>
          <a:stretch/>
        </p:blipFill>
        <p:spPr>
          <a:xfrm>
            <a:off x="1835696" y="3140968"/>
            <a:ext cx="4241790" cy="3231841"/>
          </a:xfrm>
          <a:prstGeom prst="rect">
            <a:avLst/>
          </a:prstGeom>
        </p:spPr>
      </p:pic>
    </p:spTree>
    <p:extLst>
      <p:ext uri="{BB962C8B-B14F-4D97-AF65-F5344CB8AC3E}">
        <p14:creationId xmlns:p14="http://schemas.microsoft.com/office/powerpoint/2010/main" val="3735387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rtl="1"/>
            <a:r>
              <a:rPr lang="fa-IR" altLang="ko-KR" dirty="0">
                <a:solidFill>
                  <a:schemeClr val="bg1"/>
                </a:solidFill>
                <a:cs typeface="B Nazanin" panose="00000400000000000000" pitchFamily="2" charset="-78"/>
              </a:rPr>
              <a:t>مقدمه</a:t>
            </a:r>
            <a:endParaRPr lang="ko-KR" altLang="en-US" dirty="0">
              <a:solidFill>
                <a:schemeClr val="bg1"/>
              </a:solidFill>
              <a:cs typeface="B Nazanin" panose="00000400000000000000" pitchFamily="2" charset="-78"/>
            </a:endParaRPr>
          </a:p>
        </p:txBody>
      </p:sp>
      <p:sp>
        <p:nvSpPr>
          <p:cNvPr id="7" name="Content Placeholder 6"/>
          <p:cNvSpPr>
            <a:spLocks noGrp="1"/>
          </p:cNvSpPr>
          <p:nvPr>
            <p:ph idx="10"/>
          </p:nvPr>
        </p:nvSpPr>
        <p:spPr>
          <a:xfrm>
            <a:off x="323528" y="1476570"/>
            <a:ext cx="8363272" cy="3600400"/>
          </a:xfrm>
        </p:spPr>
        <p:txBody>
          <a:bodyPr/>
          <a:lstStyle/>
          <a:p>
            <a:pPr marL="0" marR="0" lvl="0" indent="0" algn="just" defTabSz="457200" rtl="1"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ar-SA" sz="2000" i="0" u="none" strike="noStrike" kern="1200" cap="none" spc="0" normalizeH="0" baseline="0" noProof="0" dirty="0">
                <a:ln>
                  <a:noFill/>
                </a:ln>
                <a:solidFill>
                  <a:schemeClr val="bg1"/>
                </a:solidFill>
                <a:effectLst/>
                <a:uLnTx/>
                <a:uFillTx/>
                <a:cs typeface="B Nazanin" panose="00000400000000000000" pitchFamily="2" charset="-78"/>
              </a:rPr>
              <a:t>سميت سرب هزاران سال است كه براي انسان شناخته شده است. عليرغم شناختي كه نسبت به سميت</a:t>
            </a:r>
            <a:r>
              <a:rPr kumimoji="0" lang="fa-IR" sz="2000" i="0" u="none" strike="noStrike" kern="1200" cap="none" spc="0" normalizeH="0" baseline="0" noProof="0" dirty="0">
                <a:ln>
                  <a:noFill/>
                </a:ln>
                <a:solidFill>
                  <a:schemeClr val="bg1"/>
                </a:solidFill>
                <a:effectLst/>
                <a:uLnTx/>
                <a:uFillTx/>
                <a:cs typeface="B Nazanin" panose="00000400000000000000" pitchFamily="2" charset="-78"/>
              </a:rPr>
              <a:t> </a:t>
            </a:r>
            <a:r>
              <a:rPr kumimoji="0" lang="ar-SA" sz="2000" i="0" u="none" strike="noStrike" kern="1200" cap="none" spc="0" normalizeH="0" baseline="0" noProof="0" dirty="0">
                <a:ln>
                  <a:noFill/>
                </a:ln>
                <a:solidFill>
                  <a:schemeClr val="bg1"/>
                </a:solidFill>
                <a:effectLst/>
                <a:uLnTx/>
                <a:uFillTx/>
                <a:cs typeface="B Nazanin" panose="00000400000000000000" pitchFamily="2" charset="-78"/>
              </a:rPr>
              <a:t>اين عنصر وجود دارد هنوز هم درگستره وسيعي از صنايع مصرف مي شود</a:t>
            </a:r>
            <a:r>
              <a:rPr lang="en-US" sz="2000" dirty="0">
                <a:solidFill>
                  <a:schemeClr val="bg1"/>
                </a:solidFill>
                <a:cs typeface="B Nazanin" panose="00000400000000000000" pitchFamily="2" charset="-78"/>
              </a:rPr>
              <a:t>.</a:t>
            </a:r>
          </a:p>
          <a:p>
            <a:pPr marL="0" indent="0" algn="just" rtl="1">
              <a:buNone/>
            </a:pPr>
            <a:r>
              <a:rPr lang="fa-IR" sz="2000" dirty="0">
                <a:solidFill>
                  <a:schemeClr val="bg1"/>
                </a:solidFill>
                <a:cs typeface="B Nazanin" panose="00000400000000000000" pitchFamily="2" charset="-78"/>
              </a:rPr>
              <a:t>سرب پس از آهن، دومين فلز پر مصرف صنعتي محسوب مي شود. فعاليت هاي شغلي نظير كار </a:t>
            </a:r>
            <a:r>
              <a:rPr lang="fa-IR" sz="2000" dirty="0" smtClean="0">
                <a:solidFill>
                  <a:schemeClr val="bg1"/>
                </a:solidFill>
                <a:cs typeface="B Nazanin" panose="00000400000000000000" pitchFamily="2" charset="-78"/>
              </a:rPr>
              <a:t>باپودرها</a:t>
            </a:r>
            <a:r>
              <a:rPr lang="fa-IR" sz="2000" dirty="0">
                <a:solidFill>
                  <a:schemeClr val="bg1"/>
                </a:solidFill>
                <a:cs typeface="B Nazanin" panose="00000400000000000000" pitchFamily="2" charset="-78"/>
              </a:rPr>
              <a:t>، مايعات و يا خميرهاي حاوي سرب، جارو كردن يا نظافت خشك محيط هاي آلوده به سرب، </a:t>
            </a:r>
            <a:r>
              <a:rPr lang="fa-IR" sz="2000" dirty="0" smtClean="0">
                <a:solidFill>
                  <a:schemeClr val="bg1"/>
                </a:solidFill>
                <a:cs typeface="B Nazanin" panose="00000400000000000000" pitchFamily="2" charset="-78"/>
              </a:rPr>
              <a:t>ذوب،   سوزاندن</a:t>
            </a:r>
            <a:r>
              <a:rPr lang="fa-IR" sz="2000" dirty="0">
                <a:solidFill>
                  <a:schemeClr val="bg1"/>
                </a:solidFill>
                <a:cs typeface="B Nazanin" panose="00000400000000000000" pitchFamily="2" charset="-78"/>
              </a:rPr>
              <a:t>، بريدن، سوراخ كردن، ماشينكاري، سند بلاست، تراشيدن، سائيدن، </a:t>
            </a:r>
            <a:r>
              <a:rPr lang="fa-IR" sz="2000" dirty="0" smtClean="0">
                <a:solidFill>
                  <a:schemeClr val="bg1"/>
                </a:solidFill>
                <a:cs typeface="B Nazanin" panose="00000400000000000000" pitchFamily="2" charset="-78"/>
              </a:rPr>
              <a:t>پرداخت </a:t>
            </a:r>
            <a:r>
              <a:rPr lang="fa-IR" sz="2000" dirty="0">
                <a:solidFill>
                  <a:schemeClr val="bg1"/>
                </a:solidFill>
                <a:cs typeface="B Nazanin" panose="00000400000000000000" pitchFamily="2" charset="-78"/>
              </a:rPr>
              <a:t>كاري، </a:t>
            </a:r>
            <a:r>
              <a:rPr lang="fa-IR" sz="2000" dirty="0" smtClean="0">
                <a:solidFill>
                  <a:schemeClr val="bg1"/>
                </a:solidFill>
                <a:cs typeface="B Nazanin" panose="00000400000000000000" pitchFamily="2" charset="-78"/>
              </a:rPr>
              <a:t>جوشکاري  سرب </a:t>
            </a:r>
            <a:r>
              <a:rPr lang="fa-IR" sz="2000" dirty="0">
                <a:solidFill>
                  <a:schemeClr val="bg1"/>
                </a:solidFill>
                <a:cs typeface="B Nazanin" panose="00000400000000000000" pitchFamily="2" charset="-78"/>
              </a:rPr>
              <a:t>وتركيبات حاوي سرب به طور مستقيم در معرض تماس تنفسي با گردوغبار و يا فيوم هاي </a:t>
            </a:r>
            <a:r>
              <a:rPr lang="fa-IR" sz="2000" dirty="0" smtClean="0">
                <a:solidFill>
                  <a:schemeClr val="bg1"/>
                </a:solidFill>
                <a:cs typeface="B Nazanin" panose="00000400000000000000" pitchFamily="2" charset="-78"/>
              </a:rPr>
              <a:t>سرب  هستند</a:t>
            </a:r>
            <a:r>
              <a:rPr lang="fa-IR" sz="2000" dirty="0">
                <a:solidFill>
                  <a:schemeClr val="bg1"/>
                </a:solidFill>
                <a:cs typeface="B Nazanin" panose="00000400000000000000" pitchFamily="2" charset="-78"/>
              </a:rPr>
              <a:t>. </a:t>
            </a:r>
            <a:endParaRPr lang="en-US" sz="2000" dirty="0">
              <a:solidFill>
                <a:schemeClr val="bg1"/>
              </a:solidFill>
              <a:cs typeface="B Nazanin" panose="00000400000000000000" pitchFamily="2" charset="-78"/>
            </a:endParaRPr>
          </a:p>
          <a:p>
            <a:pPr marL="0" indent="0" algn="just" rtl="1">
              <a:buNone/>
            </a:pPr>
            <a:r>
              <a:rPr lang="ar-SA" sz="2000" dirty="0">
                <a:solidFill>
                  <a:schemeClr val="bg1"/>
                </a:solidFill>
                <a:cs typeface="B Nazanin" panose="00000400000000000000" pitchFamily="2" charset="-78"/>
              </a:rPr>
              <a:t>سرب و تركيبات آن در دو شکل آلي و معدني استفاده مي شوند. سرب آلي كمتر متداول بوده و </a:t>
            </a:r>
            <a:r>
              <a:rPr lang="fa-IR" sz="2000" dirty="0" smtClean="0">
                <a:solidFill>
                  <a:schemeClr val="bg1"/>
                </a:solidFill>
                <a:cs typeface="B Nazanin" panose="00000400000000000000" pitchFamily="2" charset="-78"/>
              </a:rPr>
              <a:t>از</a:t>
            </a:r>
            <a:r>
              <a:rPr lang="fa-IR" sz="2000" dirty="0" smtClean="0">
                <a:solidFill>
                  <a:schemeClr val="bg1"/>
                </a:solidFill>
                <a:cs typeface="B Nazanin" panose="00000400000000000000" pitchFamily="2" charset="-78"/>
              </a:rPr>
              <a:t>       </a:t>
            </a:r>
            <a:r>
              <a:rPr lang="ar-SA" sz="2000" dirty="0" smtClean="0">
                <a:solidFill>
                  <a:schemeClr val="bg1"/>
                </a:solidFill>
                <a:cs typeface="B Nazanin" panose="00000400000000000000" pitchFamily="2" charset="-78"/>
              </a:rPr>
              <a:t>خصوصيات </a:t>
            </a:r>
            <a:r>
              <a:rPr lang="ar-SA" sz="2000" dirty="0">
                <a:solidFill>
                  <a:schemeClr val="bg1"/>
                </a:solidFill>
                <a:cs typeface="B Nazanin" panose="00000400000000000000" pitchFamily="2" charset="-78"/>
              </a:rPr>
              <a:t>و اثرات بهداشتي متفاوتي نسبت به سرب معدني برخوردار است</a:t>
            </a:r>
            <a:r>
              <a:rPr lang="en-US" sz="2000" dirty="0">
                <a:solidFill>
                  <a:schemeClr val="bg1"/>
                </a:solidFill>
                <a:cs typeface="B Nazanin" panose="00000400000000000000" pitchFamily="2" charset="-78"/>
              </a:rPr>
              <a:t>.</a:t>
            </a:r>
          </a:p>
          <a:p>
            <a:pPr marL="0" indent="0" algn="just" rtl="1">
              <a:buNone/>
            </a:pPr>
            <a:endParaRPr lang="fa-IR" sz="2000" dirty="0">
              <a:solidFill>
                <a:schemeClr val="bg1"/>
              </a:solidFill>
              <a:cs typeface="B Nazanin" panose="00000400000000000000" pitchFamily="2" charset="-78"/>
            </a:endParaRPr>
          </a:p>
        </p:txBody>
      </p:sp>
      <p:pic>
        <p:nvPicPr>
          <p:cNvPr id="5" name="Content Placeholder 1">
            <a:extLst>
              <a:ext uri="{FF2B5EF4-FFF2-40B4-BE49-F238E27FC236}">
                <a16:creationId xmlns:a16="http://schemas.microsoft.com/office/drawing/2014/main" id="{662CDC28-34BE-4501-88AB-6BD6EFAC7751}"/>
              </a:ext>
            </a:extLst>
          </p:cNvPr>
          <p:cNvPicPr>
            <a:picLocks noChangeAspect="1"/>
          </p:cNvPicPr>
          <p:nvPr/>
        </p:nvPicPr>
        <p:blipFill>
          <a:blip r:embed="rId2"/>
          <a:stretch>
            <a:fillRect/>
          </a:stretch>
        </p:blipFill>
        <p:spPr>
          <a:xfrm>
            <a:off x="634482" y="4492690"/>
            <a:ext cx="2801685" cy="1948954"/>
          </a:xfrm>
          <a:prstGeom prst="rect">
            <a:avLst/>
          </a:prstGeom>
        </p:spPr>
      </p:pic>
    </p:spTree>
    <p:extLst>
      <p:ext uri="{BB962C8B-B14F-4D97-AF65-F5344CB8AC3E}">
        <p14:creationId xmlns:p14="http://schemas.microsoft.com/office/powerpoint/2010/main" val="891763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DB14B-C140-46EC-B8AD-3FF4EE62C1CC}"/>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متابولیسم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7A7000B1-6872-47DD-99A1-2C9DEF086E5C}"/>
              </a:ext>
            </a:extLst>
          </p:cNvPr>
          <p:cNvSpPr>
            <a:spLocks noGrp="1"/>
          </p:cNvSpPr>
          <p:nvPr>
            <p:ph idx="10"/>
          </p:nvPr>
        </p:nvSpPr>
        <p:spPr>
          <a:xfrm>
            <a:off x="1619672" y="1069514"/>
            <a:ext cx="6946084" cy="3655629"/>
          </a:xfrm>
        </p:spPr>
        <p:txBody>
          <a:bodyPr/>
          <a:lstStyle/>
          <a:p>
            <a:pPr algn="r"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سرب از راه</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هاي </a:t>
            </a:r>
            <a:r>
              <a:rPr lang="fa-IR" sz="2000" b="1" dirty="0">
                <a:solidFill>
                  <a:schemeClr val="accent6">
                    <a:lumMod val="75000"/>
                  </a:schemeClr>
                </a:solidFill>
                <a:latin typeface="Arial" panose="020B0604020202020204" pitchFamily="34" charset="0"/>
                <a:cs typeface="B Nazanin" panose="00000400000000000000" pitchFamily="2" charset="-78"/>
              </a:rPr>
              <a:t>تنفسي</a:t>
            </a:r>
            <a:r>
              <a:rPr lang="fa-IR" sz="2000" dirty="0">
                <a:solidFill>
                  <a:schemeClr val="bg1"/>
                </a:solidFill>
                <a:latin typeface="Arial" panose="020B0604020202020204" pitchFamily="34" charset="0"/>
                <a:cs typeface="B Nazanin" panose="00000400000000000000" pitchFamily="2" charset="-78"/>
              </a:rPr>
              <a:t>، </a:t>
            </a:r>
            <a:r>
              <a:rPr lang="fa-IR" sz="2000" b="1" dirty="0">
                <a:solidFill>
                  <a:schemeClr val="accent6">
                    <a:lumMod val="75000"/>
                  </a:schemeClr>
                </a:solidFill>
                <a:latin typeface="Arial" panose="020B0604020202020204" pitchFamily="34" charset="0"/>
                <a:cs typeface="B Nazanin" panose="00000400000000000000" pitchFamily="2" charset="-78"/>
              </a:rPr>
              <a:t>گوارشي</a:t>
            </a:r>
            <a:r>
              <a:rPr lang="fa-IR" sz="2000" dirty="0">
                <a:solidFill>
                  <a:schemeClr val="bg1"/>
                </a:solidFill>
                <a:latin typeface="Arial" panose="020B0604020202020204" pitchFamily="34" charset="0"/>
                <a:cs typeface="B Nazanin" panose="00000400000000000000" pitchFamily="2" charset="-78"/>
              </a:rPr>
              <a:t> و </a:t>
            </a:r>
            <a:r>
              <a:rPr lang="fa-IR" sz="2000" b="1" dirty="0">
                <a:solidFill>
                  <a:schemeClr val="accent6">
                    <a:lumMod val="75000"/>
                  </a:schemeClr>
                </a:solidFill>
                <a:latin typeface="Arial" panose="020B0604020202020204" pitchFamily="34" charset="0"/>
                <a:cs typeface="B Nazanin" panose="00000400000000000000" pitchFamily="2" charset="-78"/>
              </a:rPr>
              <a:t>پوستي</a:t>
            </a:r>
            <a:r>
              <a:rPr lang="fa-IR" sz="2000" dirty="0">
                <a:solidFill>
                  <a:schemeClr val="bg1"/>
                </a:solidFill>
                <a:latin typeface="Arial" panose="020B0604020202020204" pitchFamily="34" charset="0"/>
                <a:cs typeface="B Nazanin" panose="00000400000000000000" pitchFamily="2" charset="-78"/>
              </a:rPr>
              <a:t> وارد بدن می شود</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كارگران به علت كار مستقيم با سرب، کار در مجاورت بخش هایی که با سرب کار      </a:t>
            </a:r>
            <a:r>
              <a:rPr lang="fa-IR" sz="2000" dirty="0" smtClean="0">
                <a:solidFill>
                  <a:schemeClr val="bg1"/>
                </a:solidFill>
                <a:latin typeface="Arial" panose="020B0604020202020204" pitchFamily="34" charset="0"/>
                <a:cs typeface="B Nazanin" panose="00000400000000000000" pitchFamily="2" charset="-78"/>
              </a:rPr>
              <a:t>میکنند</a:t>
            </a:r>
            <a:r>
              <a:rPr lang="fa-IR" sz="2000" dirty="0">
                <a:solidFill>
                  <a:schemeClr val="bg1"/>
                </a:solidFill>
                <a:latin typeface="Arial" panose="020B0604020202020204" pitchFamily="34" charset="0"/>
                <a:cs typeface="B Nazanin" panose="00000400000000000000" pitchFamily="2" charset="-78"/>
              </a:rPr>
              <a:t>، ورود به فضاهای محصور که ممکن است در آنجا سرب وجود داشته </a:t>
            </a:r>
            <a:r>
              <a:rPr lang="fa-IR" sz="2000" dirty="0" smtClean="0">
                <a:solidFill>
                  <a:schemeClr val="bg1"/>
                </a:solidFill>
                <a:latin typeface="Arial" panose="020B0604020202020204" pitchFamily="34" charset="0"/>
                <a:cs typeface="B Nazanin" panose="00000400000000000000" pitchFamily="2" charset="-78"/>
              </a:rPr>
              <a:t>باشد </a:t>
            </a:r>
            <a:r>
              <a:rPr lang="fa-IR" sz="2000" dirty="0">
                <a:solidFill>
                  <a:schemeClr val="bg1"/>
                </a:solidFill>
                <a:latin typeface="Arial" panose="020B0604020202020204" pitchFamily="34" charset="0"/>
                <a:cs typeface="B Nazanin" panose="00000400000000000000" pitchFamily="2" charset="-78"/>
              </a:rPr>
              <a:t>و تماس با سطوح آلوده به سرب در معرض تماس با سرب خواهند بود</a:t>
            </a:r>
            <a:r>
              <a:rPr lang="fa-IR" sz="2000" dirty="0" smtClean="0">
                <a:solidFill>
                  <a:schemeClr val="bg1"/>
                </a:solidFill>
                <a:latin typeface="Arial" panose="020B0604020202020204" pitchFamily="34" charset="0"/>
                <a:cs typeface="B Nazanin" panose="00000400000000000000" pitchFamily="2" charset="-78"/>
              </a:rPr>
              <a:t>.</a:t>
            </a:r>
          </a:p>
          <a:p>
            <a:pPr algn="just" rtl="1">
              <a:spcBef>
                <a:spcPts val="0"/>
              </a:spcBef>
              <a:spcAft>
                <a:spcPts val="0"/>
              </a:spcAft>
            </a:pPr>
            <a:endParaRPr lang="fa-IR" sz="2000" dirty="0">
              <a:solidFill>
                <a:schemeClr val="bg1"/>
              </a:solidFill>
              <a:latin typeface="Arial" panose="020B0604020202020204" pitchFamily="34" charset="0"/>
              <a:cs typeface="B Nazanin" panose="00000400000000000000" pitchFamily="2" charset="-78"/>
            </a:endParaRPr>
          </a:p>
          <a:p>
            <a:pPr algn="r"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روزانه به طور متوسط</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8 ميکروگرم سرب از راه استنشاق هوا و 20 ميکروگرم توسط غذا</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وارد بدن ميشود. افراد سيگاري روزانه  20 تا  30ميکروگرم سرب </a:t>
            </a:r>
            <a:r>
              <a:rPr lang="fa-IR" sz="2000" dirty="0" smtClean="0">
                <a:solidFill>
                  <a:schemeClr val="bg1"/>
                </a:solidFill>
                <a:latin typeface="Arial" panose="020B0604020202020204" pitchFamily="34" charset="0"/>
                <a:cs typeface="B Nazanin" panose="00000400000000000000" pitchFamily="2" charset="-78"/>
              </a:rPr>
              <a:t>ازطريق مصرف </a:t>
            </a:r>
            <a:r>
              <a:rPr lang="fa-IR" sz="2000" dirty="0">
                <a:solidFill>
                  <a:schemeClr val="bg1"/>
                </a:solidFill>
                <a:latin typeface="Arial" panose="020B0604020202020204" pitchFamily="34" charset="0"/>
                <a:cs typeface="B Nazanin" panose="00000400000000000000" pitchFamily="2" charset="-78"/>
              </a:rPr>
              <a:t>دخانيات دريافت می کنند.</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pic>
        <p:nvPicPr>
          <p:cNvPr id="5" name="Content Placeholder 4">
            <a:extLst>
              <a:ext uri="{FF2B5EF4-FFF2-40B4-BE49-F238E27FC236}">
                <a16:creationId xmlns:a16="http://schemas.microsoft.com/office/drawing/2014/main" id="{87F46D3D-11A4-4D6F-A13D-705DF36E386B}"/>
              </a:ext>
            </a:extLst>
          </p:cNvPr>
          <p:cNvPicPr>
            <a:picLocks noChangeAspect="1"/>
          </p:cNvPicPr>
          <p:nvPr/>
        </p:nvPicPr>
        <p:blipFill rotWithShape="1">
          <a:blip r:embed="rId2"/>
          <a:srcRect l="19702" t="36011" r="45798" b="15989"/>
          <a:stretch/>
        </p:blipFill>
        <p:spPr>
          <a:xfrm>
            <a:off x="1619672" y="3412367"/>
            <a:ext cx="3018924" cy="3360195"/>
          </a:xfrm>
          <a:prstGeom prst="rect">
            <a:avLst/>
          </a:prstGeom>
        </p:spPr>
      </p:pic>
    </p:spTree>
    <p:extLst>
      <p:ext uri="{BB962C8B-B14F-4D97-AF65-F5344CB8AC3E}">
        <p14:creationId xmlns:p14="http://schemas.microsoft.com/office/powerpoint/2010/main" val="526303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879F1-36A6-4AA1-9C1C-BC9EA01ED880}"/>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جذب از راه دستگاه تنفس</a:t>
            </a:r>
            <a:endParaRPr lang="en-US" sz="3600" dirty="0">
              <a:solidFill>
                <a:schemeClr val="accent6"/>
              </a:solidFill>
            </a:endParaRPr>
          </a:p>
        </p:txBody>
      </p:sp>
      <p:sp>
        <p:nvSpPr>
          <p:cNvPr id="4" name="Content Placeholder 3">
            <a:extLst>
              <a:ext uri="{FF2B5EF4-FFF2-40B4-BE49-F238E27FC236}">
                <a16:creationId xmlns:a16="http://schemas.microsoft.com/office/drawing/2014/main" id="{63F3DEFF-F23B-446B-8082-CA2EB5A8C1D1}"/>
              </a:ext>
            </a:extLst>
          </p:cNvPr>
          <p:cNvSpPr>
            <a:spLocks noGrp="1"/>
          </p:cNvSpPr>
          <p:nvPr>
            <p:ph idx="10"/>
          </p:nvPr>
        </p:nvSpPr>
        <p:spPr>
          <a:xfrm>
            <a:off x="1475656" y="476673"/>
            <a:ext cx="6995120" cy="3960440"/>
          </a:xfrm>
        </p:spPr>
        <p:txBody>
          <a:bodyPr/>
          <a:lstStyle/>
          <a:p>
            <a:pPr algn="just" rtl="1">
              <a:spcBef>
                <a:spcPts val="0"/>
              </a:spcBef>
              <a:spcAft>
                <a:spcPts val="0"/>
              </a:spcAft>
              <a:buFont typeface="Wingdings" panose="05000000000000000000" pitchFamily="2" charset="2"/>
              <a:buChar char="Ø"/>
            </a:pPr>
            <a:endParaRPr lang="fa-IR" sz="1800" b="1"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1800" dirty="0">
                <a:solidFill>
                  <a:schemeClr val="accent3"/>
                </a:solidFill>
                <a:latin typeface="Arial" panose="020B0604020202020204" pitchFamily="34" charset="0"/>
                <a:cs typeface="B Nazanin" panose="00000400000000000000" pitchFamily="2" charset="-78"/>
              </a:rPr>
              <a:t>فيوم هاي سرب </a:t>
            </a:r>
            <a:r>
              <a:rPr lang="fa-IR" sz="1800" dirty="0">
                <a:solidFill>
                  <a:schemeClr val="bg1"/>
                </a:solidFill>
                <a:latin typeface="Arial" panose="020B0604020202020204" pitchFamily="34" charset="0"/>
                <a:cs typeface="B Nazanin" panose="00000400000000000000" pitchFamily="2" charset="-78"/>
              </a:rPr>
              <a:t>در حين انجام كارهاي داغ نظير ذوب و يا جوشکاري بر روي سرب و </a:t>
            </a:r>
            <a:r>
              <a:rPr lang="fa-IR" sz="1800" dirty="0" smtClean="0">
                <a:solidFill>
                  <a:schemeClr val="bg1"/>
                </a:solidFill>
                <a:latin typeface="Arial" panose="020B0604020202020204" pitchFamily="34" charset="0"/>
                <a:cs typeface="B Nazanin" panose="00000400000000000000" pitchFamily="2" charset="-78"/>
              </a:rPr>
              <a:t>يا          آلياژهاي </a:t>
            </a:r>
            <a:r>
              <a:rPr lang="fa-IR" sz="1800" dirty="0">
                <a:solidFill>
                  <a:schemeClr val="bg1"/>
                </a:solidFill>
                <a:latin typeface="Arial" panose="020B0604020202020204" pitchFamily="34" charset="0"/>
                <a:cs typeface="B Nazanin" panose="00000400000000000000" pitchFamily="2" charset="-78"/>
              </a:rPr>
              <a:t>سربي توليد مي شوند.گرد و غبار سرب عمدتاً در حين فرايندهاي سرد نظير  </a:t>
            </a:r>
            <a:r>
              <a:rPr lang="fa-IR" sz="1800" dirty="0" smtClean="0">
                <a:solidFill>
                  <a:schemeClr val="bg1"/>
                </a:solidFill>
                <a:latin typeface="Arial" panose="020B0604020202020204" pitchFamily="34" charset="0"/>
                <a:cs typeface="B Nazanin" panose="00000400000000000000" pitchFamily="2" charset="-78"/>
              </a:rPr>
              <a:t>برشکاري، سند </a:t>
            </a:r>
            <a:r>
              <a:rPr lang="fa-IR" sz="1800" dirty="0">
                <a:solidFill>
                  <a:schemeClr val="bg1"/>
                </a:solidFill>
                <a:latin typeface="Arial" panose="020B0604020202020204" pitchFamily="34" charset="0"/>
                <a:cs typeface="B Nazanin" panose="00000400000000000000" pitchFamily="2" charset="-78"/>
              </a:rPr>
              <a:t>بلاست، رنگ آميزي، و برداشت رنگ هاي حاوي سرب از روي سطوح با استفاده از شعله و يا تراشيدن به روش هاي مکانيکي توليد مي شوند. گردوغبار و فيوم هاي سرب بدون بو و غير قابل رؤيت بوده و شرايط مناسبي را براي ايجاد تماس تنفسي كارگران با آنها فراهم مي كنند. </a:t>
            </a:r>
            <a:endParaRPr lang="fa-IR" sz="1800" dirty="0" smtClean="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1800" dirty="0" smtClean="0">
                <a:solidFill>
                  <a:schemeClr val="bg1"/>
                </a:solidFill>
                <a:latin typeface="Arial" panose="020B0604020202020204" pitchFamily="34" charset="0"/>
                <a:cs typeface="B Nazanin" panose="00000400000000000000" pitchFamily="2" charset="-78"/>
              </a:rPr>
              <a:t>هواي </a:t>
            </a:r>
            <a:r>
              <a:rPr lang="fa-IR" sz="1800" dirty="0">
                <a:solidFill>
                  <a:schemeClr val="bg1"/>
                </a:solidFill>
                <a:latin typeface="Arial" panose="020B0604020202020204" pitchFamily="34" charset="0"/>
                <a:cs typeface="B Nazanin" panose="00000400000000000000" pitchFamily="2" charset="-78"/>
              </a:rPr>
              <a:t>آلوده به سرب وارد ريه ها شده و پس از </a:t>
            </a:r>
            <a:r>
              <a:rPr lang="fa-IR" sz="1800" dirty="0" smtClean="0">
                <a:solidFill>
                  <a:schemeClr val="bg1"/>
                </a:solidFill>
                <a:latin typeface="Arial" panose="020B0604020202020204" pitchFamily="34" charset="0"/>
                <a:cs typeface="B Nazanin" panose="00000400000000000000" pitchFamily="2" charset="-78"/>
              </a:rPr>
              <a:t>جذب</a:t>
            </a:r>
            <a:r>
              <a:rPr lang="en-US"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بلافاصله وارد جريان خون مي شود. </a:t>
            </a:r>
            <a:endParaRPr lang="fa-IR" sz="1800" dirty="0" smtClean="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1800" dirty="0" smtClean="0">
                <a:solidFill>
                  <a:schemeClr val="bg1"/>
                </a:solidFill>
                <a:latin typeface="Arial" panose="020B0604020202020204" pitchFamily="34" charset="0"/>
                <a:cs typeface="B Nazanin" panose="00000400000000000000" pitchFamily="2" charset="-78"/>
              </a:rPr>
              <a:t>سازمان </a:t>
            </a:r>
            <a:r>
              <a:rPr lang="fa-IR" sz="1800" dirty="0">
                <a:solidFill>
                  <a:schemeClr val="bg1"/>
                </a:solidFill>
                <a:latin typeface="Arial" panose="020B0604020202020204" pitchFamily="34" charset="0"/>
                <a:cs typeface="B Nazanin" panose="00000400000000000000" pitchFamily="2" charset="-78"/>
              </a:rPr>
              <a:t>بهداشت جهاني وجود 1 ميکروگرم سرب</a:t>
            </a:r>
            <a:r>
              <a:rPr lang="en-US" sz="1800" dirty="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در متر مکعب هواي تنفسي را مسئول ايجاد يك ميکروگرم سرب در 100 ميلي ليترخون مي داند. سايز ذرات تعيين كننده تنفسي بودن يا </a:t>
            </a:r>
            <a:endParaRPr lang="fa-IR" sz="1800" dirty="0" smtClean="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1800" dirty="0" smtClean="0">
                <a:solidFill>
                  <a:schemeClr val="bg1"/>
                </a:solidFill>
                <a:latin typeface="Arial" panose="020B0604020202020204" pitchFamily="34" charset="0"/>
                <a:cs typeface="B Nazanin" panose="00000400000000000000" pitchFamily="2" charset="-78"/>
              </a:rPr>
              <a:t>استنشاقي </a:t>
            </a:r>
            <a:r>
              <a:rPr lang="fa-IR" sz="1800" dirty="0">
                <a:solidFill>
                  <a:schemeClr val="bg1"/>
                </a:solidFill>
                <a:latin typeface="Arial" panose="020B0604020202020204" pitchFamily="34" charset="0"/>
                <a:cs typeface="B Nazanin" panose="00000400000000000000" pitchFamily="2" charset="-78"/>
              </a:rPr>
              <a:t>بودن آنها است. ذرات با قطر   آئروديناميك 100-0/01 ميکرومتر كه قادر به ورود به دستگاه تنفس هستند، به ذرات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تنفسي معروف هستند. در توده ذرات تنفسي، ذراتي كه از قطر آئرودينامك كوچك تر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يعني حداكثر تا </a:t>
            </a:r>
            <a:r>
              <a:rPr lang="fa-IR" sz="1800" dirty="0" smtClean="0">
                <a:solidFill>
                  <a:schemeClr val="bg1"/>
                </a:solidFill>
                <a:latin typeface="Arial" panose="020B0604020202020204" pitchFamily="34" charset="0"/>
                <a:cs typeface="B Nazanin" panose="00000400000000000000" pitchFamily="2" charset="-78"/>
              </a:rPr>
              <a:t>10 </a:t>
            </a:r>
            <a:r>
              <a:rPr lang="fa-IR" sz="1800" dirty="0">
                <a:solidFill>
                  <a:schemeClr val="bg1"/>
                </a:solidFill>
                <a:latin typeface="Arial" panose="020B0604020202020204" pitchFamily="34" charset="0"/>
                <a:cs typeface="B Nazanin" panose="00000400000000000000" pitchFamily="2" charset="-78"/>
              </a:rPr>
              <a:t>ميکرومتر برخوردار هستند، ذرات استنشاقي بوده و قادر به نفوذ به بخش هاي عميق تر ريه مي باشند.</a:t>
            </a:r>
          </a:p>
          <a:p>
            <a:pPr algn="just" rtl="1">
              <a:spcBef>
                <a:spcPts val="0"/>
              </a:spcBef>
              <a:spcAft>
                <a:spcPts val="0"/>
              </a:spcAft>
            </a:pPr>
            <a:r>
              <a:rPr lang="fa-IR" sz="1800" dirty="0">
                <a:solidFill>
                  <a:schemeClr val="bg1"/>
                </a:solidFill>
                <a:latin typeface="Arial" panose="020B0604020202020204" pitchFamily="34" charset="0"/>
                <a:cs typeface="B Nazanin" panose="00000400000000000000" pitchFamily="2" charset="-78"/>
              </a:rPr>
              <a:t>بر مبناي مدل ريوي </a:t>
            </a:r>
            <a:r>
              <a:rPr lang="en-US" sz="1800" dirty="0">
                <a:solidFill>
                  <a:schemeClr val="bg1"/>
                </a:solidFill>
                <a:latin typeface="Arial" panose="020B0604020202020204" pitchFamily="34" charset="0"/>
                <a:cs typeface="B Nazanin" panose="00000400000000000000" pitchFamily="2" charset="-78"/>
              </a:rPr>
              <a:t>ICRP </a:t>
            </a:r>
            <a:r>
              <a:rPr lang="en-US" sz="1800" dirty="0" smtClean="0">
                <a:solidFill>
                  <a:schemeClr val="bg1"/>
                </a:solidFill>
                <a:latin typeface="Arial" panose="020B0604020202020204" pitchFamily="34" charset="0"/>
                <a:cs typeface="B Nazanin" panose="00000400000000000000" pitchFamily="2" charset="-78"/>
              </a:rPr>
              <a:t>،</a:t>
            </a:r>
            <a:r>
              <a:rPr lang="fa-IR" sz="1800" dirty="0" smtClean="0">
                <a:solidFill>
                  <a:schemeClr val="bg1"/>
                </a:solidFill>
                <a:latin typeface="Arial" panose="020B0604020202020204" pitchFamily="34" charset="0"/>
                <a:cs typeface="B Nazanin" panose="00000400000000000000" pitchFamily="2" charset="-78"/>
              </a:rPr>
              <a:t> حدود%35 </a:t>
            </a:r>
            <a:r>
              <a:rPr lang="fa-IR" sz="1800" dirty="0">
                <a:solidFill>
                  <a:schemeClr val="bg1"/>
                </a:solidFill>
                <a:latin typeface="Arial" panose="020B0604020202020204" pitchFamily="34" charset="0"/>
                <a:cs typeface="B Nazanin" panose="00000400000000000000" pitchFamily="2" charset="-78"/>
              </a:rPr>
              <a:t>از ذرات سرب تنفس شده در هواي محيطي در </a:t>
            </a:r>
            <a:r>
              <a:rPr lang="fa-IR" sz="1800" dirty="0" smtClean="0">
                <a:solidFill>
                  <a:schemeClr val="bg1"/>
                </a:solidFill>
                <a:latin typeface="Arial" panose="020B0604020202020204" pitchFamily="34" charset="0"/>
                <a:cs typeface="B Nazanin" panose="00000400000000000000" pitchFamily="2" charset="-78"/>
              </a:rPr>
              <a:t>      محدوده </a:t>
            </a:r>
            <a:r>
              <a:rPr lang="fa-IR" sz="1800" dirty="0">
                <a:solidFill>
                  <a:schemeClr val="bg1"/>
                </a:solidFill>
                <a:latin typeface="Arial" panose="020B0604020202020204" pitchFamily="34" charset="0"/>
                <a:cs typeface="B Nazanin" panose="00000400000000000000" pitchFamily="2" charset="-78"/>
              </a:rPr>
              <a:t>قطر آئروديناميکي 1 -0/1 ميکرومتر بوده و در مسيرهاي تنفسي و بويژه در </a:t>
            </a:r>
            <a:r>
              <a:rPr lang="fa-IR" sz="1800" dirty="0" smtClean="0">
                <a:solidFill>
                  <a:schemeClr val="bg1"/>
                </a:solidFill>
                <a:latin typeface="Arial" panose="020B0604020202020204" pitchFamily="34" charset="0"/>
                <a:cs typeface="B Nazanin" panose="00000400000000000000" pitchFamily="2" charset="-78"/>
              </a:rPr>
              <a:t>كيسه </a:t>
            </a:r>
            <a:r>
              <a:rPr lang="fa-IR" sz="1800" dirty="0">
                <a:solidFill>
                  <a:schemeClr val="bg1"/>
                </a:solidFill>
                <a:latin typeface="Arial" panose="020B0604020202020204" pitchFamily="34" charset="0"/>
                <a:cs typeface="B Nazanin" panose="00000400000000000000" pitchFamily="2" charset="-78"/>
              </a:rPr>
              <a:t>هاي هوايي ته نشين مي شوند. اين مدل براي ذرات با قطر 0/5 ميکرومتر ميزان تجمع در مسيرهاي تنفسي را 50-40 درصد پيشگويي مي كند. مدل ريوي پيشنهاد </a:t>
            </a:r>
            <a:r>
              <a:rPr lang="fa-IR" sz="1800" dirty="0" smtClean="0">
                <a:solidFill>
                  <a:schemeClr val="bg1"/>
                </a:solidFill>
                <a:latin typeface="Arial" panose="020B0604020202020204" pitchFamily="34" charset="0"/>
                <a:cs typeface="B Nazanin" panose="00000400000000000000" pitchFamily="2" charset="-78"/>
              </a:rPr>
              <a:t>مي </a:t>
            </a:r>
            <a:r>
              <a:rPr lang="fa-IR" sz="1800" dirty="0">
                <a:solidFill>
                  <a:schemeClr val="bg1"/>
                </a:solidFill>
                <a:latin typeface="Arial" panose="020B0604020202020204" pitchFamily="34" charset="0"/>
                <a:cs typeface="B Nazanin" panose="00000400000000000000" pitchFamily="2" charset="-78"/>
              </a:rPr>
              <a:t>كند كه سرنوشت سرب </a:t>
            </a:r>
            <a:r>
              <a:rPr lang="fa-IR" sz="1800" dirty="0" smtClean="0">
                <a:solidFill>
                  <a:schemeClr val="bg1"/>
                </a:solidFill>
                <a:latin typeface="Arial" panose="020B0604020202020204" pitchFamily="34" charset="0"/>
                <a:cs typeface="B Nazanin" panose="00000400000000000000" pitchFamily="2" charset="-78"/>
              </a:rPr>
              <a:t> تجمع </a:t>
            </a:r>
            <a:r>
              <a:rPr lang="fa-IR" sz="1800" dirty="0">
                <a:solidFill>
                  <a:schemeClr val="bg1"/>
                </a:solidFill>
                <a:latin typeface="Arial" panose="020B0604020202020204" pitchFamily="34" charset="0"/>
                <a:cs typeface="B Nazanin" panose="00000400000000000000" pitchFamily="2" charset="-78"/>
              </a:rPr>
              <a:t>يافته در مسيرهاي هوايي تنفسي وابسته به حلاليت و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مسموميت اختصاصي نوع تركيب سرب است</a:t>
            </a:r>
            <a:r>
              <a:rPr lang="en-US" sz="1800" dirty="0">
                <a:solidFill>
                  <a:schemeClr val="bg1"/>
                </a:solidFill>
                <a:latin typeface="Arial" panose="020B0604020202020204" pitchFamily="34" charset="0"/>
                <a:cs typeface="B Nazanin" panose="00000400000000000000" pitchFamily="2" charset="-78"/>
              </a:rPr>
              <a:t>.</a:t>
            </a:r>
          </a:p>
          <a:p>
            <a:pPr algn="just" rtl="1">
              <a:spcBef>
                <a:spcPts val="0"/>
              </a:spcBef>
              <a:spcAft>
                <a:spcPts val="0"/>
              </a:spcAft>
            </a:pPr>
            <a:r>
              <a:rPr lang="fa-IR" sz="1800" dirty="0">
                <a:solidFill>
                  <a:schemeClr val="bg1"/>
                </a:solidFill>
                <a:latin typeface="Arial" panose="020B0604020202020204" pitchFamily="34" charset="0"/>
                <a:cs typeface="B Nazanin" panose="00000400000000000000" pitchFamily="2" charset="-78"/>
              </a:rPr>
              <a:t>در عمل بواسطه كاربرد گسترده اكسيد سرب، بسياري از مسموميت هاي صنعتي سرب  ناشي از تماس با اكسيد سرب مي باشد. جذب سرب به سرعت و از كليه راه هاي تنفسي حتي از مجاري بيني نيز انجام مي شود.</a:t>
            </a:r>
            <a:endParaRPr lang="en-US"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2304099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FC343-2D2D-41AF-B40B-ACBD4CF7EE93}"/>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جذب از راه دستگاه گوارش</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4F98567-6DC4-4987-95B4-7966E21982D2}"/>
              </a:ext>
            </a:extLst>
          </p:cNvPr>
          <p:cNvSpPr>
            <a:spLocks noGrp="1"/>
          </p:cNvSpPr>
          <p:nvPr>
            <p:ph idx="10"/>
          </p:nvPr>
        </p:nvSpPr>
        <p:spPr>
          <a:xfrm>
            <a:off x="1547664" y="1355067"/>
            <a:ext cx="7115708" cy="4147865"/>
          </a:xfrm>
        </p:spPr>
        <p:txBody>
          <a:bodyPr/>
          <a:lstStyle/>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گرد و غبار و فيوم هاي سرب پس از توليد و انتشار بر روي مواد غذايي، آب، لباس و   سايرسطوح و اشياء ته نشين مي شوند. در صورت صرف غذا، نوشيدني و يا استفاده از سيگار، جوئيدن ناخن يا مصرف آدامس در محيط هاي آلوده يا در محيط هاي تميز با </a:t>
            </a:r>
            <a:r>
              <a:rPr lang="fa-IR" sz="2000" dirty="0" smtClean="0">
                <a:solidFill>
                  <a:schemeClr val="bg1"/>
                </a:solidFill>
                <a:latin typeface="Arial" panose="020B0604020202020204" pitchFamily="34" charset="0"/>
                <a:cs typeface="B Nazanin" panose="00000400000000000000" pitchFamily="2" charset="-78"/>
              </a:rPr>
              <a:t> دست </a:t>
            </a:r>
            <a:r>
              <a:rPr lang="fa-IR" sz="2000" dirty="0">
                <a:solidFill>
                  <a:schemeClr val="bg1"/>
                </a:solidFill>
                <a:latin typeface="Arial" panose="020B0604020202020204" pitchFamily="34" charset="0"/>
                <a:cs typeface="B Nazanin" panose="00000400000000000000" pitchFamily="2" charset="-78"/>
              </a:rPr>
              <a:t>هاي آلوده به سرب شرايط لازم براي جذب گوارشي فراهم مي شود. در محيط </a:t>
            </a:r>
            <a:r>
              <a:rPr lang="fa-IR" sz="2000" dirty="0" smtClean="0">
                <a:solidFill>
                  <a:schemeClr val="bg1"/>
                </a:solidFill>
                <a:latin typeface="Arial" panose="020B0604020202020204" pitchFamily="34" charset="0"/>
                <a:cs typeface="B Nazanin" panose="00000400000000000000" pitchFamily="2" charset="-78"/>
              </a:rPr>
              <a:t>   هاي </a:t>
            </a:r>
            <a:r>
              <a:rPr lang="fa-IR" sz="2000" dirty="0">
                <a:solidFill>
                  <a:schemeClr val="bg1"/>
                </a:solidFill>
                <a:latin typeface="Arial" panose="020B0604020202020204" pitchFamily="34" charset="0"/>
                <a:cs typeface="B Nazanin" panose="00000400000000000000" pitchFamily="2" charset="-78"/>
              </a:rPr>
              <a:t>با </a:t>
            </a:r>
            <a:r>
              <a:rPr lang="fa-IR" sz="2000" dirty="0" smtClean="0">
                <a:solidFill>
                  <a:schemeClr val="bg1"/>
                </a:solidFill>
                <a:latin typeface="Arial" panose="020B0604020202020204" pitchFamily="34" charset="0"/>
                <a:cs typeface="B Nazanin" panose="00000400000000000000" pitchFamily="2" charset="-78"/>
              </a:rPr>
              <a:t>احتمال </a:t>
            </a:r>
            <a:r>
              <a:rPr lang="fa-IR" sz="2000" dirty="0">
                <a:solidFill>
                  <a:schemeClr val="bg1"/>
                </a:solidFill>
                <a:latin typeface="Arial" panose="020B0604020202020204" pitchFamily="34" charset="0"/>
                <a:cs typeface="B Nazanin" panose="00000400000000000000" pitchFamily="2" charset="-78"/>
              </a:rPr>
              <a:t>تماس دهاني، برخي از افراد طعم و مزه فلزي سرب را در دهان خود </a:t>
            </a:r>
            <a:r>
              <a:rPr lang="fa-IR" sz="2000" dirty="0" smtClean="0">
                <a:solidFill>
                  <a:schemeClr val="bg1"/>
                </a:solidFill>
                <a:latin typeface="Arial" panose="020B0604020202020204" pitchFamily="34" charset="0"/>
                <a:cs typeface="B Nazanin" panose="00000400000000000000" pitchFamily="2" charset="-78"/>
              </a:rPr>
              <a:t>     احساس مي </a:t>
            </a:r>
            <a:r>
              <a:rPr lang="fa-IR" sz="2000" dirty="0">
                <a:solidFill>
                  <a:schemeClr val="bg1"/>
                </a:solidFill>
                <a:latin typeface="Arial" panose="020B0604020202020204" pitchFamily="34" charset="0"/>
                <a:cs typeface="B Nazanin" panose="00000400000000000000" pitchFamily="2" charset="-78"/>
              </a:rPr>
              <a:t>كنند. سرب جذب شده پس از ورود به خون به استخوان ها و بافت هاي </a:t>
            </a:r>
            <a:r>
              <a:rPr lang="fa-IR" sz="2000" dirty="0" smtClean="0">
                <a:solidFill>
                  <a:schemeClr val="bg1"/>
                </a:solidFill>
                <a:latin typeface="Arial" panose="020B0604020202020204" pitchFamily="34" charset="0"/>
                <a:cs typeface="B Nazanin" panose="00000400000000000000" pitchFamily="2" charset="-78"/>
              </a:rPr>
              <a:t>  نرم </a:t>
            </a:r>
            <a:r>
              <a:rPr lang="fa-IR" sz="2000" dirty="0">
                <a:solidFill>
                  <a:schemeClr val="bg1"/>
                </a:solidFill>
                <a:latin typeface="Arial" panose="020B0604020202020204" pitchFamily="34" charset="0"/>
                <a:cs typeface="B Nazanin" panose="00000400000000000000" pitchFamily="2" charset="-78"/>
              </a:rPr>
              <a:t>بدن از </a:t>
            </a:r>
            <a:r>
              <a:rPr lang="fa-IR" sz="2000" dirty="0" smtClean="0">
                <a:solidFill>
                  <a:schemeClr val="bg1"/>
                </a:solidFill>
                <a:latin typeface="Arial" panose="020B0604020202020204" pitchFamily="34" charset="0"/>
                <a:cs typeface="B Nazanin" panose="00000400000000000000" pitchFamily="2" charset="-78"/>
              </a:rPr>
              <a:t>جمله </a:t>
            </a:r>
            <a:r>
              <a:rPr lang="fa-IR" sz="2000" dirty="0">
                <a:solidFill>
                  <a:schemeClr val="bg1"/>
                </a:solidFill>
                <a:latin typeface="Arial" panose="020B0604020202020204" pitchFamily="34" charset="0"/>
                <a:cs typeface="B Nazanin" panose="00000400000000000000" pitchFamily="2" charset="-78"/>
              </a:rPr>
              <a:t>كبد، جائيکه به تدريج از طريق صفرا به روده كوچك و از آنجا وارد </a:t>
            </a:r>
            <a:r>
              <a:rPr lang="fa-IR" sz="2000" dirty="0" smtClean="0">
                <a:solidFill>
                  <a:schemeClr val="bg1"/>
                </a:solidFill>
                <a:latin typeface="Arial" panose="020B0604020202020204" pitchFamily="34" charset="0"/>
                <a:cs typeface="B Nazanin" panose="00000400000000000000" pitchFamily="2" charset="-78"/>
              </a:rPr>
              <a:t>   مدفوع </a:t>
            </a:r>
            <a:r>
              <a:rPr lang="fa-IR" sz="2000" dirty="0">
                <a:solidFill>
                  <a:schemeClr val="bg1"/>
                </a:solidFill>
                <a:latin typeface="Arial" panose="020B0604020202020204" pitchFamily="34" charset="0"/>
                <a:cs typeface="B Nazanin" panose="00000400000000000000" pitchFamily="2" charset="-78"/>
              </a:rPr>
              <a:t>مي شود مي رسد.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جذب سرب ابتدا در دوازدهه و از طريق سلول هاي مخاطي روده رخ مي دهد. چربي ها</a:t>
            </a: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 در جذب سرب مؤثرند ولي پروتئين ها از مسموميت سربي مي كاهند. كمبود كلسيم و     ويتامين</a:t>
            </a:r>
            <a:r>
              <a:rPr lang="en-US" sz="2000" dirty="0">
                <a:solidFill>
                  <a:schemeClr val="bg1"/>
                </a:solidFill>
                <a:latin typeface="Arial" panose="020B0604020202020204" pitchFamily="34" charset="0"/>
                <a:cs typeface="B Nazanin" panose="00000400000000000000" pitchFamily="2" charset="-78"/>
              </a:rPr>
              <a:t>D</a:t>
            </a:r>
            <a:r>
              <a:rPr lang="fa-IR" sz="2000" dirty="0">
                <a:solidFill>
                  <a:schemeClr val="bg1"/>
                </a:solidFill>
                <a:latin typeface="Arial" panose="020B0604020202020204" pitchFamily="34" charset="0"/>
                <a:cs typeface="B Nazanin" panose="00000400000000000000" pitchFamily="2" charset="-78"/>
              </a:rPr>
              <a:t>در مواد غذايي نيز جذب سرب را افزايش مي دهند. تركيب رژيم غذايي </a:t>
            </a:r>
            <a:r>
              <a:rPr lang="fa-IR" sz="2000" dirty="0" smtClean="0">
                <a:solidFill>
                  <a:schemeClr val="bg1"/>
                </a:solidFill>
                <a:latin typeface="Arial" panose="020B0604020202020204" pitchFamily="34" charset="0"/>
                <a:cs typeface="B Nazanin" panose="00000400000000000000" pitchFamily="2" charset="-78"/>
              </a:rPr>
              <a:t>      روزانه</a:t>
            </a:r>
            <a:r>
              <a:rPr lang="fa-IR" sz="2000" dirty="0">
                <a:solidFill>
                  <a:schemeClr val="bg1"/>
                </a:solidFill>
                <a:latin typeface="Arial" panose="020B0604020202020204" pitchFamily="34" charset="0"/>
                <a:cs typeface="B Nazanin" panose="00000400000000000000" pitchFamily="2" charset="-78"/>
              </a:rPr>
              <a:t>، سن و اندازه ذرات سرب از عوامل مهم در جذب سرب مي باشند. چربي زياد در رژيم </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غذايي و كمبود كلسيم و آهن در مواد غذايي تمايل به جذب سرب از روده را </a:t>
            </a:r>
            <a:r>
              <a:rPr lang="fa-IR" sz="2000" dirty="0" smtClean="0">
                <a:solidFill>
                  <a:schemeClr val="bg1"/>
                </a:solidFill>
                <a:latin typeface="Arial" panose="020B0604020202020204" pitchFamily="34" charset="0"/>
                <a:cs typeface="B Nazanin" panose="00000400000000000000" pitchFamily="2" charset="-78"/>
              </a:rPr>
              <a:t>     افزايش مي </a:t>
            </a:r>
            <a:r>
              <a:rPr lang="fa-IR" sz="2000" dirty="0">
                <a:solidFill>
                  <a:schemeClr val="bg1"/>
                </a:solidFill>
                <a:latin typeface="Arial" panose="020B0604020202020204" pitchFamily="34" charset="0"/>
                <a:cs typeface="B Nazanin" panose="00000400000000000000" pitchFamily="2" charset="-78"/>
              </a:rPr>
              <a:t>دهد. </a:t>
            </a:r>
            <a:endParaRPr lang="en-US" sz="2000" dirty="0">
              <a:solidFill>
                <a:schemeClr val="bg1"/>
              </a:solidFill>
              <a:latin typeface="Arial" panose="020B0604020202020204" pitchFamily="34" charset="0"/>
              <a:cs typeface="B Nazanin" panose="00000400000000000000" pitchFamily="2" charset="-78"/>
            </a:endParaRPr>
          </a:p>
          <a:p>
            <a:pPr algn="just"/>
            <a:endParaRPr lang="en-US" sz="2000" dirty="0"/>
          </a:p>
        </p:txBody>
      </p:sp>
    </p:spTree>
    <p:extLst>
      <p:ext uri="{BB962C8B-B14F-4D97-AF65-F5344CB8AC3E}">
        <p14:creationId xmlns:p14="http://schemas.microsoft.com/office/powerpoint/2010/main" val="517555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989D6-8651-45A7-820A-89B2AFF06CD5}"/>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جذب از راه پوستی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B7FAD4C-A278-48AF-AA0B-459546A02FDA}"/>
              </a:ext>
            </a:extLst>
          </p:cNvPr>
          <p:cNvSpPr>
            <a:spLocks noGrp="1"/>
          </p:cNvSpPr>
          <p:nvPr>
            <p:ph idx="10"/>
          </p:nvPr>
        </p:nvSpPr>
        <p:spPr>
          <a:xfrm>
            <a:off x="1547664" y="1355067"/>
            <a:ext cx="7115708" cy="4147865"/>
          </a:xfrm>
        </p:spPr>
        <p:txBody>
          <a:bodyPr/>
          <a:lstStyle/>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جذب پوستي سرب و تركيبات آن ضعيف است مگر در رابطه با تركيبات آلي، به طوري كه آلکيل ها و استئارات سرب از طريق پوست سالم هم جذب مي شوند.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در خصوص تركيبات معدني، آنهايي كه در روغن حل مي شوند نظير نفتئالات سرب       امکان جذب بالایی دارند و در صورت زخمي بودن و يا وجود هرگونه آسيب ديدگي يا    حساسيت در پوست، ميزان جذب بيشتر مي شود. </a:t>
            </a:r>
            <a:endParaRPr lang="en-US" sz="2000" dirty="0">
              <a:solidFill>
                <a:schemeClr val="bg1"/>
              </a:solidFill>
              <a:latin typeface="Arial" panose="020B0604020202020204" pitchFamily="34" charset="0"/>
              <a:cs typeface="B Nazanin" panose="00000400000000000000" pitchFamily="2" charset="-78"/>
            </a:endParaRPr>
          </a:p>
          <a:p>
            <a:pPr algn="just"/>
            <a:endParaRPr lang="en-US" sz="2000" dirty="0"/>
          </a:p>
        </p:txBody>
      </p:sp>
    </p:spTree>
    <p:extLst>
      <p:ext uri="{BB962C8B-B14F-4D97-AF65-F5344CB8AC3E}">
        <p14:creationId xmlns:p14="http://schemas.microsoft.com/office/powerpoint/2010/main" val="423801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852D6-93E6-4518-A90A-B5E5A1DA9979}"/>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توزیع و نگهداری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CA692897-12BE-4D34-9912-BD1F14DAB265}"/>
              </a:ext>
            </a:extLst>
          </p:cNvPr>
          <p:cNvSpPr>
            <a:spLocks noGrp="1"/>
          </p:cNvSpPr>
          <p:nvPr>
            <p:ph idx="10"/>
          </p:nvPr>
        </p:nvSpPr>
        <p:spPr>
          <a:xfrm>
            <a:off x="1547664" y="1196752"/>
            <a:ext cx="7115708" cy="4147865"/>
          </a:xfrm>
        </p:spPr>
        <p:txBody>
          <a:bodyPr/>
          <a:lstStyle/>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مقدار كل سرب بدن تأثيري بر جذب آن ندارد، يعني اينکه سرب داراي مکانيسم </a:t>
            </a:r>
            <a:r>
              <a:rPr lang="fa-IR" sz="2000" dirty="0" smtClean="0">
                <a:solidFill>
                  <a:schemeClr val="bg1"/>
                </a:solidFill>
                <a:latin typeface="Arial" panose="020B0604020202020204" pitchFamily="34" charset="0"/>
                <a:cs typeface="B Nazanin" panose="00000400000000000000" pitchFamily="2" charset="-78"/>
              </a:rPr>
              <a:t>       بازخورد  </a:t>
            </a:r>
            <a:r>
              <a:rPr lang="fa-IR" sz="2000" dirty="0">
                <a:solidFill>
                  <a:schemeClr val="bg1"/>
                </a:solidFill>
                <a:latin typeface="Arial" panose="020B0604020202020204" pitchFamily="34" charset="0"/>
                <a:cs typeface="B Nazanin" panose="00000400000000000000" pitchFamily="2" charset="-78"/>
              </a:rPr>
              <a:t>نيست كه جذب آن را محدود نمايد و با تکرار تماس، مقادير بيشتري از سرب در بدن </a:t>
            </a:r>
            <a:r>
              <a:rPr lang="fa-IR" sz="2000" dirty="0" smtClean="0">
                <a:solidFill>
                  <a:schemeClr val="bg1"/>
                </a:solidFill>
                <a:latin typeface="Arial" panose="020B0604020202020204" pitchFamily="34" charset="0"/>
                <a:cs typeface="B Nazanin" panose="00000400000000000000" pitchFamily="2" charset="-78"/>
              </a:rPr>
              <a:t>جذب </a:t>
            </a:r>
            <a:r>
              <a:rPr lang="fa-IR" sz="2000" dirty="0">
                <a:solidFill>
                  <a:schemeClr val="bg1"/>
                </a:solidFill>
                <a:latin typeface="Arial" panose="020B0604020202020204" pitchFamily="34" charset="0"/>
                <a:cs typeface="B Nazanin" panose="00000400000000000000" pitchFamily="2" charset="-78"/>
              </a:rPr>
              <a:t>مي شود. پس از جذب، سرب در تمام بافت هاي بدن قابل رديابي است </a:t>
            </a:r>
            <a:r>
              <a:rPr lang="fa-IR" sz="2000" dirty="0" smtClean="0">
                <a:solidFill>
                  <a:schemeClr val="bg1"/>
                </a:solidFill>
                <a:latin typeface="Arial" panose="020B0604020202020204" pitchFamily="34" charset="0"/>
                <a:cs typeface="B Nazanin" panose="00000400000000000000" pitchFamily="2" charset="-78"/>
              </a:rPr>
              <a:t> ولي </a:t>
            </a:r>
            <a:r>
              <a:rPr lang="fa-IR" sz="2000" dirty="0">
                <a:solidFill>
                  <a:schemeClr val="bg1"/>
                </a:solidFill>
                <a:latin typeface="Arial" panose="020B0604020202020204" pitchFamily="34" charset="0"/>
                <a:cs typeface="B Nazanin" panose="00000400000000000000" pitchFamily="2" charset="-78"/>
              </a:rPr>
              <a:t>بيش </a:t>
            </a:r>
            <a:r>
              <a:rPr lang="fa-IR" sz="2000" dirty="0" smtClean="0">
                <a:solidFill>
                  <a:schemeClr val="bg1"/>
                </a:solidFill>
                <a:latin typeface="Arial" panose="020B0604020202020204" pitchFamily="34" charset="0"/>
                <a:cs typeface="B Nazanin" panose="00000400000000000000" pitchFamily="2" charset="-78"/>
              </a:rPr>
              <a:t>از </a:t>
            </a:r>
            <a:r>
              <a:rPr lang="fa-IR" sz="2000" dirty="0">
                <a:solidFill>
                  <a:schemeClr val="bg1"/>
                </a:solidFill>
                <a:latin typeface="Arial" panose="020B0604020202020204" pitchFamily="34" charset="0"/>
                <a:cs typeface="B Nazanin" panose="00000400000000000000" pitchFamily="2" charset="-78"/>
              </a:rPr>
              <a:t>90 درصد آن با نيمه عمر بيولوژيك سال ها تا ده ها سال در استخوان ها تجمع پيدا </a:t>
            </a:r>
            <a:r>
              <a:rPr lang="fa-IR" sz="2000" dirty="0" smtClean="0">
                <a:solidFill>
                  <a:schemeClr val="bg1"/>
                </a:solidFill>
                <a:latin typeface="Arial" panose="020B0604020202020204" pitchFamily="34" charset="0"/>
                <a:cs typeface="B Nazanin" panose="00000400000000000000" pitchFamily="2" charset="-78"/>
              </a:rPr>
              <a:t>مي </a:t>
            </a:r>
            <a:r>
              <a:rPr lang="fa-IR" sz="2000" dirty="0">
                <a:solidFill>
                  <a:schemeClr val="bg1"/>
                </a:solidFill>
                <a:latin typeface="Arial" panose="020B0604020202020204" pitchFamily="34" charset="0"/>
                <a:cs typeface="B Nazanin" panose="00000400000000000000" pitchFamily="2" charset="-78"/>
              </a:rPr>
              <a:t>كند.</a:t>
            </a:r>
          </a:p>
          <a:p>
            <a:pPr algn="just" rtl="1">
              <a:spcBef>
                <a:spcPts val="0"/>
              </a:spcBef>
              <a:spcAft>
                <a:spcPts val="0"/>
              </a:spcAft>
            </a:pPr>
            <a:endParaRPr lang="fa-IR"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تجمع سرب در بدن از دوران جنيني آغاز مي شود. سرب به سرعت از جفت عبور كرده غلظت سرب در خون تازه متولدين مشابه خون مادران شان است و اين مطلب بيانگر     فرايندهاي تعادلي مادر- جنين است.</a:t>
            </a:r>
          </a:p>
          <a:p>
            <a:pPr algn="just" rtl="1">
              <a:spcBef>
                <a:spcPts val="0"/>
              </a:spcBef>
              <a:spcAft>
                <a:spcPts val="0"/>
              </a:spcAft>
            </a:pPr>
            <a:endParaRPr lang="fa-IR"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غلظت سرب در استخوان ها با گذشت زمان افزايش مي يابد و اين بر عکس بافت هاي    نرم است. اغلب بافت هاي نرم با گذشت ده سال از شروع زندگي وابستگي سني مهمي    نسبت به تغيير غلظت سرب نشان نمي دهند. به نظر مي رسد كه استخوان ها مخزني از سرب هستند كه منعکس كننده تماس هاي دراز مدت سربي در انسان هستند، </a:t>
            </a:r>
            <a:r>
              <a:rPr lang="fa-IR" sz="2000" dirty="0" smtClean="0">
                <a:solidFill>
                  <a:schemeClr val="bg1"/>
                </a:solidFill>
                <a:latin typeface="Arial" panose="020B0604020202020204" pitchFamily="34" charset="0"/>
                <a:cs typeface="B Nazanin" panose="00000400000000000000" pitchFamily="2" charset="-78"/>
              </a:rPr>
              <a:t>          درحاليکه مايعات </a:t>
            </a:r>
            <a:r>
              <a:rPr lang="fa-IR" sz="2000" dirty="0">
                <a:solidFill>
                  <a:schemeClr val="bg1"/>
                </a:solidFill>
                <a:latin typeface="Arial" panose="020B0604020202020204" pitchFamily="34" charset="0"/>
                <a:cs typeface="B Nazanin" panose="00000400000000000000" pitchFamily="2" charset="-78"/>
              </a:rPr>
              <a:t>بدن و بافت هاي نرم منعکس كننده تماس هاي جاري و كوتاه مدت با آلودگي هاي سربي مي باشند.</a:t>
            </a:r>
            <a:endParaRPr lang="en-US" sz="2000" dirty="0">
              <a:solidFill>
                <a:schemeClr val="bg1"/>
              </a:solidFill>
              <a:latin typeface="Arial" panose="020B0604020202020204" pitchFamily="34" charset="0"/>
              <a:cs typeface="B Nazanin" panose="00000400000000000000" pitchFamily="2" charset="-78"/>
            </a:endParaRPr>
          </a:p>
          <a:p>
            <a:pPr algn="just"/>
            <a:endParaRPr lang="en-US" sz="2000" dirty="0"/>
          </a:p>
        </p:txBody>
      </p:sp>
    </p:spTree>
    <p:extLst>
      <p:ext uri="{BB962C8B-B14F-4D97-AF65-F5344CB8AC3E}">
        <p14:creationId xmlns:p14="http://schemas.microsoft.com/office/powerpoint/2010/main" val="1161239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852D6-93E6-4518-A90A-B5E5A1DA9979}"/>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توزیع و نگهداری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CA692897-12BE-4D34-9912-BD1F14DAB265}"/>
              </a:ext>
            </a:extLst>
          </p:cNvPr>
          <p:cNvSpPr>
            <a:spLocks noGrp="1"/>
          </p:cNvSpPr>
          <p:nvPr>
            <p:ph idx="10"/>
          </p:nvPr>
        </p:nvSpPr>
        <p:spPr>
          <a:xfrm>
            <a:off x="1475656" y="1069514"/>
            <a:ext cx="7259724" cy="4147865"/>
          </a:xfrm>
        </p:spPr>
        <p:txBody>
          <a:bodyPr/>
          <a:lstStyle/>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گرچه سرب مي تواند به آساني از اغلب بافت ها جدا شود ولي بيش از 95 % آن در       </a:t>
            </a:r>
            <a:r>
              <a:rPr lang="fa-IR" sz="2000" dirty="0" smtClean="0">
                <a:solidFill>
                  <a:schemeClr val="bg1"/>
                </a:solidFill>
                <a:latin typeface="Arial" panose="020B0604020202020204" pitchFamily="34" charset="0"/>
                <a:cs typeface="B Nazanin" panose="00000400000000000000" pitchFamily="2" charset="-78"/>
              </a:rPr>
              <a:t>  استخوان </a:t>
            </a:r>
            <a:r>
              <a:rPr lang="fa-IR" sz="2000" dirty="0">
                <a:solidFill>
                  <a:schemeClr val="bg1"/>
                </a:solidFill>
                <a:latin typeface="Arial" panose="020B0604020202020204" pitchFamily="34" charset="0"/>
                <a:cs typeface="B Nazanin" panose="00000400000000000000" pitchFamily="2" charset="-78"/>
              </a:rPr>
              <a:t>ها به صورت فسفات سرب نامحلول ذخيره مي شود. سرب به طور دائم در       </a:t>
            </a:r>
            <a:r>
              <a:rPr lang="fa-IR" sz="2000" dirty="0" smtClean="0">
                <a:solidFill>
                  <a:schemeClr val="bg1"/>
                </a:solidFill>
                <a:latin typeface="Arial" panose="020B0604020202020204" pitchFamily="34" charset="0"/>
                <a:cs typeface="B Nazanin" panose="00000400000000000000" pitchFamily="2" charset="-78"/>
              </a:rPr>
              <a:t> استخوان </a:t>
            </a:r>
            <a:r>
              <a:rPr lang="fa-IR" sz="2000" dirty="0">
                <a:solidFill>
                  <a:schemeClr val="bg1"/>
                </a:solidFill>
                <a:latin typeface="Arial" panose="020B0604020202020204" pitchFamily="34" charset="0"/>
                <a:cs typeface="B Nazanin" panose="00000400000000000000" pitchFamily="2" charset="-78"/>
              </a:rPr>
              <a:t>ها باقي نمانده و به تدريج، با كم شدن غلظت سرب در خون و يا تغيير در </a:t>
            </a:r>
            <a:r>
              <a:rPr lang="fa-IR" sz="2000" dirty="0" smtClean="0">
                <a:solidFill>
                  <a:schemeClr val="bg1"/>
                </a:solidFill>
                <a:latin typeface="Arial" panose="020B0604020202020204" pitchFamily="34" charset="0"/>
                <a:cs typeface="B Nazanin" panose="00000400000000000000" pitchFamily="2" charset="-78"/>
              </a:rPr>
              <a:t>    شرايط </a:t>
            </a:r>
            <a:r>
              <a:rPr lang="fa-IR" sz="2000" dirty="0">
                <a:solidFill>
                  <a:schemeClr val="bg1"/>
                </a:solidFill>
                <a:latin typeface="Arial" panose="020B0604020202020204" pitchFamily="34" charset="0"/>
                <a:cs typeface="B Nazanin" panose="00000400000000000000" pitchFamily="2" charset="-78"/>
              </a:rPr>
              <a:t>اسيديته خون، مجدداً به جريان به خون آزاد مي شود. رژيم غذايي توام با كلسيم </a:t>
            </a:r>
            <a:r>
              <a:rPr lang="fa-IR" sz="2000" dirty="0" smtClean="0">
                <a:solidFill>
                  <a:schemeClr val="bg1"/>
                </a:solidFill>
                <a:latin typeface="Arial" panose="020B0604020202020204" pitchFamily="34" charset="0"/>
                <a:cs typeface="B Nazanin" panose="00000400000000000000" pitchFamily="2" charset="-78"/>
              </a:rPr>
              <a:t>سبب </a:t>
            </a:r>
            <a:r>
              <a:rPr lang="fa-IR" sz="2000" dirty="0">
                <a:solidFill>
                  <a:schemeClr val="bg1"/>
                </a:solidFill>
                <a:latin typeface="Arial" panose="020B0604020202020204" pitchFamily="34" charset="0"/>
                <a:cs typeface="B Nazanin" panose="00000400000000000000" pitchFamily="2" charset="-78"/>
              </a:rPr>
              <a:t>افزايش سرب خون و كاهش سرب استخوان مي شود. رژيم غني از فسفات سبب </a:t>
            </a:r>
            <a:r>
              <a:rPr lang="fa-IR" sz="2000" dirty="0" smtClean="0">
                <a:solidFill>
                  <a:schemeClr val="bg1"/>
                </a:solidFill>
                <a:latin typeface="Arial" panose="020B0604020202020204" pitchFamily="34" charset="0"/>
                <a:cs typeface="B Nazanin" panose="00000400000000000000" pitchFamily="2" charset="-78"/>
              </a:rPr>
              <a:t>  ترسيب </a:t>
            </a:r>
            <a:r>
              <a:rPr lang="fa-IR" sz="2000" dirty="0">
                <a:solidFill>
                  <a:schemeClr val="bg1"/>
                </a:solidFill>
                <a:latin typeface="Arial" panose="020B0604020202020204" pitchFamily="34" charset="0"/>
                <a:cs typeface="B Nazanin" panose="00000400000000000000" pitchFamily="2" charset="-78"/>
              </a:rPr>
              <a:t>سرب در استخوان ها و تقليل آن در بافت هاي نرم مي شود. بين كلسيم و سرب بر سر </a:t>
            </a:r>
            <a:r>
              <a:rPr lang="fa-IR" sz="2000" dirty="0" smtClean="0">
                <a:solidFill>
                  <a:schemeClr val="bg1"/>
                </a:solidFill>
                <a:latin typeface="Arial" panose="020B0604020202020204" pitchFamily="34" charset="0"/>
                <a:cs typeface="B Nazanin" panose="00000400000000000000" pitchFamily="2" charset="-78"/>
              </a:rPr>
              <a:t>تركيب </a:t>
            </a:r>
            <a:r>
              <a:rPr lang="fa-IR" sz="2000" dirty="0">
                <a:solidFill>
                  <a:schemeClr val="bg1"/>
                </a:solidFill>
                <a:latin typeface="Arial" panose="020B0604020202020204" pitchFamily="34" charset="0"/>
                <a:cs typeface="B Nazanin" panose="00000400000000000000" pitchFamily="2" charset="-78"/>
              </a:rPr>
              <a:t>با فسفات رقابت وجود دارد. ويتامين </a:t>
            </a:r>
            <a:r>
              <a:rPr lang="en-US" sz="2000" dirty="0" smtClean="0">
                <a:solidFill>
                  <a:schemeClr val="bg1"/>
                </a:solidFill>
                <a:latin typeface="Arial" panose="020B0604020202020204" pitchFamily="34" charset="0"/>
                <a:cs typeface="B Nazanin" panose="00000400000000000000" pitchFamily="2" charset="-78"/>
              </a:rPr>
              <a:t>D</a:t>
            </a:r>
            <a:r>
              <a:rPr lang="fa-IR" sz="2000" dirty="0" smtClean="0">
                <a:solidFill>
                  <a:schemeClr val="bg1"/>
                </a:solidFill>
                <a:latin typeface="Arial" panose="020B0604020202020204" pitchFamily="34" charset="0"/>
                <a:cs typeface="B Nazanin" panose="00000400000000000000" pitchFamily="2" charset="-78"/>
              </a:rPr>
              <a:t> موجب </a:t>
            </a:r>
            <a:r>
              <a:rPr lang="fa-IR" sz="2000" dirty="0">
                <a:solidFill>
                  <a:schemeClr val="bg1"/>
                </a:solidFill>
                <a:latin typeface="Arial" panose="020B0604020202020204" pitchFamily="34" charset="0"/>
                <a:cs typeface="B Nazanin" panose="00000400000000000000" pitchFamily="2" charset="-78"/>
              </a:rPr>
              <a:t>افزايش تجمع سرب در </a:t>
            </a:r>
            <a:r>
              <a:rPr lang="fa-IR" sz="2000" dirty="0" smtClean="0">
                <a:solidFill>
                  <a:schemeClr val="bg1"/>
                </a:solidFill>
                <a:latin typeface="Arial" panose="020B0604020202020204" pitchFamily="34" charset="0"/>
                <a:cs typeface="B Nazanin" panose="00000400000000000000" pitchFamily="2" charset="-78"/>
              </a:rPr>
              <a:t>     استخوان مي </a:t>
            </a:r>
            <a:r>
              <a:rPr lang="fa-IR" sz="2000" dirty="0">
                <a:solidFill>
                  <a:schemeClr val="bg1"/>
                </a:solidFill>
                <a:latin typeface="Arial" panose="020B0604020202020204" pitchFamily="34" charset="0"/>
                <a:cs typeface="B Nazanin" panose="00000400000000000000" pitchFamily="2" charset="-78"/>
              </a:rPr>
              <a:t>گردد. اسيدوز خون سبب كاهش سرب استخواني مي شود.</a:t>
            </a:r>
          </a:p>
          <a:p>
            <a:pPr algn="just" rtl="1">
              <a:spcBef>
                <a:spcPts val="0"/>
              </a:spcBef>
              <a:spcAft>
                <a:spcPts val="0"/>
              </a:spcAft>
            </a:pPr>
            <a:r>
              <a:rPr lang="fa-IR" sz="2000" dirty="0">
                <a:solidFill>
                  <a:schemeClr val="bg1"/>
                </a:solidFill>
                <a:latin typeface="Arial" panose="020B0604020202020204" pitchFamily="34" charset="0"/>
                <a:cs typeface="B Nazanin" panose="00000400000000000000" pitchFamily="2" charset="-78"/>
              </a:rPr>
              <a:t>به طور كلي موادي كه تعادل اسيدي- بازي بدن را بر هم مي زنند باعث آزاد شدن سرب   از استخوان ها و افزايش غلظت سرب در خون مي شوند. بين برداشت كلسيم و جذب و    ذخيره سازي سرب ارتباط معکوس وجود داشته و مشخص شده كه دريافت روزانه كلسيم   بالا، جذب سرب را كاهش مي دهد. </a:t>
            </a:r>
          </a:p>
          <a:p>
            <a:pPr algn="just" rtl="1">
              <a:spcBef>
                <a:spcPts val="0"/>
              </a:spcBef>
              <a:spcAft>
                <a:spcPts val="0"/>
              </a:spcAft>
            </a:pPr>
            <a:endParaRPr lang="fa-IR"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2000" b="1" dirty="0">
                <a:solidFill>
                  <a:schemeClr val="accent6">
                    <a:lumMod val="75000"/>
                  </a:schemeClr>
                </a:solidFill>
                <a:latin typeface="Arial" panose="020B0604020202020204" pitchFamily="34" charset="0"/>
                <a:cs typeface="B Nazanin" panose="00000400000000000000" pitchFamily="2" charset="-78"/>
              </a:rPr>
              <a:t>دفع سرب </a:t>
            </a:r>
            <a:r>
              <a:rPr lang="fa-IR" sz="2000" b="1"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در ارتباط با دفع سرب جذب شده، كليه ها و كبد نقش اصلي بر عهده دارند، به طوري كه% 75 سرب جذب شده از طريق كليه ها دفع مي شود. دستگاه </a:t>
            </a:r>
            <a:r>
              <a:rPr lang="fa-IR" sz="2000" dirty="0" smtClean="0">
                <a:solidFill>
                  <a:schemeClr val="bg1"/>
                </a:solidFill>
                <a:latin typeface="Arial" panose="020B0604020202020204" pitchFamily="34" charset="0"/>
                <a:cs typeface="B Nazanin" panose="00000400000000000000" pitchFamily="2" charset="-78"/>
              </a:rPr>
              <a:t>گوارش     % </a:t>
            </a:r>
            <a:r>
              <a:rPr lang="fa-IR" sz="2000" dirty="0">
                <a:solidFill>
                  <a:schemeClr val="bg1"/>
                </a:solidFill>
                <a:latin typeface="Arial" panose="020B0604020202020204" pitchFamily="34" charset="0"/>
                <a:cs typeface="B Nazanin" panose="00000400000000000000" pitchFamily="2" charset="-78"/>
              </a:rPr>
              <a:t>15 </a:t>
            </a:r>
            <a:r>
              <a:rPr lang="fa-IR" sz="2000" dirty="0" smtClean="0">
                <a:solidFill>
                  <a:schemeClr val="bg1"/>
                </a:solidFill>
                <a:latin typeface="Arial" panose="020B0604020202020204" pitchFamily="34" charset="0"/>
                <a:cs typeface="B Nazanin" panose="00000400000000000000" pitchFamily="2" charset="-78"/>
              </a:rPr>
              <a:t>مو</a:t>
            </a:r>
            <a:r>
              <a:rPr lang="fa-IR" sz="2000" dirty="0">
                <a:solidFill>
                  <a:schemeClr val="bg1"/>
                </a:solidFill>
                <a:latin typeface="Arial" panose="020B0604020202020204" pitchFamily="34" charset="0"/>
                <a:cs typeface="B Nazanin" panose="00000400000000000000" pitchFamily="2" charset="-78"/>
              </a:rPr>
              <a:t>، ناخن، عرق وشير هم به ميزان% 8 در دفع سرب مؤثر هستند.</a:t>
            </a: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3418545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1A7E0-FEA0-4A1A-96EB-DC0A8450366C}"/>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فاکتورهای موثر بر مسمومیت</a:t>
            </a:r>
            <a:endParaRPr lang="en-US" sz="3600" dirty="0">
              <a:solidFill>
                <a:schemeClr val="accent6"/>
              </a:solidFill>
            </a:endParaRPr>
          </a:p>
        </p:txBody>
      </p:sp>
      <p:sp>
        <p:nvSpPr>
          <p:cNvPr id="4" name="Content Placeholder 3">
            <a:extLst>
              <a:ext uri="{FF2B5EF4-FFF2-40B4-BE49-F238E27FC236}">
                <a16:creationId xmlns:a16="http://schemas.microsoft.com/office/drawing/2014/main" id="{0C6172B1-4CD0-4A5D-BFF6-07F498765EBF}"/>
              </a:ext>
            </a:extLst>
          </p:cNvPr>
          <p:cNvSpPr>
            <a:spLocks noGrp="1"/>
          </p:cNvSpPr>
          <p:nvPr>
            <p:ph idx="10"/>
          </p:nvPr>
        </p:nvSpPr>
        <p:spPr>
          <a:xfrm>
            <a:off x="1547664" y="1069514"/>
            <a:ext cx="7259724" cy="4147865"/>
          </a:xfrm>
        </p:spPr>
        <p:txBody>
          <a:bodyPr/>
          <a:lstStyle/>
          <a:p>
            <a:pPr marL="0" indent="0" algn="just" rtl="1">
              <a:lnSpc>
                <a:spcPct val="110000"/>
              </a:lnSpc>
              <a:spcBef>
                <a:spcPts val="0"/>
              </a:spcBef>
              <a:spcAft>
                <a:spcPts val="0"/>
              </a:spcAft>
              <a:buNone/>
            </a:pPr>
            <a:r>
              <a:rPr lang="fa-IR" sz="1800" b="1" dirty="0">
                <a:solidFill>
                  <a:schemeClr val="accent6">
                    <a:lumMod val="75000"/>
                  </a:schemeClr>
                </a:solidFill>
                <a:latin typeface="Arial" panose="020B0604020202020204" pitchFamily="34" charset="0"/>
                <a:cs typeface="B Nazanin" panose="00000400000000000000" pitchFamily="2" charset="-78"/>
              </a:rPr>
              <a:t>سن و جنس :</a:t>
            </a:r>
          </a:p>
          <a:p>
            <a:pPr marL="0" indent="0" algn="just" rtl="1">
              <a:lnSpc>
                <a:spcPct val="110000"/>
              </a:lnSpc>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حساسيت به سرب در زنان بيش از مردان مي باشد. زنان جوان در آستانه بارداري و افراد جوان زير 18 سال حساس تر از ساير كارگران هستند. به لحاظ قانوني اين افراد اجازه كار در مشاغلي نظير </a:t>
            </a:r>
            <a:r>
              <a:rPr lang="fa-IR" sz="1800" dirty="0" smtClean="0">
                <a:solidFill>
                  <a:schemeClr val="bg1"/>
                </a:solidFill>
                <a:latin typeface="Arial" panose="020B0604020202020204" pitchFamily="34" charset="0"/>
                <a:cs typeface="B Nazanin" panose="00000400000000000000" pitchFamily="2" charset="-78"/>
              </a:rPr>
              <a:t> ساخت </a:t>
            </a:r>
            <a:r>
              <a:rPr lang="fa-IR" sz="1800" dirty="0">
                <a:solidFill>
                  <a:schemeClr val="bg1"/>
                </a:solidFill>
                <a:latin typeface="Arial" panose="020B0604020202020204" pitchFamily="34" charset="0"/>
                <a:cs typeface="B Nazanin" panose="00000400000000000000" pitchFamily="2" charset="-78"/>
              </a:rPr>
              <a:t>باتري هاي اسيدي، ذوب و تصفيه سرب ندارند. </a:t>
            </a:r>
          </a:p>
          <a:p>
            <a:pPr marL="0" indent="0" algn="just" rtl="1">
              <a:lnSpc>
                <a:spcPct val="110000"/>
              </a:lnSpc>
              <a:spcBef>
                <a:spcPts val="0"/>
              </a:spcBef>
              <a:spcAft>
                <a:spcPts val="0"/>
              </a:spcAft>
              <a:buNone/>
            </a:pPr>
            <a:r>
              <a:rPr lang="fa-IR" sz="1800" b="1" dirty="0">
                <a:solidFill>
                  <a:schemeClr val="accent6">
                    <a:lumMod val="75000"/>
                  </a:schemeClr>
                </a:solidFill>
                <a:latin typeface="Arial" panose="020B0604020202020204" pitchFamily="34" charset="0"/>
                <a:cs typeface="B Nazanin" panose="00000400000000000000" pitchFamily="2" charset="-78"/>
              </a:rPr>
              <a:t>تغییرات فصلی :</a:t>
            </a:r>
          </a:p>
          <a:p>
            <a:pPr marL="0" indent="0" algn="just" rtl="1">
              <a:lnSpc>
                <a:spcPct val="110000"/>
              </a:lnSpc>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استعداد مسموميت در دماي محيطي بالا بيشتر از دماي معمولي است.</a:t>
            </a:r>
          </a:p>
          <a:p>
            <a:pPr marL="0" indent="0" algn="just" rtl="1">
              <a:lnSpc>
                <a:spcPct val="110000"/>
              </a:lnSpc>
              <a:spcBef>
                <a:spcPts val="0"/>
              </a:spcBef>
              <a:spcAft>
                <a:spcPts val="0"/>
              </a:spcAft>
              <a:buNone/>
            </a:pPr>
            <a:r>
              <a:rPr lang="fa-IR" sz="1800" b="1" dirty="0">
                <a:solidFill>
                  <a:schemeClr val="accent6">
                    <a:lumMod val="75000"/>
                  </a:schemeClr>
                </a:solidFill>
                <a:latin typeface="Arial" panose="020B0604020202020204" pitchFamily="34" charset="0"/>
                <a:cs typeface="B Nazanin" panose="00000400000000000000" pitchFamily="2" charset="-78"/>
              </a:rPr>
              <a:t>تغذیه :</a:t>
            </a:r>
          </a:p>
          <a:p>
            <a:pPr marL="0" indent="0" algn="just" rtl="1">
              <a:lnSpc>
                <a:spcPct val="110000"/>
              </a:lnSpc>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كمبود فسفر و كلسيم و آهن در غذاي روزانه و ازدياد ويتامين </a:t>
            </a:r>
            <a:r>
              <a:rPr lang="en-US" sz="1800" dirty="0" smtClean="0">
                <a:solidFill>
                  <a:schemeClr val="bg1"/>
                </a:solidFill>
                <a:latin typeface="Arial" panose="020B0604020202020204" pitchFamily="34" charset="0"/>
                <a:cs typeface="B Nazanin" panose="00000400000000000000" pitchFamily="2" charset="-78"/>
              </a:rPr>
              <a:t>D</a:t>
            </a:r>
            <a:r>
              <a:rPr lang="fa-IR" sz="1800" dirty="0" smtClean="0">
                <a:solidFill>
                  <a:schemeClr val="bg1"/>
                </a:solidFill>
                <a:latin typeface="Arial" panose="020B0604020202020204" pitchFamily="34" charset="0"/>
                <a:cs typeface="B Nazanin" panose="00000400000000000000" pitchFamily="2" charset="-78"/>
              </a:rPr>
              <a:t> جذب </a:t>
            </a:r>
            <a:r>
              <a:rPr lang="fa-IR" sz="1800" dirty="0">
                <a:solidFill>
                  <a:schemeClr val="bg1"/>
                </a:solidFill>
                <a:latin typeface="Arial" panose="020B0604020202020204" pitchFamily="34" charset="0"/>
                <a:cs typeface="B Nazanin" panose="00000400000000000000" pitchFamily="2" charset="-78"/>
              </a:rPr>
              <a:t>سرب را </a:t>
            </a:r>
            <a:r>
              <a:rPr lang="fa-IR" sz="1800" dirty="0" smtClean="0">
                <a:solidFill>
                  <a:schemeClr val="bg1"/>
                </a:solidFill>
                <a:latin typeface="Arial" panose="020B0604020202020204" pitchFamily="34" charset="0"/>
                <a:cs typeface="B Nazanin" panose="00000400000000000000" pitchFamily="2" charset="-78"/>
              </a:rPr>
              <a:t>كاهش </a:t>
            </a:r>
            <a:r>
              <a:rPr lang="fa-IR" sz="1800" dirty="0">
                <a:solidFill>
                  <a:schemeClr val="bg1"/>
                </a:solidFill>
                <a:latin typeface="Arial" panose="020B0604020202020204" pitchFamily="34" charset="0"/>
                <a:cs typeface="B Nazanin" panose="00000400000000000000" pitchFamily="2" charset="-78"/>
              </a:rPr>
              <a:t>مي دهند. </a:t>
            </a:r>
            <a:r>
              <a:rPr lang="fa-IR" sz="1800" dirty="0" smtClean="0">
                <a:solidFill>
                  <a:schemeClr val="bg1"/>
                </a:solidFill>
                <a:latin typeface="Arial" panose="020B0604020202020204" pitchFamily="34" charset="0"/>
                <a:cs typeface="B Nazanin" panose="00000400000000000000" pitchFamily="2" charset="-78"/>
              </a:rPr>
              <a:t> رژيم </a:t>
            </a:r>
            <a:r>
              <a:rPr lang="fa-IR" sz="1800" dirty="0">
                <a:solidFill>
                  <a:schemeClr val="bg1"/>
                </a:solidFill>
                <a:latin typeface="Arial" panose="020B0604020202020204" pitchFamily="34" charset="0"/>
                <a:cs typeface="B Nazanin" panose="00000400000000000000" pitchFamily="2" charset="-78"/>
              </a:rPr>
              <a:t>غذايي كم چرب و يا غني از پروتئين سبب كاستن از جذب سرب و مسموميت هاي ناشي از </a:t>
            </a:r>
            <a:r>
              <a:rPr lang="fa-IR" sz="1800" dirty="0" smtClean="0">
                <a:solidFill>
                  <a:schemeClr val="bg1"/>
                </a:solidFill>
                <a:latin typeface="Arial" panose="020B0604020202020204" pitchFamily="34" charset="0"/>
                <a:cs typeface="B Nazanin" panose="00000400000000000000" pitchFamily="2" charset="-78"/>
              </a:rPr>
              <a:t>  آن </a:t>
            </a:r>
            <a:r>
              <a:rPr lang="fa-IR" sz="1800" dirty="0">
                <a:solidFill>
                  <a:schemeClr val="bg1"/>
                </a:solidFill>
                <a:latin typeface="Arial" panose="020B0604020202020204" pitchFamily="34" charset="0"/>
                <a:cs typeface="B Nazanin" panose="00000400000000000000" pitchFamily="2" charset="-78"/>
              </a:rPr>
              <a:t>مي شود. فاكتورهاي تغذيه اي از قابليت اصلاح يا تغيير مسير متابوليسم  سرب برخوردار </a:t>
            </a:r>
            <a:r>
              <a:rPr lang="fa-IR" sz="1800" dirty="0" smtClean="0">
                <a:solidFill>
                  <a:schemeClr val="bg1"/>
                </a:solidFill>
                <a:latin typeface="Arial" panose="020B0604020202020204" pitchFamily="34" charset="0"/>
                <a:cs typeface="B Nazanin" panose="00000400000000000000" pitchFamily="2" charset="-78"/>
              </a:rPr>
              <a:t>هستن.روي</a:t>
            </a:r>
            <a:r>
              <a:rPr lang="fa-IR" sz="1800" dirty="0">
                <a:solidFill>
                  <a:schemeClr val="bg1"/>
                </a:solidFill>
                <a:latin typeface="Arial" panose="020B0604020202020204" pitchFamily="34" charset="0"/>
                <a:cs typeface="B Nazanin" panose="00000400000000000000" pitchFamily="2" charset="-78"/>
              </a:rPr>
              <a:t>، ميکروالمنتي است كه از جايگاههاي جذبي مشابه سرب بر </a:t>
            </a:r>
            <a:r>
              <a:rPr lang="fa-IR" sz="1800" dirty="0" smtClean="0">
                <a:solidFill>
                  <a:schemeClr val="bg1"/>
                </a:solidFill>
                <a:latin typeface="Arial" panose="020B0604020202020204" pitchFamily="34" charset="0"/>
                <a:cs typeface="B Nazanin" panose="00000400000000000000" pitchFamily="2" charset="-78"/>
              </a:rPr>
              <a:t>روي </a:t>
            </a:r>
            <a:r>
              <a:rPr lang="fa-IR" sz="1800" dirty="0">
                <a:solidFill>
                  <a:schemeClr val="bg1"/>
                </a:solidFill>
                <a:latin typeface="Arial" panose="020B0604020202020204" pitchFamily="34" charset="0"/>
                <a:cs typeface="B Nazanin" panose="00000400000000000000" pitchFamily="2" charset="-78"/>
              </a:rPr>
              <a:t>پروتئين حامل متالوتيونين در دستگاه گوارش برخورداراست و بواسطه اثر رقابتي با سرب بر سر جايگاه مشترك بر روي اين </a:t>
            </a:r>
            <a:r>
              <a:rPr lang="fa-IR" sz="1800" dirty="0" smtClean="0">
                <a:solidFill>
                  <a:schemeClr val="bg1"/>
                </a:solidFill>
                <a:latin typeface="Arial" panose="020B0604020202020204" pitchFamily="34" charset="0"/>
                <a:cs typeface="B Nazanin" panose="00000400000000000000" pitchFamily="2" charset="-78"/>
              </a:rPr>
              <a:t>      پروتئين</a:t>
            </a:r>
            <a:r>
              <a:rPr lang="fa-IR" sz="1800" dirty="0">
                <a:solidFill>
                  <a:schemeClr val="bg1"/>
                </a:solidFill>
                <a:latin typeface="Arial" panose="020B0604020202020204" pitchFamily="34" charset="0"/>
                <a:cs typeface="B Nazanin" panose="00000400000000000000" pitchFamily="2" charset="-78"/>
              </a:rPr>
              <a:t>، سبب كاستن از جذب سرب و اثرات سمي آن مي شود. اسيد آسکوربيك به عنوان يك </a:t>
            </a:r>
            <a:r>
              <a:rPr lang="fa-IR" sz="1800" dirty="0" smtClean="0">
                <a:solidFill>
                  <a:schemeClr val="bg1"/>
                </a:solidFill>
                <a:latin typeface="Arial" panose="020B0604020202020204" pitchFamily="34" charset="0"/>
                <a:cs typeface="B Nazanin" panose="00000400000000000000" pitchFamily="2" charset="-78"/>
              </a:rPr>
              <a:t>   عامل </a:t>
            </a:r>
            <a:r>
              <a:rPr lang="fa-IR" sz="1800" dirty="0">
                <a:solidFill>
                  <a:schemeClr val="bg1"/>
                </a:solidFill>
                <a:latin typeface="Arial" panose="020B0604020202020204" pitchFamily="34" charset="0"/>
                <a:cs typeface="B Nazanin" panose="00000400000000000000" pitchFamily="2" charset="-78"/>
              </a:rPr>
              <a:t>كليت كننده با خواص آنتي اكسيدانتي سبب   محافظت از سلول در مقابل استرس </a:t>
            </a:r>
            <a:r>
              <a:rPr lang="fa-IR" sz="1800" dirty="0" smtClean="0">
                <a:solidFill>
                  <a:schemeClr val="bg1"/>
                </a:solidFill>
                <a:latin typeface="Arial" panose="020B0604020202020204" pitchFamily="34" charset="0"/>
                <a:cs typeface="B Nazanin" panose="00000400000000000000" pitchFamily="2" charset="-78"/>
              </a:rPr>
              <a:t>هاي        </a:t>
            </a:r>
            <a:r>
              <a:rPr lang="fa-IR" sz="1800" dirty="0">
                <a:solidFill>
                  <a:schemeClr val="bg1"/>
                </a:solidFill>
                <a:latin typeface="Arial" panose="020B0604020202020204" pitchFamily="34" charset="0"/>
                <a:cs typeface="B Nazanin" panose="00000400000000000000" pitchFamily="2" charset="-78"/>
              </a:rPr>
              <a:t>اكسيداتيو ناشي از سرب مي شود.</a:t>
            </a:r>
          </a:p>
          <a:p>
            <a:pPr marL="0" indent="0" algn="just" rtl="1">
              <a:lnSpc>
                <a:spcPct val="110000"/>
              </a:lnSpc>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a:r>
            <a:br>
              <a:rPr lang="fa-IR" sz="1800" dirty="0">
                <a:solidFill>
                  <a:schemeClr val="bg1"/>
                </a:solidFill>
                <a:latin typeface="Arial" panose="020B0604020202020204" pitchFamily="34" charset="0"/>
                <a:cs typeface="B Nazanin" panose="00000400000000000000" pitchFamily="2" charset="-78"/>
              </a:rPr>
            </a:br>
            <a:r>
              <a:rPr lang="fa-IR" sz="1800" dirty="0">
                <a:solidFill>
                  <a:schemeClr val="bg1"/>
                </a:solidFill>
                <a:latin typeface="Arial" panose="020B0604020202020204" pitchFamily="34" charset="0"/>
                <a:cs typeface="B Nazanin" panose="00000400000000000000" pitchFamily="2" charset="-78"/>
              </a:rPr>
              <a:t> </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41640888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5ED9-B366-4CBB-BD45-3163381FA71F}"/>
              </a:ext>
            </a:extLst>
          </p:cNvPr>
          <p:cNvSpPr>
            <a:spLocks noGrp="1"/>
          </p:cNvSpPr>
          <p:nvPr>
            <p:ph type="title"/>
          </p:nvPr>
        </p:nvSpPr>
        <p:spPr/>
        <p:txBody>
          <a:bodyPr/>
          <a:lstStyle/>
          <a:p>
            <a:pPr algn="r"/>
            <a:r>
              <a:rPr lang="fa-IR" sz="3600" dirty="0">
                <a:solidFill>
                  <a:schemeClr val="accent6"/>
                </a:solidFill>
                <a:cs typeface="B Nazanin" panose="00000400000000000000" pitchFamily="2" charset="-78"/>
              </a:rPr>
              <a:t>اثرات بهداشتی ناشی از تماس با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70B69CF-1E8A-4D7B-86FD-AE869FC9C22A}"/>
              </a:ext>
            </a:extLst>
          </p:cNvPr>
          <p:cNvSpPr>
            <a:spLocks noGrp="1"/>
          </p:cNvSpPr>
          <p:nvPr>
            <p:ph idx="10"/>
          </p:nvPr>
        </p:nvSpPr>
        <p:spPr>
          <a:xfrm>
            <a:off x="1547664" y="692696"/>
            <a:ext cx="7293496" cy="4147865"/>
          </a:xfrm>
        </p:spPr>
        <p:txBody>
          <a:bodyPr/>
          <a:lstStyle/>
          <a:p>
            <a:pPr algn="just" rtl="1">
              <a:spcBef>
                <a:spcPts val="0"/>
              </a:spcBef>
              <a:spcAft>
                <a:spcPts val="0"/>
              </a:spcAft>
            </a:pPr>
            <a:r>
              <a:rPr lang="fa-IR" sz="1800" b="1" dirty="0">
                <a:solidFill>
                  <a:schemeClr val="bg1"/>
                </a:solidFill>
                <a:latin typeface="Arial" panose="020B0604020202020204" pitchFamily="34" charset="0"/>
                <a:cs typeface="B Nazanin" panose="00000400000000000000" pitchFamily="2" charset="-78"/>
              </a:rPr>
              <a:t/>
            </a:r>
            <a:br>
              <a:rPr lang="fa-IR" sz="1800" b="1" dirty="0">
                <a:solidFill>
                  <a:schemeClr val="bg1"/>
                </a:solidFill>
                <a:latin typeface="Arial" panose="020B0604020202020204" pitchFamily="34" charset="0"/>
                <a:cs typeface="B Nazanin" panose="00000400000000000000" pitchFamily="2" charset="-78"/>
              </a:rPr>
            </a:br>
            <a:r>
              <a:rPr lang="fa-IR" sz="1800" dirty="0">
                <a:solidFill>
                  <a:schemeClr val="bg1"/>
                </a:solidFill>
                <a:latin typeface="Arial" panose="020B0604020202020204" pitchFamily="34" charset="0"/>
                <a:cs typeface="B Nazanin" panose="00000400000000000000" pitchFamily="2" charset="-78"/>
              </a:rPr>
              <a:t>سرب از عناصر ضروري مورد نياز بدن محسوب نمي شود. به طور طبيعي مقدار </a:t>
            </a:r>
            <a:r>
              <a:rPr lang="fa-IR" sz="1800" dirty="0" smtClean="0">
                <a:solidFill>
                  <a:schemeClr val="bg1"/>
                </a:solidFill>
                <a:latin typeface="Arial" panose="020B0604020202020204" pitchFamily="34" charset="0"/>
                <a:cs typeface="B Nazanin" panose="00000400000000000000" pitchFamily="2" charset="-78"/>
              </a:rPr>
              <a:t>كمي </a:t>
            </a:r>
            <a:r>
              <a:rPr lang="fa-IR" sz="1800" dirty="0">
                <a:solidFill>
                  <a:schemeClr val="bg1"/>
                </a:solidFill>
                <a:latin typeface="Arial" panose="020B0604020202020204" pitchFamily="34" charset="0"/>
                <a:cs typeface="B Nazanin" panose="00000400000000000000" pitchFamily="2" charset="-78"/>
              </a:rPr>
              <a:t>سرب وارد بدن مي شود كه متناسب با ظرفيت دفع طبيعي بوده و مشکلي ايجاد نمي كند. در صورتي كه سرب </a:t>
            </a:r>
            <a:r>
              <a:rPr lang="fa-IR" sz="1800" dirty="0" smtClean="0">
                <a:solidFill>
                  <a:schemeClr val="bg1"/>
                </a:solidFill>
                <a:latin typeface="Arial" panose="020B0604020202020204" pitchFamily="34" charset="0"/>
                <a:cs typeface="B Nazanin" panose="00000400000000000000" pitchFamily="2" charset="-78"/>
              </a:rPr>
              <a:t>   جذب </a:t>
            </a:r>
            <a:r>
              <a:rPr lang="fa-IR" sz="1800" dirty="0">
                <a:solidFill>
                  <a:schemeClr val="bg1"/>
                </a:solidFill>
                <a:latin typeface="Arial" panose="020B0604020202020204" pitchFamily="34" charset="0"/>
                <a:cs typeface="B Nazanin" panose="00000400000000000000" pitchFamily="2" charset="-78"/>
              </a:rPr>
              <a:t>شده بيشتر از ظرفيت دفعي باشد به مرور در بدن تجمع يافته و باعث ايجاد مسموميت </a:t>
            </a:r>
            <a:r>
              <a:rPr lang="fa-IR" sz="1800" dirty="0" smtClean="0">
                <a:solidFill>
                  <a:schemeClr val="bg1"/>
                </a:solidFill>
                <a:latin typeface="Arial" panose="020B0604020202020204" pitchFamily="34" charset="0"/>
                <a:cs typeface="B Nazanin" panose="00000400000000000000" pitchFamily="2" charset="-78"/>
              </a:rPr>
              <a:t>       مي </a:t>
            </a:r>
            <a:r>
              <a:rPr lang="fa-IR" sz="1800" dirty="0">
                <a:solidFill>
                  <a:schemeClr val="bg1"/>
                </a:solidFill>
                <a:latin typeface="Arial" panose="020B0604020202020204" pitchFamily="34" charset="0"/>
                <a:cs typeface="B Nazanin" panose="00000400000000000000" pitchFamily="2" charset="-78"/>
              </a:rPr>
              <a:t>شود. اغلب مسموميت ها بدون علامت بوده، يا در مراحل ديررس باعث ايجاد علایمی مي شوند.</a:t>
            </a:r>
          </a:p>
          <a:p>
            <a:pPr algn="just" rtl="1">
              <a:spcBef>
                <a:spcPts val="0"/>
              </a:spcBef>
              <a:spcAft>
                <a:spcPts val="0"/>
              </a:spcAft>
            </a:pPr>
            <a:endParaRPr lang="fa-IR" sz="18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1800" b="1" dirty="0">
                <a:solidFill>
                  <a:schemeClr val="accent6">
                    <a:lumMod val="75000"/>
                  </a:schemeClr>
                </a:solidFill>
                <a:latin typeface="Arial" panose="020B0604020202020204" pitchFamily="34" charset="0"/>
                <a:cs typeface="B Nazanin" panose="00000400000000000000" pitchFamily="2" charset="-78"/>
              </a:rPr>
              <a:t>مسمومیت خفیف :</a:t>
            </a:r>
          </a:p>
          <a:p>
            <a:pPr algn="just" rtl="1">
              <a:spcBef>
                <a:spcPts val="0"/>
              </a:spcBef>
              <a:spcAft>
                <a:spcPts val="0"/>
              </a:spcAft>
            </a:pPr>
            <a:r>
              <a:rPr lang="fa-IR" sz="1800" dirty="0">
                <a:solidFill>
                  <a:schemeClr val="bg1"/>
                </a:solidFill>
                <a:latin typeface="Arial" panose="020B0604020202020204" pitchFamily="34" charset="0"/>
                <a:cs typeface="B Nazanin" panose="00000400000000000000" pitchFamily="2" charset="-78"/>
              </a:rPr>
              <a:t>اگر مقدار سرب موجود در بدن زياد باشد تمامي اعضاء به ويژه كليه ها و دستگاه عصبي </a:t>
            </a:r>
            <a:r>
              <a:rPr lang="fa-IR" sz="1800" dirty="0" smtClean="0">
                <a:solidFill>
                  <a:schemeClr val="bg1"/>
                </a:solidFill>
                <a:latin typeface="Arial" panose="020B0604020202020204" pitchFamily="34" charset="0"/>
                <a:cs typeface="B Nazanin" panose="00000400000000000000" pitchFamily="2" charset="-78"/>
              </a:rPr>
              <a:t>مركزي     درگير </a:t>
            </a:r>
            <a:r>
              <a:rPr lang="fa-IR" sz="1800" dirty="0">
                <a:solidFill>
                  <a:schemeClr val="bg1"/>
                </a:solidFill>
                <a:latin typeface="Arial" panose="020B0604020202020204" pitchFamily="34" charset="0"/>
                <a:cs typeface="B Nazanin" panose="00000400000000000000" pitchFamily="2" charset="-78"/>
              </a:rPr>
              <a:t>شده و باعث ايجاد ناراحتي هايي نظير احساس خستگي عمومي، ضعف، </a:t>
            </a:r>
            <a:r>
              <a:rPr lang="fa-IR" sz="1800" dirty="0" smtClean="0">
                <a:solidFill>
                  <a:schemeClr val="bg1"/>
                </a:solidFill>
                <a:latin typeface="Arial" panose="020B0604020202020204" pitchFamily="34" charset="0"/>
                <a:cs typeface="B Nazanin" panose="00000400000000000000" pitchFamily="2" charset="-78"/>
              </a:rPr>
              <a:t>دردهاي </a:t>
            </a:r>
            <a:r>
              <a:rPr lang="fa-IR" sz="1800" dirty="0">
                <a:solidFill>
                  <a:schemeClr val="bg1"/>
                </a:solidFill>
                <a:latin typeface="Arial" panose="020B0604020202020204" pitchFamily="34" charset="0"/>
                <a:cs typeface="B Nazanin" panose="00000400000000000000" pitchFamily="2" charset="-78"/>
              </a:rPr>
              <a:t>عمومي، </a:t>
            </a:r>
            <a:r>
              <a:rPr lang="fa-IR" sz="1800" dirty="0" smtClean="0">
                <a:solidFill>
                  <a:schemeClr val="bg1"/>
                </a:solidFill>
                <a:latin typeface="Arial" panose="020B0604020202020204" pitchFamily="34" charset="0"/>
                <a:cs typeface="B Nazanin" panose="00000400000000000000" pitchFamily="2" charset="-78"/>
              </a:rPr>
              <a:t>  سردرد</a:t>
            </a:r>
            <a:r>
              <a:rPr lang="fa-IR" sz="1800" dirty="0">
                <a:solidFill>
                  <a:schemeClr val="bg1"/>
                </a:solidFill>
                <a:latin typeface="Arial" panose="020B0604020202020204" pitchFamily="34" charset="0"/>
                <a:cs typeface="B Nazanin" panose="00000400000000000000" pitchFamily="2" charset="-78"/>
              </a:rPr>
              <a:t>، كاهش وزن، دردهاي شکمي،كم خوني، افزايش فشار خون </a:t>
            </a:r>
            <a:r>
              <a:rPr lang="fa-IR" sz="1800" dirty="0" smtClean="0">
                <a:solidFill>
                  <a:schemeClr val="bg1"/>
                </a:solidFill>
                <a:latin typeface="Arial" panose="020B0604020202020204" pitchFamily="34" charset="0"/>
                <a:cs typeface="B Nazanin" panose="00000400000000000000" pitchFamily="2" charset="-78"/>
              </a:rPr>
              <a:t>و </a:t>
            </a:r>
            <a:r>
              <a:rPr lang="fa-IR" sz="1800" dirty="0">
                <a:solidFill>
                  <a:schemeClr val="bg1"/>
                </a:solidFill>
                <a:latin typeface="Arial" panose="020B0604020202020204" pitchFamily="34" charset="0"/>
                <a:cs typeface="B Nazanin" panose="00000400000000000000" pitchFamily="2" charset="-78"/>
              </a:rPr>
              <a:t>يبوست مي شوند</a:t>
            </a:r>
            <a:r>
              <a:rPr lang="fa-IR" sz="1800" dirty="0" smtClean="0">
                <a:solidFill>
                  <a:schemeClr val="bg1"/>
                </a:solidFill>
                <a:latin typeface="Arial" panose="020B0604020202020204" pitchFamily="34" charset="0"/>
                <a:cs typeface="B Nazanin" panose="00000400000000000000" pitchFamily="2" charset="-78"/>
              </a:rPr>
              <a:t>.</a:t>
            </a:r>
          </a:p>
          <a:p>
            <a:pPr algn="just" rtl="1">
              <a:spcBef>
                <a:spcPts val="0"/>
              </a:spcBef>
              <a:spcAft>
                <a:spcPts val="0"/>
              </a:spcAft>
            </a:pP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تماس طولاني با سرب باعث آسيب هاي كليوي، آسيب به مغز و </a:t>
            </a:r>
            <a:r>
              <a:rPr lang="fa-IR" sz="1800" dirty="0" smtClean="0">
                <a:solidFill>
                  <a:schemeClr val="bg1"/>
                </a:solidFill>
                <a:latin typeface="Arial" panose="020B0604020202020204" pitchFamily="34" charset="0"/>
                <a:cs typeface="B Nazanin" panose="00000400000000000000" pitchFamily="2" charset="-78"/>
              </a:rPr>
              <a:t>سيستم </a:t>
            </a:r>
            <a:r>
              <a:rPr lang="fa-IR" sz="1800" dirty="0">
                <a:solidFill>
                  <a:schemeClr val="bg1"/>
                </a:solidFill>
                <a:latin typeface="Arial" panose="020B0604020202020204" pitchFamily="34" charset="0"/>
                <a:cs typeface="B Nazanin" panose="00000400000000000000" pitchFamily="2" charset="-78"/>
              </a:rPr>
              <a:t>عصبي</a:t>
            </a:r>
            <a:r>
              <a:rPr lang="fa-IR" sz="1800" dirty="0" smtClean="0">
                <a:solidFill>
                  <a:schemeClr val="bg1"/>
                </a:solidFill>
                <a:latin typeface="Arial" panose="020B0604020202020204" pitchFamily="34" charset="0"/>
                <a:cs typeface="B Nazanin" panose="00000400000000000000" pitchFamily="2" charset="-78"/>
              </a:rPr>
              <a:t>، ضعف </a:t>
            </a:r>
            <a:r>
              <a:rPr lang="fa-IR" sz="1800" dirty="0">
                <a:solidFill>
                  <a:schemeClr val="bg1"/>
                </a:solidFill>
                <a:latin typeface="Arial" panose="020B0604020202020204" pitchFamily="34" charset="0"/>
                <a:cs typeface="B Nazanin" panose="00000400000000000000" pitchFamily="2" charset="-78"/>
              </a:rPr>
              <a:t>و </a:t>
            </a:r>
            <a:r>
              <a:rPr lang="fa-IR" sz="1800" dirty="0" smtClean="0">
                <a:solidFill>
                  <a:schemeClr val="bg1"/>
                </a:solidFill>
                <a:latin typeface="Arial" panose="020B0604020202020204" pitchFamily="34" charset="0"/>
                <a:cs typeface="B Nazanin" panose="00000400000000000000" pitchFamily="2" charset="-78"/>
              </a:rPr>
              <a:t>ناتواني    </a:t>
            </a:r>
            <a:r>
              <a:rPr lang="fa-IR" sz="1800" dirty="0">
                <a:solidFill>
                  <a:schemeClr val="bg1"/>
                </a:solidFill>
                <a:latin typeface="Arial" panose="020B0604020202020204" pitchFamily="34" charset="0"/>
                <a:cs typeface="B Nazanin" panose="00000400000000000000" pitchFamily="2" charset="-78"/>
              </a:rPr>
              <a:t>عظلانی و حتي ناباروري مي شود.</a:t>
            </a:r>
          </a:p>
          <a:p>
            <a:pPr algn="just" rtl="1">
              <a:spcBef>
                <a:spcPts val="0"/>
              </a:spcBef>
              <a:spcAft>
                <a:spcPts val="0"/>
              </a:spcAft>
            </a:pPr>
            <a:endParaRPr lang="fa-IR" sz="18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pPr>
            <a:r>
              <a:rPr lang="fa-IR" sz="1800" b="1" dirty="0">
                <a:solidFill>
                  <a:schemeClr val="accent6">
                    <a:lumMod val="75000"/>
                  </a:schemeClr>
                </a:solidFill>
                <a:latin typeface="Arial" panose="020B0604020202020204" pitchFamily="34" charset="0"/>
                <a:cs typeface="B Nazanin" panose="00000400000000000000" pitchFamily="2" charset="-78"/>
              </a:rPr>
              <a:t>مسمومیت خفیف تا متوسط :</a:t>
            </a:r>
          </a:p>
          <a:p>
            <a:pPr algn="just" rtl="1">
              <a:spcBef>
                <a:spcPts val="0"/>
              </a:spcBef>
              <a:spcAft>
                <a:spcPts val="0"/>
              </a:spcAft>
            </a:pPr>
            <a:r>
              <a:rPr lang="fa-IR" sz="1800" dirty="0">
                <a:solidFill>
                  <a:schemeClr val="bg1"/>
                </a:solidFill>
                <a:latin typeface="Arial" panose="020B0604020202020204" pitchFamily="34" charset="0"/>
                <a:cs typeface="B Nazanin" panose="00000400000000000000" pitchFamily="2" charset="-78"/>
              </a:rPr>
              <a:t>لرزش، اختلالات خواب، اختلال در تمركز، سردرد، استفراغ، كاهش وزن، ناراحتي شکمي، </a:t>
            </a:r>
            <a:r>
              <a:rPr lang="fa-IR" sz="1800" dirty="0" smtClean="0">
                <a:solidFill>
                  <a:schemeClr val="bg1"/>
                </a:solidFill>
                <a:latin typeface="Arial" panose="020B0604020202020204" pitchFamily="34" charset="0"/>
                <a:cs typeface="B Nazanin" panose="00000400000000000000" pitchFamily="2" charset="-78"/>
              </a:rPr>
              <a:t>رنگ </a:t>
            </a:r>
            <a:r>
              <a:rPr lang="fa-IR" sz="1800" dirty="0">
                <a:solidFill>
                  <a:schemeClr val="bg1"/>
                </a:solidFill>
                <a:latin typeface="Arial" panose="020B0604020202020204" pitchFamily="34" charset="0"/>
                <a:cs typeface="B Nazanin" panose="00000400000000000000" pitchFamily="2" charset="-78"/>
              </a:rPr>
              <a:t>پريدگي، خستگي، خواب آلودگي، تغييرات رفتاري(تحريك پذيري) از مهمترين </a:t>
            </a:r>
            <a:r>
              <a:rPr lang="fa-IR" sz="1800" dirty="0" smtClean="0">
                <a:solidFill>
                  <a:schemeClr val="bg1"/>
                </a:solidFill>
                <a:latin typeface="Arial" panose="020B0604020202020204" pitchFamily="34" charset="0"/>
                <a:cs typeface="B Nazanin" panose="00000400000000000000" pitchFamily="2" charset="-78"/>
              </a:rPr>
              <a:t>علائم مسموميت </a:t>
            </a:r>
            <a:r>
              <a:rPr lang="fa-IR" sz="1800" dirty="0">
                <a:solidFill>
                  <a:schemeClr val="bg1"/>
                </a:solidFill>
                <a:latin typeface="Arial" panose="020B0604020202020204" pitchFamily="34" charset="0"/>
                <a:cs typeface="B Nazanin" panose="00000400000000000000" pitchFamily="2" charset="-78"/>
              </a:rPr>
              <a:t>خفيف تا متوسط محسوب مي شوند</a:t>
            </a:r>
            <a:r>
              <a:rPr lang="fa-IR" sz="1800" dirty="0" smtClean="0">
                <a:solidFill>
                  <a:schemeClr val="bg1"/>
                </a:solidFill>
                <a:latin typeface="Arial" panose="020B0604020202020204" pitchFamily="34" charset="0"/>
                <a:cs typeface="B Nazanin" panose="00000400000000000000" pitchFamily="2" charset="-78"/>
              </a:rPr>
              <a:t>.</a:t>
            </a:r>
          </a:p>
          <a:p>
            <a:pPr algn="just" rtl="1">
              <a:spcBef>
                <a:spcPts val="0"/>
              </a:spcBef>
              <a:spcAft>
                <a:spcPts val="0"/>
              </a:spcAft>
            </a:pPr>
            <a:r>
              <a:rPr lang="fa-IR" sz="1800" b="1" dirty="0" smtClean="0">
                <a:solidFill>
                  <a:schemeClr val="accent6">
                    <a:lumMod val="75000"/>
                  </a:schemeClr>
                </a:solidFill>
                <a:latin typeface="Arial" panose="020B0604020202020204" pitchFamily="34" charset="0"/>
                <a:cs typeface="B Nazanin" panose="00000400000000000000" pitchFamily="2" charset="-78"/>
              </a:rPr>
              <a:t>مسمومیت </a:t>
            </a:r>
            <a:r>
              <a:rPr lang="fa-IR" sz="1800" b="1" dirty="0">
                <a:solidFill>
                  <a:schemeClr val="accent6">
                    <a:lumMod val="75000"/>
                  </a:schemeClr>
                </a:solidFill>
                <a:latin typeface="Arial" panose="020B0604020202020204" pitchFamily="34" charset="0"/>
                <a:cs typeface="B Nazanin" panose="00000400000000000000" pitchFamily="2" charset="-78"/>
              </a:rPr>
              <a:t>شدید :</a:t>
            </a:r>
          </a:p>
          <a:p>
            <a:pPr algn="just" rtl="1">
              <a:spcBef>
                <a:spcPts val="0"/>
              </a:spcBef>
              <a:spcAft>
                <a:spcPts val="0"/>
              </a:spcAft>
            </a:pPr>
            <a:r>
              <a:rPr lang="fa-IR" sz="1800" dirty="0">
                <a:solidFill>
                  <a:schemeClr val="bg1"/>
                </a:solidFill>
                <a:latin typeface="Arial" panose="020B0604020202020204" pitchFamily="34" charset="0"/>
                <a:cs typeface="B Nazanin" panose="00000400000000000000" pitchFamily="2" charset="-78"/>
              </a:rPr>
              <a:t>در مسموميت شديد احساس طعم فلزي در دهان، ضعف يا فلج عضلاني، كرامپ هاي شديد، سفتي جدار شکم، يبوست ايجاد مي شود.</a:t>
            </a: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7053321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CE323-E6A9-4D34-946F-F4E9A5DE80AD}"/>
              </a:ext>
            </a:extLst>
          </p:cNvPr>
          <p:cNvSpPr>
            <a:spLocks noGrp="1"/>
          </p:cNvSpPr>
          <p:nvPr>
            <p:ph type="title"/>
          </p:nvPr>
        </p:nvSpPr>
        <p:spPr/>
        <p:txBody>
          <a:bodyPr/>
          <a:lstStyle/>
          <a:p>
            <a:pPr algn="r" rtl="1"/>
            <a:r>
              <a:rPr lang="fa-IR" sz="3600" cap="small" dirty="0">
                <a:solidFill>
                  <a:schemeClr val="accent6"/>
                </a:solidFill>
                <a:cs typeface="B Nazanin" panose="00000400000000000000" pitchFamily="2" charset="-78"/>
              </a:rPr>
              <a:t>بیماری های ناشی از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389A8AEE-4CE6-43F3-8FB3-28758CD38DB2}"/>
              </a:ext>
            </a:extLst>
          </p:cNvPr>
          <p:cNvSpPr>
            <a:spLocks noGrp="1"/>
          </p:cNvSpPr>
          <p:nvPr>
            <p:ph idx="10"/>
          </p:nvPr>
        </p:nvSpPr>
        <p:spPr>
          <a:xfrm>
            <a:off x="1187624" y="1355067"/>
            <a:ext cx="7475748" cy="4147865"/>
          </a:xfrm>
        </p:spPr>
        <p:txBody>
          <a:bodyPr/>
          <a:lstStyle/>
          <a:p>
            <a:pPr marL="0" lvl="0" indent="0" algn="just" rtl="1" latinLnBrk="0">
              <a:spcBef>
                <a:spcPts val="0"/>
              </a:spcBef>
              <a:spcAft>
                <a:spcPts val="0"/>
              </a:spcAft>
              <a:buClr>
                <a:srgbClr val="2DA2BF"/>
              </a:buClr>
              <a:buSzPct val="70000"/>
              <a:buNone/>
              <a:defRPr/>
            </a:pPr>
            <a:r>
              <a:rPr lang="fa-IR" altLang="fa-IR" sz="2200" b="1" dirty="0">
                <a:solidFill>
                  <a:schemeClr val="accent6">
                    <a:lumMod val="75000"/>
                  </a:schemeClr>
                </a:solidFill>
                <a:latin typeface="Arial" panose="020B0604020202020204" pitchFamily="34" charset="0"/>
                <a:cs typeface="B Nazanin" panose="00000400000000000000" pitchFamily="2" charset="-78"/>
              </a:rPr>
              <a:t>عوارض خونی:</a:t>
            </a:r>
          </a:p>
          <a:p>
            <a:pPr algn="just" rtl="1">
              <a:spcBef>
                <a:spcPts val="0"/>
              </a:spcBef>
              <a:spcAft>
                <a:spcPts val="0"/>
              </a:spcAft>
              <a:buClr>
                <a:srgbClr val="2DA2BF"/>
              </a:buClr>
              <a:buSzPct val="70000"/>
              <a:defRPr/>
            </a:pPr>
            <a:r>
              <a:rPr lang="fa-IR" altLang="fa-IR" sz="2000" dirty="0">
                <a:solidFill>
                  <a:schemeClr val="accent6">
                    <a:lumMod val="75000"/>
                  </a:schemeClr>
                </a:solidFill>
                <a:latin typeface="Arial" panose="020B0604020202020204" pitchFamily="34" charset="0"/>
                <a:cs typeface="B Nazanin" panose="00000400000000000000" pitchFamily="2" charset="-78"/>
              </a:rPr>
              <a:t>-</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كم خوني (آنمي ) كه اغلب با رنگ پريدگي پوست همراه است و تنا</a:t>
            </a:r>
            <a:r>
              <a:rPr lang="fa-IR" altLang="fa-IR" sz="2000" dirty="0">
                <a:solidFill>
                  <a:schemeClr val="bg1"/>
                </a:solidFill>
                <a:latin typeface="Arial" panose="020B0604020202020204" pitchFamily="34" charset="0"/>
                <a:cs typeface="B Nazanin" panose="00000400000000000000" pitchFamily="2" charset="-78"/>
              </a:rPr>
              <a:t>س</a:t>
            </a:r>
            <a:r>
              <a:rPr lang="ar-SA" altLang="fa-IR" sz="2000" dirty="0">
                <a:solidFill>
                  <a:schemeClr val="bg1"/>
                </a:solidFill>
                <a:latin typeface="Arial" panose="020B0604020202020204" pitchFamily="34" charset="0"/>
                <a:cs typeface="B Nazanin" panose="00000400000000000000" pitchFamily="2" charset="-78"/>
              </a:rPr>
              <a:t>بي با شدت بيماري</a:t>
            </a:r>
            <a:r>
              <a:rPr lang="en-US"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ندارد</a:t>
            </a:r>
            <a:r>
              <a:rPr lang="fa-IR" alt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Clr>
                <a:srgbClr val="2DA2BF"/>
              </a:buClr>
              <a:buSzPct val="70000"/>
              <a:buNone/>
              <a:defRPr/>
            </a:pPr>
            <a:r>
              <a:rPr lang="fa-IR" altLang="fa-IR" sz="2000" dirty="0">
                <a:solidFill>
                  <a:schemeClr val="accent6">
                    <a:lumMod val="75000"/>
                  </a:schemeClr>
                </a:solidFill>
                <a:latin typeface="Arial" panose="020B0604020202020204" pitchFamily="34" charset="0"/>
                <a:cs typeface="B Nazanin" panose="00000400000000000000" pitchFamily="2" charset="-78"/>
              </a:rPr>
              <a:t>-</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سنتز هموگلوبين مهار ميشود</a:t>
            </a:r>
            <a:r>
              <a:rPr lang="fa-IR" alt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Clr>
                <a:srgbClr val="2DA2BF"/>
              </a:buClr>
              <a:buSzPct val="70000"/>
              <a:buNone/>
              <a:defRPr/>
            </a:pPr>
            <a:r>
              <a:rPr lang="fa-IR" altLang="fa-IR" sz="2000" dirty="0">
                <a:solidFill>
                  <a:schemeClr val="accent6">
                    <a:lumMod val="75000"/>
                  </a:schemeClr>
                </a:solidFill>
                <a:latin typeface="Arial" panose="020B0604020202020204" pitchFamily="34" charset="0"/>
                <a:cs typeface="B Nazanin" panose="00000400000000000000" pitchFamily="2" charset="-78"/>
              </a:rPr>
              <a:t>-</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طول عمر گلبولهاي قرمز كاهش مي يابد</a:t>
            </a:r>
            <a:r>
              <a:rPr lang="fa-IR" altLang="fa-IR" sz="2000" dirty="0">
                <a:solidFill>
                  <a:schemeClr val="bg1"/>
                </a:solidFill>
                <a:latin typeface="Arial" panose="020B0604020202020204" pitchFamily="34" charset="0"/>
                <a:cs typeface="B Nazanin" panose="00000400000000000000" pitchFamily="2" charset="-78"/>
              </a:rPr>
              <a:t>.</a:t>
            </a:r>
            <a:endParaRPr lang="en-US" alt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srgbClr val="2DA2BF"/>
              </a:buClr>
              <a:buSzPct val="70000"/>
              <a:buNone/>
              <a:defRPr/>
            </a:pPr>
            <a:endParaRPr lang="fa-IR" altLang="fa-IR" sz="2000" dirty="0">
              <a:solidFill>
                <a:schemeClr val="bg1"/>
              </a:solidFill>
              <a:latin typeface="Arial" panose="020B0604020202020204" pitchFamily="34" charset="0"/>
              <a:cs typeface="B Nazanin" panose="00000400000000000000" pitchFamily="2" charset="-78"/>
            </a:endParaRPr>
          </a:p>
          <a:p>
            <a:pPr marL="0" lvl="0" indent="0" algn="just" rtl="1" latinLnBrk="0">
              <a:spcBef>
                <a:spcPts val="0"/>
              </a:spcBef>
              <a:spcAft>
                <a:spcPts val="0"/>
              </a:spcAft>
              <a:buClr>
                <a:srgbClr val="2DA2BF"/>
              </a:buClr>
              <a:buSzPct val="70000"/>
              <a:buNone/>
            </a:pPr>
            <a:r>
              <a:rPr lang="ar-SA" altLang="fa-IR" sz="2200" b="1" dirty="0">
                <a:solidFill>
                  <a:schemeClr val="accent6">
                    <a:lumMod val="75000"/>
                  </a:schemeClr>
                </a:solidFill>
                <a:latin typeface="Arial" panose="020B0604020202020204" pitchFamily="34" charset="0"/>
                <a:cs typeface="B Nazanin" panose="00000400000000000000" pitchFamily="2" charset="-78"/>
              </a:rPr>
              <a:t>عوارض عصبي</a:t>
            </a:r>
            <a:r>
              <a:rPr lang="fa-IR" altLang="fa-IR" sz="2200" b="1" dirty="0">
                <a:solidFill>
                  <a:schemeClr val="accent6">
                    <a:lumMod val="75000"/>
                  </a:schemeClr>
                </a:solidFill>
                <a:latin typeface="Arial" panose="020B0604020202020204" pitchFamily="34" charset="0"/>
                <a:cs typeface="B Nazanin" panose="00000400000000000000" pitchFamily="2" charset="-78"/>
              </a:rPr>
              <a:t>:</a:t>
            </a:r>
          </a:p>
          <a:p>
            <a:pPr marL="0" indent="0" algn="just" rtl="1">
              <a:spcBef>
                <a:spcPts val="0"/>
              </a:spcBef>
              <a:spcAft>
                <a:spcPts val="0"/>
              </a:spcAft>
              <a:buClr>
                <a:srgbClr val="2DA2BF"/>
              </a:buClr>
              <a:buSzPct val="70000"/>
              <a:buNone/>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آنسفالوپاتي سربي(التهاب بافت مغز ناشي از سرب</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بصورت حاد ومزمن ديده مي شود</a:t>
            </a:r>
            <a:r>
              <a:rPr lang="fa-IR" sz="2000" dirty="0">
                <a:solidFill>
                  <a:schemeClr val="bg1"/>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srgbClr val="2DA2BF"/>
              </a:buClr>
              <a:buSzPct val="70000"/>
              <a:buNone/>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سردرد</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ضعف حافظه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اختلال در تمركز حواس</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بيقراري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تحريك پذيري و </a:t>
            </a:r>
            <a:r>
              <a:rPr lang="ar-SA" sz="2000" dirty="0" smtClean="0">
                <a:solidFill>
                  <a:schemeClr val="bg1"/>
                </a:solidFill>
                <a:latin typeface="Arial" panose="020B0604020202020204" pitchFamily="34" charset="0"/>
                <a:cs typeface="B Nazanin" panose="00000400000000000000" pitchFamily="2" charset="-78"/>
              </a:rPr>
              <a:t>سرگيجه</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استفراغ </a:t>
            </a:r>
            <a:r>
              <a:rPr lang="ar-SA" sz="2000" dirty="0">
                <a:solidFill>
                  <a:schemeClr val="bg1"/>
                </a:solidFill>
                <a:latin typeface="Arial" panose="020B0604020202020204" pitchFamily="34" charset="0"/>
                <a:cs typeface="B Nazanin" panose="00000400000000000000" pitchFamily="2" charset="-78"/>
              </a:rPr>
              <a:t>ممتد و جهنده</a:t>
            </a:r>
            <a:r>
              <a:rPr lang="fa-IR" sz="2000" dirty="0">
                <a:solidFill>
                  <a:schemeClr val="bg1"/>
                </a:solidFill>
                <a:latin typeface="Arial" panose="020B0604020202020204" pitchFamily="34" charset="0"/>
                <a:cs typeface="B Nazanin" panose="00000400000000000000" pitchFamily="2" charset="-78"/>
              </a:rPr>
              <a:t>،</a:t>
            </a:r>
            <a:r>
              <a:rPr lang="ar-SA" sz="2000" dirty="0">
                <a:solidFill>
                  <a:schemeClr val="bg1"/>
                </a:solidFill>
                <a:latin typeface="Arial" panose="020B0604020202020204" pitchFamily="34" charset="0"/>
                <a:cs typeface="B Nazanin" panose="00000400000000000000" pitchFamily="2" charset="-78"/>
              </a:rPr>
              <a:t> بي حالي</a:t>
            </a:r>
            <a:r>
              <a:rPr lang="fa-IR" sz="2000" dirty="0">
                <a:solidFill>
                  <a:schemeClr val="bg1"/>
                </a:solidFill>
                <a:latin typeface="Arial" panose="020B0604020202020204" pitchFamily="34" charset="0"/>
                <a:cs typeface="B Nazanin" panose="00000400000000000000" pitchFamily="2" charset="-78"/>
              </a:rPr>
              <a:t>،</a:t>
            </a:r>
            <a:r>
              <a:rPr lang="ar-SA" sz="2000" dirty="0">
                <a:solidFill>
                  <a:schemeClr val="bg1"/>
                </a:solidFill>
                <a:latin typeface="Arial" panose="020B0604020202020204" pitchFamily="34" charset="0"/>
                <a:cs typeface="B Nazanin" panose="00000400000000000000" pitchFamily="2" charset="-78"/>
              </a:rPr>
              <a:t> خواب آلودگي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اغما و تشنج</a:t>
            </a:r>
            <a:r>
              <a:rPr lang="fa-IR" sz="2000" dirty="0">
                <a:solidFill>
                  <a:schemeClr val="bg1"/>
                </a:solidFill>
                <a:latin typeface="Arial" panose="020B0604020202020204" pitchFamily="34" charset="0"/>
                <a:cs typeface="B Nazanin" panose="00000400000000000000" pitchFamily="2" charset="-78"/>
              </a:rPr>
              <a:t>.</a:t>
            </a:r>
            <a:endParaRPr lang="en-US"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srgbClr val="2DA2BF"/>
              </a:buClr>
              <a:buSzPct val="70000"/>
              <a:buNone/>
              <a:defRPr/>
            </a:pPr>
            <a:r>
              <a:rPr lang="fa-IR" altLang="fa-IR" sz="2000" dirty="0" smtClean="0">
                <a:solidFill>
                  <a:schemeClr val="accent6">
                    <a:lumMod val="75000"/>
                  </a:schemeClr>
                </a:solidFill>
                <a:latin typeface="Arial" panose="020B0604020202020204" pitchFamily="34" charset="0"/>
                <a:cs typeface="B Nazanin" panose="00000400000000000000" pitchFamily="2" charset="-78"/>
              </a:rPr>
              <a:t>-</a:t>
            </a:r>
            <a:r>
              <a:rPr lang="fa-IR" altLang="fa-IR" sz="2000" dirty="0" smtClean="0">
                <a:solidFill>
                  <a:schemeClr val="bg1"/>
                </a:solidFill>
                <a:latin typeface="Arial" panose="020B0604020202020204" pitchFamily="34" charset="0"/>
                <a:cs typeface="B Nazanin" panose="00000400000000000000" pitchFamily="2" charset="-78"/>
              </a:rPr>
              <a:t> ا</a:t>
            </a:r>
            <a:r>
              <a:rPr lang="ar-SA" altLang="fa-IR" sz="2000" dirty="0">
                <a:solidFill>
                  <a:schemeClr val="bg1"/>
                </a:solidFill>
                <a:latin typeface="Arial" panose="020B0604020202020204" pitchFamily="34" charset="0"/>
                <a:cs typeface="B Nazanin" panose="00000400000000000000" pitchFamily="2" charset="-78"/>
              </a:rPr>
              <a:t>ختلال حركتي همراه با اختلال حسي خفيف بصورت درد بدن</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حساس بودن </a:t>
            </a:r>
            <a:r>
              <a:rPr lang="ar-SA" altLang="fa-IR" sz="2000" dirty="0" smtClean="0">
                <a:solidFill>
                  <a:schemeClr val="bg1"/>
                </a:solidFill>
                <a:latin typeface="Arial" panose="020B0604020202020204" pitchFamily="34" charset="0"/>
                <a:cs typeface="B Nazanin" panose="00000400000000000000" pitchFamily="2" charset="-78"/>
              </a:rPr>
              <a:t>عضلات</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smtClean="0">
                <a:solidFill>
                  <a:schemeClr val="bg1"/>
                </a:solidFill>
                <a:latin typeface="Arial" panose="020B0604020202020204" pitchFamily="34" charset="0"/>
                <a:cs typeface="B Nazanin" panose="00000400000000000000" pitchFamily="2" charset="-78"/>
              </a:rPr>
              <a:t>و </a:t>
            </a:r>
            <a:r>
              <a:rPr lang="fa-IR" altLang="fa-IR" sz="2000" dirty="0" smtClean="0">
                <a:solidFill>
                  <a:schemeClr val="bg1"/>
                </a:solidFill>
                <a:latin typeface="Arial" panose="020B0604020202020204" pitchFamily="34" charset="0"/>
                <a:cs typeface="B Nazanin" panose="00000400000000000000" pitchFamily="2" charset="-78"/>
              </a:rPr>
              <a:t>  </a:t>
            </a:r>
            <a:r>
              <a:rPr lang="ar-SA" altLang="fa-IR" sz="2000" dirty="0" smtClean="0">
                <a:solidFill>
                  <a:schemeClr val="bg1"/>
                </a:solidFill>
                <a:latin typeface="Arial" panose="020B0604020202020204" pitchFamily="34" charset="0"/>
                <a:cs typeface="B Nazanin" panose="00000400000000000000" pitchFamily="2" charset="-78"/>
              </a:rPr>
              <a:t>مفاصل</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افزايش خستگي پذيري عضلات و لرزش خفيف</a:t>
            </a:r>
            <a:r>
              <a:rPr lang="fa-IR" altLang="fa-IR" sz="2000" dirty="0">
                <a:solidFill>
                  <a:schemeClr val="bg1"/>
                </a:solidFill>
                <a:latin typeface="Arial" panose="020B0604020202020204" pitchFamily="34" charset="0"/>
                <a:cs typeface="B Nazanin" panose="00000400000000000000" pitchFamily="2" charset="-78"/>
              </a:rPr>
              <a:t>، </a:t>
            </a:r>
            <a:r>
              <a:rPr lang="ar-SA" altLang="fa-IR" sz="2000" dirty="0">
                <a:solidFill>
                  <a:schemeClr val="bg1"/>
                </a:solidFill>
                <a:latin typeface="Arial" panose="020B0604020202020204" pitchFamily="34" charset="0"/>
                <a:cs typeface="B Nazanin" panose="00000400000000000000" pitchFamily="2" charset="-78"/>
              </a:rPr>
              <a:t>ضعف و كاهش قدرت عضلاني و </a:t>
            </a:r>
            <a:r>
              <a:rPr lang="fa-IR" altLang="fa-IR" sz="2000" dirty="0" smtClean="0">
                <a:solidFill>
                  <a:schemeClr val="bg1"/>
                </a:solidFill>
                <a:latin typeface="Arial" panose="020B0604020202020204" pitchFamily="34" charset="0"/>
                <a:cs typeface="B Nazanin" panose="00000400000000000000" pitchFamily="2" charset="-78"/>
              </a:rPr>
              <a:t>  </a:t>
            </a:r>
            <a:r>
              <a:rPr lang="ar-SA" altLang="fa-IR" sz="2000" dirty="0" smtClean="0">
                <a:solidFill>
                  <a:schemeClr val="bg1"/>
                </a:solidFill>
                <a:latin typeface="Arial" panose="020B0604020202020204" pitchFamily="34" charset="0"/>
                <a:cs typeface="B Nazanin" panose="00000400000000000000" pitchFamily="2" charset="-78"/>
              </a:rPr>
              <a:t>لاغري </a:t>
            </a:r>
            <a:r>
              <a:rPr lang="ar-SA" altLang="fa-IR" sz="2000" dirty="0">
                <a:solidFill>
                  <a:schemeClr val="bg1"/>
                </a:solidFill>
                <a:latin typeface="Arial" panose="020B0604020202020204" pitchFamily="34" charset="0"/>
                <a:cs typeface="B Nazanin" panose="00000400000000000000" pitchFamily="2" charset="-78"/>
              </a:rPr>
              <a:t>عضلات</a:t>
            </a:r>
            <a:r>
              <a:rPr lang="fa-IR" altLang="fa-IR" sz="2000" dirty="0">
                <a:solidFill>
                  <a:schemeClr val="bg1"/>
                </a:solidFill>
                <a:latin typeface="Arial" panose="020B0604020202020204" pitchFamily="34" charset="0"/>
                <a:cs typeface="B Nazanin" panose="00000400000000000000" pitchFamily="2" charset="-78"/>
              </a:rPr>
              <a:t> و</a:t>
            </a:r>
            <a:r>
              <a:rPr lang="ar-SA" altLang="fa-IR" sz="2000" dirty="0">
                <a:solidFill>
                  <a:schemeClr val="bg1"/>
                </a:solidFill>
                <a:latin typeface="Arial" panose="020B0604020202020204" pitchFamily="34" charset="0"/>
                <a:cs typeface="B Nazanin" panose="00000400000000000000" pitchFamily="2" charset="-78"/>
              </a:rPr>
              <a:t> افتادگي مچ در دست راست</a:t>
            </a:r>
            <a:r>
              <a:rPr lang="fa-IR" altLang="fa-IR" sz="2000" dirty="0">
                <a:solidFill>
                  <a:schemeClr val="bg1"/>
                </a:solidFill>
                <a:latin typeface="Arial" panose="020B0604020202020204" pitchFamily="34" charset="0"/>
                <a:cs typeface="B Nazanin" panose="00000400000000000000" pitchFamily="2" charset="-78"/>
              </a:rPr>
              <a:t> از عوارض</a:t>
            </a:r>
            <a:r>
              <a:rPr lang="ar-SA" altLang="fa-IR" sz="2000" dirty="0">
                <a:solidFill>
                  <a:schemeClr val="bg1"/>
                </a:solidFill>
                <a:latin typeface="Arial" panose="020B0604020202020204" pitchFamily="34" charset="0"/>
                <a:cs typeface="B Nazanin" panose="00000400000000000000" pitchFamily="2" charset="-78"/>
              </a:rPr>
              <a:t> شايع</a:t>
            </a:r>
            <a:r>
              <a:rPr lang="fa-IR" altLang="fa-IR" sz="2000" dirty="0">
                <a:solidFill>
                  <a:schemeClr val="bg1"/>
                </a:solidFill>
                <a:latin typeface="Arial" panose="020B0604020202020204" pitchFamily="34" charset="0"/>
                <a:cs typeface="B Nazanin" panose="00000400000000000000" pitchFamily="2" charset="-78"/>
              </a:rPr>
              <a:t> مواجهه با </a:t>
            </a:r>
            <a:r>
              <a:rPr lang="fa-IR" altLang="fa-IR" sz="2000" dirty="0" smtClean="0">
                <a:solidFill>
                  <a:schemeClr val="bg1"/>
                </a:solidFill>
                <a:latin typeface="Arial" panose="020B0604020202020204" pitchFamily="34" charset="0"/>
                <a:cs typeface="B Nazanin" panose="00000400000000000000" pitchFamily="2" charset="-78"/>
              </a:rPr>
              <a:t>سرب </a:t>
            </a:r>
            <a:r>
              <a:rPr lang="fa-IR" altLang="fa-IR" sz="2000" dirty="0">
                <a:solidFill>
                  <a:schemeClr val="bg1"/>
                </a:solidFill>
                <a:latin typeface="Arial" panose="020B0604020202020204" pitchFamily="34" charset="0"/>
                <a:cs typeface="B Nazanin" panose="00000400000000000000" pitchFamily="2" charset="-78"/>
              </a:rPr>
              <a:t>می باشد</a:t>
            </a:r>
            <a:r>
              <a:rPr lang="fa-IR" altLang="fa-IR" sz="1800" dirty="0">
                <a:solidFill>
                  <a:schemeClr val="bg1"/>
                </a:solidFill>
                <a:latin typeface="Arial" panose="020B0604020202020204" pitchFamily="34" charset="0"/>
                <a:cs typeface="B Nazanin" panose="00000400000000000000" pitchFamily="2" charset="-78"/>
              </a:rPr>
              <a:t>.</a:t>
            </a:r>
            <a:endParaRPr lang="en-US" alt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srgbClr val="2DA2BF"/>
              </a:buClr>
              <a:buSzPct val="70000"/>
              <a:buNone/>
              <a:defRPr/>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srgbClr val="2DA2BF"/>
              </a:buClr>
              <a:buSzPct val="70000"/>
              <a:buNone/>
              <a:defRPr/>
            </a:pPr>
            <a:endParaRPr lang="fa-IR" sz="1800" dirty="0">
              <a:solidFill>
                <a:schemeClr val="bg1"/>
              </a:solidFill>
              <a:latin typeface="Arial" panose="020B0604020202020204" pitchFamily="34" charset="0"/>
              <a:cs typeface="B Nazanin" panose="00000400000000000000" pitchFamily="2" charset="-78"/>
            </a:endParaRPr>
          </a:p>
          <a:p>
            <a:pPr marL="0" indent="0" algn="just">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34446281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D9BFF-5DD6-4F6F-9C0E-8B0EF36CBDD0}"/>
              </a:ext>
            </a:extLst>
          </p:cNvPr>
          <p:cNvSpPr>
            <a:spLocks noGrp="1"/>
          </p:cNvSpPr>
          <p:nvPr>
            <p:ph type="title"/>
          </p:nvPr>
        </p:nvSpPr>
        <p:spPr/>
        <p:txBody>
          <a:bodyPr/>
          <a:lstStyle/>
          <a:p>
            <a:pPr algn="r" rtl="1"/>
            <a:r>
              <a:rPr lang="fa-IR" sz="3600" cap="small" dirty="0">
                <a:solidFill>
                  <a:schemeClr val="accent6"/>
                </a:solidFill>
                <a:cs typeface="B Nazanin" panose="00000400000000000000" pitchFamily="2" charset="-78"/>
              </a:rPr>
              <a:t>بیماری های ناشی از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A31C60BA-71E3-4BE8-B1D3-554C26DB918A}"/>
              </a:ext>
            </a:extLst>
          </p:cNvPr>
          <p:cNvSpPr>
            <a:spLocks noGrp="1"/>
          </p:cNvSpPr>
          <p:nvPr>
            <p:ph idx="10"/>
          </p:nvPr>
        </p:nvSpPr>
        <p:spPr>
          <a:xfrm>
            <a:off x="1547664" y="1099186"/>
            <a:ext cx="7115708" cy="4147865"/>
          </a:xfrm>
        </p:spPr>
        <p:txBody>
          <a:bodyPr/>
          <a:lstStyle/>
          <a:p>
            <a:pPr marL="0" lvl="0" indent="0" algn="just" rtl="1" latinLnBrk="0">
              <a:spcBef>
                <a:spcPts val="0"/>
              </a:spcBef>
              <a:spcAft>
                <a:spcPts val="0"/>
              </a:spcAft>
              <a:buClr>
                <a:srgbClr val="2DA2BF"/>
              </a:buClr>
              <a:buSzPct val="70000"/>
              <a:buNone/>
              <a:defRPr/>
            </a:pPr>
            <a:r>
              <a:rPr lang="fa-IR" sz="2400" b="1" dirty="0">
                <a:solidFill>
                  <a:schemeClr val="accent6">
                    <a:lumMod val="75000"/>
                  </a:schemeClr>
                </a:solidFill>
                <a:latin typeface="Arial" panose="020B0604020202020204" pitchFamily="34" charset="0"/>
                <a:cs typeface="B Nazanin" panose="00000400000000000000" pitchFamily="2" charset="-78"/>
              </a:rPr>
              <a:t>عوارض گوارشی: </a:t>
            </a:r>
          </a:p>
          <a:p>
            <a:pPr marL="0" indent="0" algn="just" rtl="1">
              <a:spcBef>
                <a:spcPts val="0"/>
              </a:spcBef>
              <a:spcAft>
                <a:spcPts val="0"/>
              </a:spcAft>
              <a:buClr>
                <a:srgbClr val="2DA2BF"/>
              </a:buClr>
              <a:buSzPct val="70000"/>
              <a:buNone/>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كاهش اشتها</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اختلال در هضم غذ</a:t>
            </a:r>
            <a:r>
              <a:rPr lang="fa-IR" sz="2000" dirty="0">
                <a:solidFill>
                  <a:schemeClr val="bg1"/>
                </a:solidFill>
                <a:latin typeface="Arial" panose="020B0604020202020204" pitchFamily="34" charset="0"/>
                <a:cs typeface="B Nazanin" panose="00000400000000000000" pitchFamily="2" charset="-78"/>
              </a:rPr>
              <a:t>ا، </a:t>
            </a:r>
            <a:r>
              <a:rPr lang="ar-SA" sz="2000" dirty="0">
                <a:solidFill>
                  <a:schemeClr val="bg1"/>
                </a:solidFill>
                <a:latin typeface="Arial" panose="020B0604020202020204" pitchFamily="34" charset="0"/>
                <a:cs typeface="B Nazanin" panose="00000400000000000000" pitchFamily="2" charset="-78"/>
              </a:rPr>
              <a:t>اسهال و يا يبوست</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و</a:t>
            </a:r>
            <a:r>
              <a:rPr lang="ar-SA" sz="2000" dirty="0">
                <a:solidFill>
                  <a:schemeClr val="bg1"/>
                </a:solidFill>
                <a:latin typeface="Arial" panose="020B0604020202020204" pitchFamily="34" charset="0"/>
                <a:cs typeface="B Nazanin" panose="00000400000000000000" pitchFamily="2" charset="-78"/>
              </a:rPr>
              <a:t> دردها</a:t>
            </a:r>
            <a:r>
              <a:rPr lang="fa-IR" sz="2000" dirty="0">
                <a:solidFill>
                  <a:schemeClr val="bg1"/>
                </a:solidFill>
                <a:latin typeface="Arial" panose="020B0604020202020204" pitchFamily="34" charset="0"/>
                <a:cs typeface="B Nazanin" panose="00000400000000000000" pitchFamily="2" charset="-78"/>
              </a:rPr>
              <a:t>ی شدید، </a:t>
            </a:r>
            <a:r>
              <a:rPr lang="ar-SA" sz="2000" dirty="0">
                <a:solidFill>
                  <a:schemeClr val="bg1"/>
                </a:solidFill>
                <a:latin typeface="Arial" panose="020B0604020202020204" pitchFamily="34" charset="0"/>
                <a:cs typeface="B Nazanin" panose="00000400000000000000" pitchFamily="2" charset="-78"/>
              </a:rPr>
              <a:t>كوليك</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شكم</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(قولنج سرب) و يبوست شديد</a:t>
            </a:r>
            <a:r>
              <a:rPr lang="fa-IR" sz="2000" dirty="0">
                <a:solidFill>
                  <a:schemeClr val="bg1"/>
                </a:solidFill>
                <a:latin typeface="Arial" panose="020B0604020202020204" pitchFamily="34" charset="0"/>
                <a:cs typeface="B Nazanin" panose="00000400000000000000" pitchFamily="2" charset="-78"/>
              </a:rPr>
              <a:t> می باشد.</a:t>
            </a:r>
          </a:p>
          <a:p>
            <a:pPr marL="0" indent="0" algn="just" rtl="1">
              <a:spcBef>
                <a:spcPts val="0"/>
              </a:spcBef>
              <a:spcAft>
                <a:spcPts val="0"/>
              </a:spcAft>
              <a:buClr>
                <a:srgbClr val="2DA2BF"/>
              </a:buClr>
              <a:buSzPct val="70000"/>
              <a:buNone/>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اسپاسم </a:t>
            </a:r>
            <a:r>
              <a:rPr lang="fa-IR" sz="2000" dirty="0">
                <a:solidFill>
                  <a:schemeClr val="bg1"/>
                </a:solidFill>
                <a:latin typeface="Arial" panose="020B0604020202020204" pitchFamily="34" charset="0"/>
                <a:cs typeface="B Nazanin" panose="00000400000000000000" pitchFamily="2" charset="-78"/>
              </a:rPr>
              <a:t>شکم و </a:t>
            </a:r>
            <a:r>
              <a:rPr lang="ar-SA" sz="2000" dirty="0">
                <a:solidFill>
                  <a:schemeClr val="bg1"/>
                </a:solidFill>
                <a:latin typeface="Arial" panose="020B0604020202020204" pitchFamily="34" charset="0"/>
                <a:cs typeface="B Nazanin" panose="00000400000000000000" pitchFamily="2" charset="-78"/>
              </a:rPr>
              <a:t>بيمار از درد به خود مي پيچد</a:t>
            </a:r>
            <a:r>
              <a:rPr lang="fa-IR" sz="2000" dirty="0">
                <a:solidFill>
                  <a:schemeClr val="bg1"/>
                </a:solidFill>
                <a:latin typeface="Arial" panose="020B0604020202020204" pitchFamily="34" charset="0"/>
                <a:cs typeface="B Nazanin" panose="00000400000000000000" pitchFamily="2" charset="-78"/>
              </a:rPr>
              <a:t>.</a:t>
            </a:r>
            <a:endParaRPr lang="en-US" sz="2000" dirty="0">
              <a:solidFill>
                <a:schemeClr val="bg1"/>
              </a:solidFill>
              <a:latin typeface="Arial" panose="020B0604020202020204" pitchFamily="34" charset="0"/>
              <a:cs typeface="B Nazanin" panose="00000400000000000000" pitchFamily="2" charset="-78"/>
            </a:endParaRPr>
          </a:p>
          <a:p>
            <a:pPr algn="just" rtl="1">
              <a:spcBef>
                <a:spcPts val="0"/>
              </a:spcBef>
              <a:spcAft>
                <a:spcPts val="0"/>
              </a:spcAft>
              <a:buClr>
                <a:srgbClr val="2DA2BF"/>
              </a:buClr>
              <a:buSzPct val="70000"/>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حاشيه بورتون </a:t>
            </a:r>
            <a:r>
              <a:rPr lang="fa-IR" sz="2000" dirty="0">
                <a:solidFill>
                  <a:schemeClr val="bg1"/>
                </a:solidFill>
                <a:latin typeface="Arial" panose="020B0604020202020204" pitchFamily="34" charset="0"/>
                <a:cs typeface="B Nazanin" panose="00000400000000000000" pitchFamily="2" charset="-78"/>
              </a:rPr>
              <a:t>(</a:t>
            </a:r>
            <a:r>
              <a:rPr lang="ar-SA" sz="2000" dirty="0">
                <a:solidFill>
                  <a:schemeClr val="bg1"/>
                </a:solidFill>
                <a:latin typeface="Arial" panose="020B0604020202020204" pitchFamily="34" charset="0"/>
                <a:cs typeface="B Nazanin" panose="00000400000000000000" pitchFamily="2" charset="-78"/>
              </a:rPr>
              <a:t>خطوط آبي رنگ روي لثه ها است كه در اثر رسوب سولفيد سرب</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در</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لثه ها بوجود مي </a:t>
            </a:r>
            <a:r>
              <a:rPr lang="fa-IR" sz="2000" dirty="0">
                <a:solidFill>
                  <a:schemeClr val="bg1"/>
                </a:solidFill>
                <a:latin typeface="Arial" panose="020B0604020202020204" pitchFamily="34" charset="0"/>
                <a:cs typeface="B Nazanin" panose="00000400000000000000" pitchFamily="2" charset="-78"/>
              </a:rPr>
              <a:t>آ</a:t>
            </a:r>
            <a:r>
              <a:rPr lang="ar-SA" sz="2000" dirty="0">
                <a:solidFill>
                  <a:schemeClr val="bg1"/>
                </a:solidFill>
                <a:latin typeface="Arial" panose="020B0604020202020204" pitchFamily="34" charset="0"/>
                <a:cs typeface="B Nazanin" panose="00000400000000000000" pitchFamily="2" charset="-78"/>
              </a:rPr>
              <a:t>يد و فقط نشان دهنده مواجهه با سرب بوده و بيشتر در افرادي كه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بهداشت دهان و دندان را رعايت نمي كنند ديده ميشود</a:t>
            </a:r>
            <a:r>
              <a:rPr lang="fa-IR" sz="2000" dirty="0">
                <a:solidFill>
                  <a:schemeClr val="bg1"/>
                </a:solidFill>
                <a:latin typeface="Arial" panose="020B0604020202020204" pitchFamily="34" charset="0"/>
                <a:cs typeface="B Nazanin" panose="00000400000000000000" pitchFamily="2" charset="-78"/>
              </a:rPr>
              <a:t>).</a:t>
            </a:r>
          </a:p>
          <a:p>
            <a:pPr marL="0" indent="0" algn="just">
              <a:spcBef>
                <a:spcPts val="0"/>
              </a:spcBef>
              <a:spcAft>
                <a:spcPts val="0"/>
              </a:spcAft>
              <a:buNone/>
            </a:pP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pic>
        <p:nvPicPr>
          <p:cNvPr id="5" name="Picture 4" descr="a05fig06a">
            <a:extLst>
              <a:ext uri="{FF2B5EF4-FFF2-40B4-BE49-F238E27FC236}">
                <a16:creationId xmlns:a16="http://schemas.microsoft.com/office/drawing/2014/main" id="{03348AD0-8517-49CA-8216-3CDFDE1E84EA}"/>
              </a:ext>
            </a:extLst>
          </p:cNvPr>
          <p:cNvPicPr>
            <a:picLocks noChangeAspect="1" noChangeArrowheads="1"/>
          </p:cNvPicPr>
          <p:nvPr/>
        </p:nvPicPr>
        <p:blipFill rotWithShape="1">
          <a:blip r:embed="rId2"/>
          <a:srcRect l="8510" t="4067" r="7453" b="31290"/>
          <a:stretch/>
        </p:blipFill>
        <p:spPr bwMode="auto">
          <a:xfrm>
            <a:off x="989180" y="4527911"/>
            <a:ext cx="2681183" cy="1947759"/>
          </a:xfrm>
          <a:prstGeom prst="rect">
            <a:avLst/>
          </a:prstGeom>
          <a:noFill/>
          <a:ln w="9525">
            <a:solidFill>
              <a:srgbClr val="FF3300"/>
            </a:solidFill>
            <a:miter lim="800000"/>
            <a:headEnd/>
            <a:tailEnd/>
          </a:ln>
        </p:spPr>
      </p:pic>
      <p:pic>
        <p:nvPicPr>
          <p:cNvPr id="6" name="Picture 5" descr="6C053-plumbism">
            <a:extLst>
              <a:ext uri="{FF2B5EF4-FFF2-40B4-BE49-F238E27FC236}">
                <a16:creationId xmlns:a16="http://schemas.microsoft.com/office/drawing/2014/main" id="{71785D96-6B09-4C0B-8D99-53A39C624FFB}"/>
              </a:ext>
            </a:extLst>
          </p:cNvPr>
          <p:cNvPicPr>
            <a:picLocks noChangeAspect="1" noChangeArrowheads="1"/>
          </p:cNvPicPr>
          <p:nvPr/>
        </p:nvPicPr>
        <p:blipFill>
          <a:blip r:embed="rId3"/>
          <a:srcRect/>
          <a:stretch>
            <a:fillRect/>
          </a:stretch>
        </p:blipFill>
        <p:spPr bwMode="auto">
          <a:xfrm>
            <a:off x="3759328" y="4630386"/>
            <a:ext cx="3016246" cy="1742807"/>
          </a:xfrm>
          <a:prstGeom prst="rect">
            <a:avLst/>
          </a:prstGeom>
          <a:noFill/>
          <a:ln w="9525">
            <a:solidFill>
              <a:srgbClr val="FF3300"/>
            </a:solidFill>
            <a:miter lim="800000"/>
            <a:headEnd/>
            <a:tailEnd/>
          </a:ln>
        </p:spPr>
      </p:pic>
      <p:pic>
        <p:nvPicPr>
          <p:cNvPr id="7" name="Content Placeholder 4" descr="lead-poisoning">
            <a:extLst>
              <a:ext uri="{FF2B5EF4-FFF2-40B4-BE49-F238E27FC236}">
                <a16:creationId xmlns:a16="http://schemas.microsoft.com/office/drawing/2014/main" id="{9AEC48EC-33E0-4BF1-BD4E-C48663D8AF98}"/>
              </a:ext>
            </a:extLst>
          </p:cNvPr>
          <p:cNvPicPr>
            <a:picLocks noChangeAspect="1" noChangeArrowheads="1"/>
          </p:cNvPicPr>
          <p:nvPr/>
        </p:nvPicPr>
        <p:blipFill>
          <a:blip r:embed="rId4"/>
          <a:stretch>
            <a:fillRect/>
          </a:stretch>
        </p:blipFill>
        <p:spPr bwMode="auto">
          <a:xfrm>
            <a:off x="6860501" y="4711351"/>
            <a:ext cx="2194707" cy="1580876"/>
          </a:xfrm>
          <a:prstGeom prst="rect">
            <a:avLst/>
          </a:prstGeom>
          <a:noFill/>
          <a:ln w="9525">
            <a:solidFill>
              <a:srgbClr val="FF3300"/>
            </a:solidFill>
            <a:miter lim="800000"/>
            <a:headEnd/>
            <a:tailEnd/>
          </a:ln>
        </p:spPr>
      </p:pic>
    </p:spTree>
    <p:extLst>
      <p:ext uri="{BB962C8B-B14F-4D97-AF65-F5344CB8AC3E}">
        <p14:creationId xmlns:p14="http://schemas.microsoft.com/office/powerpoint/2010/main" val="2361861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ko-KR" altLang="en-US" sz="3600" dirty="0">
              <a:solidFill>
                <a:srgbClr val="00B0F0"/>
              </a:solidFill>
            </a:endParaRPr>
          </a:p>
        </p:txBody>
      </p:sp>
      <p:sp>
        <p:nvSpPr>
          <p:cNvPr id="12" name="Content Placeholder 11"/>
          <p:cNvSpPr>
            <a:spLocks noGrp="1"/>
          </p:cNvSpPr>
          <p:nvPr>
            <p:ph idx="1"/>
          </p:nvPr>
        </p:nvSpPr>
        <p:spPr>
          <a:xfrm>
            <a:off x="1475656" y="1268760"/>
            <a:ext cx="7211144" cy="460648"/>
          </a:xfrm>
        </p:spPr>
        <p:txBody>
          <a:bodyPr/>
          <a:lstStyle/>
          <a:p>
            <a:pPr algn="just" rtl="1">
              <a:spcBef>
                <a:spcPts val="0"/>
              </a:spcBef>
              <a:spcAft>
                <a:spcPts val="0"/>
              </a:spcAft>
            </a:pPr>
            <a:r>
              <a:rPr lang="fa-IR" dirty="0">
                <a:solidFill>
                  <a:schemeClr val="bg1"/>
                </a:solidFill>
                <a:latin typeface="Arial" panose="020B0604020202020204" pitchFamily="34" charset="0"/>
                <a:cs typeface="B Nazanin" panose="00000400000000000000" pitchFamily="2" charset="-78"/>
              </a:rPr>
              <a:t>در اين دستورالعمل يا رهنمود تخصصي اصطلاحات و يا واژه هايي با تعاريف زير به </a:t>
            </a:r>
            <a:r>
              <a:rPr lang="fa-IR" dirty="0" smtClean="0">
                <a:solidFill>
                  <a:schemeClr val="bg1"/>
                </a:solidFill>
                <a:latin typeface="Arial" panose="020B0604020202020204" pitchFamily="34" charset="0"/>
                <a:cs typeface="B Nazanin" panose="00000400000000000000" pitchFamily="2" charset="-78"/>
              </a:rPr>
              <a:t>كار       مي </a:t>
            </a:r>
            <a:r>
              <a:rPr lang="fa-IR" dirty="0">
                <a:solidFill>
                  <a:schemeClr val="bg1"/>
                </a:solidFill>
                <a:latin typeface="Arial" panose="020B0604020202020204" pitchFamily="34" charset="0"/>
                <a:cs typeface="B Nazanin" panose="00000400000000000000" pitchFamily="2" charset="-78"/>
              </a:rPr>
              <a:t>روند:</a:t>
            </a:r>
          </a:p>
        </p:txBody>
      </p:sp>
      <p:sp>
        <p:nvSpPr>
          <p:cNvPr id="13" name="Content Placeholder 12"/>
          <p:cNvSpPr>
            <a:spLocks noGrp="1"/>
          </p:cNvSpPr>
          <p:nvPr>
            <p:ph idx="10"/>
          </p:nvPr>
        </p:nvSpPr>
        <p:spPr>
          <a:xfrm>
            <a:off x="1331640" y="1844824"/>
            <a:ext cx="7365504" cy="4147865"/>
          </a:xfrm>
        </p:spPr>
        <p:txBody>
          <a:bodyPr/>
          <a:lstStyle/>
          <a:p>
            <a:pPr marL="0"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سرب</a:t>
            </a:r>
            <a:r>
              <a:rPr lang="fa-IR" sz="2000" b="1" dirty="0">
                <a:solidFill>
                  <a:srgbClr val="00B0F0"/>
                </a:solidFill>
                <a:latin typeface="Arial" panose="020B0604020202020204" pitchFamily="34" charset="0"/>
                <a:cs typeface="B Nazanin" panose="00000400000000000000" pitchFamily="2" charset="-78"/>
              </a:rPr>
              <a:t>:</a:t>
            </a:r>
            <a:r>
              <a:rPr lang="fa-IR" sz="2000" b="1" dirty="0">
                <a:solidFill>
                  <a:schemeClr val="accent6">
                    <a:lumMod val="75000"/>
                  </a:schemeClr>
                </a:solidFill>
                <a:latin typeface="Arial" panose="020B0604020202020204" pitchFamily="34" charset="0"/>
                <a:cs typeface="B Nazanin" panose="00000400000000000000" pitchFamily="2" charset="-78"/>
              </a:rPr>
              <a:t>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واژه سرب اشاره به سرب، آلکيل هاي سرب، آلياژهاي سرب و هرگونه تركيبات </a:t>
            </a:r>
            <a:r>
              <a:rPr lang="fa-IR" sz="2000" dirty="0" smtClean="0">
                <a:solidFill>
                  <a:schemeClr val="bg1"/>
                </a:solidFill>
                <a:latin typeface="Arial" panose="020B0604020202020204" pitchFamily="34" charset="0"/>
                <a:cs typeface="B Nazanin" panose="00000400000000000000" pitchFamily="2" charset="-78"/>
              </a:rPr>
              <a:t>حاوي </a:t>
            </a:r>
            <a:r>
              <a:rPr lang="fa-IR" sz="2000" dirty="0">
                <a:solidFill>
                  <a:schemeClr val="bg1"/>
                </a:solidFill>
                <a:latin typeface="Arial" panose="020B0604020202020204" pitchFamily="34" charset="0"/>
                <a:cs typeface="B Nazanin" panose="00000400000000000000" pitchFamily="2" charset="-78"/>
              </a:rPr>
              <a:t>سرب </a:t>
            </a:r>
            <a:r>
              <a:rPr lang="fa-IR" sz="2000" dirty="0" smtClean="0">
                <a:solidFill>
                  <a:schemeClr val="bg1"/>
                </a:solidFill>
                <a:latin typeface="Arial" panose="020B0604020202020204" pitchFamily="34" charset="0"/>
                <a:cs typeface="B Nazanin" panose="00000400000000000000" pitchFamily="2" charset="-78"/>
              </a:rPr>
              <a:t>كه سرب </a:t>
            </a:r>
            <a:r>
              <a:rPr lang="fa-IR" sz="2000" dirty="0">
                <a:solidFill>
                  <a:schemeClr val="bg1"/>
                </a:solidFill>
                <a:latin typeface="Arial" panose="020B0604020202020204" pitchFamily="34" charset="0"/>
                <a:cs typeface="B Nazanin" panose="00000400000000000000" pitchFamily="2" charset="-78"/>
              </a:rPr>
              <a:t>به عنوان يکي از اجزاء تشکيل دهنده ماده يا مواد باشد اتلاق مي شود كه </a:t>
            </a:r>
            <a:r>
              <a:rPr lang="fa-IR" sz="2000" dirty="0" smtClean="0">
                <a:solidFill>
                  <a:schemeClr val="bg1"/>
                </a:solidFill>
                <a:latin typeface="Arial" panose="020B0604020202020204" pitchFamily="34" charset="0"/>
                <a:cs typeface="B Nazanin" panose="00000400000000000000" pitchFamily="2" charset="-78"/>
              </a:rPr>
              <a:t>ازطريق </a:t>
            </a:r>
            <a:r>
              <a:rPr lang="fa-IR" sz="2000" dirty="0">
                <a:solidFill>
                  <a:schemeClr val="bg1"/>
                </a:solidFill>
                <a:latin typeface="Arial" panose="020B0604020202020204" pitchFamily="34" charset="0"/>
                <a:cs typeface="B Nazanin" panose="00000400000000000000" pitchFamily="2" charset="-78"/>
              </a:rPr>
              <a:t>استنشاق، گوارش و يا تماس پوستي از قابليت ورود و جذب در بدن برخوردار است.</a:t>
            </a:r>
          </a:p>
          <a:p>
            <a:pPr marL="0" indent="0" algn="just" rtl="1">
              <a:spcBef>
                <a:spcPts val="0"/>
              </a:spcBef>
              <a:spcAft>
                <a:spcPts val="0"/>
              </a:spcAft>
              <a:buNone/>
            </a:pPr>
            <a:r>
              <a:rPr lang="en-US" sz="2000" dirty="0">
                <a:solidFill>
                  <a:schemeClr val="accent6">
                    <a:lumMod val="75000"/>
                  </a:schemeClr>
                </a:solidFill>
                <a:latin typeface="Arial" panose="020B0604020202020204" pitchFamily="34" charset="0"/>
                <a:cs typeface="B Nazanin" panose="00000400000000000000" pitchFamily="2" charset="-78"/>
              </a:rPr>
              <a:t/>
            </a:r>
            <a:br>
              <a:rPr lang="en-US" sz="2000" dirty="0">
                <a:solidFill>
                  <a:schemeClr val="accent6">
                    <a:lumMod val="75000"/>
                  </a:schemeClr>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الکيل های سرب</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الکيل هاي سرب اشاره به تترا اتيل سرب و يا تترا متيل سرب دارد كه تماس با آن ها </a:t>
            </a:r>
            <a:r>
              <a:rPr lang="fa-IR" sz="2000" dirty="0" smtClean="0">
                <a:solidFill>
                  <a:schemeClr val="bg1"/>
                </a:solidFill>
                <a:latin typeface="Arial" panose="020B0604020202020204" pitchFamily="34" charset="0"/>
                <a:cs typeface="B Nazanin" panose="00000400000000000000" pitchFamily="2" charset="-78"/>
              </a:rPr>
              <a:t>در فرايندهای توليد</a:t>
            </a:r>
            <a:r>
              <a:rPr lang="fa-IR" sz="2000" dirty="0">
                <a:solidFill>
                  <a:schemeClr val="bg1"/>
                </a:solidFill>
                <a:latin typeface="Arial" panose="020B0604020202020204" pitchFamily="34" charset="0"/>
                <a:cs typeface="B Nazanin" panose="00000400000000000000" pitchFamily="2" charset="-78"/>
              </a:rPr>
              <a:t>، پالايش و پخش بنزين و تماس عموم مردم نيز از طريق تماس با </a:t>
            </a:r>
            <a:r>
              <a:rPr lang="fa-IR" sz="2000" dirty="0" smtClean="0">
                <a:solidFill>
                  <a:schemeClr val="bg1"/>
                </a:solidFill>
                <a:latin typeface="Arial" panose="020B0604020202020204" pitchFamily="34" charset="0"/>
                <a:cs typeface="B Nazanin" panose="00000400000000000000" pitchFamily="2" charset="-78"/>
              </a:rPr>
              <a:t>دود</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خروجي </a:t>
            </a:r>
            <a:r>
              <a:rPr lang="fa-IR" sz="2000" dirty="0">
                <a:solidFill>
                  <a:schemeClr val="bg1"/>
                </a:solidFill>
                <a:latin typeface="Arial" panose="020B0604020202020204" pitchFamily="34" charset="0"/>
                <a:cs typeface="B Nazanin" panose="00000400000000000000" pitchFamily="2" charset="-78"/>
              </a:rPr>
              <a:t>از </a:t>
            </a:r>
            <a:r>
              <a:rPr lang="fa-IR" sz="2000" dirty="0" smtClean="0">
                <a:solidFill>
                  <a:schemeClr val="bg1"/>
                </a:solidFill>
                <a:latin typeface="Arial" panose="020B0604020202020204" pitchFamily="34" charset="0"/>
                <a:cs typeface="B Nazanin" panose="00000400000000000000" pitchFamily="2" charset="-78"/>
              </a:rPr>
              <a:t>اگزو</a:t>
            </a:r>
            <a:r>
              <a:rPr lang="fa-IR" sz="2000" dirty="0" smtClean="0">
                <a:solidFill>
                  <a:schemeClr val="bg1"/>
                </a:solidFill>
                <a:latin typeface="Arial" panose="020B0604020202020204" pitchFamily="34" charset="0"/>
                <a:cs typeface="B Nazanin" panose="00000400000000000000" pitchFamily="2" charset="-78"/>
              </a:rPr>
              <a:t>ز </a:t>
            </a:r>
            <a:r>
              <a:rPr lang="fa-IR" sz="2000" dirty="0" smtClean="0">
                <a:solidFill>
                  <a:schemeClr val="bg1"/>
                </a:solidFill>
                <a:latin typeface="Arial" panose="020B0604020202020204" pitchFamily="34" charset="0"/>
                <a:cs typeface="B Nazanin" panose="00000400000000000000" pitchFamily="2" charset="-78"/>
              </a:rPr>
              <a:t>اتومبيل </a:t>
            </a:r>
            <a:r>
              <a:rPr lang="fa-IR" sz="2000" dirty="0">
                <a:solidFill>
                  <a:schemeClr val="bg1"/>
                </a:solidFill>
                <a:latin typeface="Arial" panose="020B0604020202020204" pitchFamily="34" charset="0"/>
                <a:cs typeface="B Nazanin" panose="00000400000000000000" pitchFamily="2" charset="-78"/>
              </a:rPr>
              <a:t>ها مي باشد.</a:t>
            </a:r>
          </a:p>
          <a:p>
            <a:pPr marL="0" indent="0" algn="just" rtl="1">
              <a:spcBef>
                <a:spcPts val="0"/>
              </a:spcBef>
              <a:spcAft>
                <a:spcPts val="0"/>
              </a:spcAft>
              <a:buNone/>
            </a:pPr>
            <a:r>
              <a:rPr lang="en-US" sz="2000" dirty="0">
                <a:solidFill>
                  <a:schemeClr val="accent6">
                    <a:lumMod val="75000"/>
                  </a:schemeClr>
                </a:solidFill>
                <a:latin typeface="Arial" panose="020B0604020202020204" pitchFamily="34" charset="0"/>
                <a:cs typeface="B Nazanin" panose="00000400000000000000" pitchFamily="2" charset="-78"/>
              </a:rPr>
              <a:t/>
            </a:r>
            <a:br>
              <a:rPr lang="en-US" sz="2000" dirty="0">
                <a:solidFill>
                  <a:schemeClr val="accent6">
                    <a:lumMod val="75000"/>
                  </a:schemeClr>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لعاب بدون سرب</a:t>
            </a:r>
            <a:r>
              <a:rPr lang="fa-IR" sz="2000" b="1" dirty="0">
                <a:solidFill>
                  <a:srgbClr val="00B0F0"/>
                </a:solidFill>
                <a:latin typeface="Arial" panose="020B0604020202020204" pitchFamily="34" charset="0"/>
                <a:cs typeface="B Nazanin" panose="00000400000000000000" pitchFamily="2" charset="-78"/>
              </a:rPr>
              <a:t>: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لعاب هاي مورد استفاده در فرايندهاي توليد كاشي و سراميك عمدتاً حاوي سرب هستند.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لعاب حاوي كمتر از 0/5 درصد وزني سرب به ازاي وزن كل لعاب، لعاب بدون </a:t>
            </a:r>
            <a:r>
              <a:rPr lang="fa-IR" sz="2000" dirty="0" smtClean="0">
                <a:solidFill>
                  <a:schemeClr val="bg1"/>
                </a:solidFill>
                <a:latin typeface="Arial" panose="020B0604020202020204" pitchFamily="34" charset="0"/>
                <a:cs typeface="B Nazanin" panose="00000400000000000000" pitchFamily="2" charset="-78"/>
              </a:rPr>
              <a:t>سرب        مي </a:t>
            </a:r>
            <a:r>
              <a:rPr lang="fa-IR" sz="2000" dirty="0">
                <a:solidFill>
                  <a:schemeClr val="bg1"/>
                </a:solidFill>
                <a:latin typeface="Arial" panose="020B0604020202020204" pitchFamily="34" charset="0"/>
                <a:cs typeface="B Nazanin" panose="00000400000000000000" pitchFamily="2" charset="-78"/>
              </a:rPr>
              <a:t>باشد.</a:t>
            </a:r>
            <a:endParaRPr lang="ko-KR" altLang="en-US" sz="2000" dirty="0">
              <a:latin typeface="Arial" pitchFamily="34" charset="0"/>
              <a:cs typeface="Arial" pitchFamily="34" charset="0"/>
            </a:endParaRPr>
          </a:p>
        </p:txBody>
      </p:sp>
    </p:spTree>
    <p:extLst>
      <p:ext uri="{BB962C8B-B14F-4D97-AF65-F5344CB8AC3E}">
        <p14:creationId xmlns:p14="http://schemas.microsoft.com/office/powerpoint/2010/main" val="36596743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8946C-4A96-4405-80B5-870810BBF598}"/>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اثرات بهداشتی سرب در دوران بارداری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4C6B8E25-AAD1-49AB-A328-7115F122695E}"/>
              </a:ext>
            </a:extLst>
          </p:cNvPr>
          <p:cNvSpPr>
            <a:spLocks noGrp="1"/>
          </p:cNvSpPr>
          <p:nvPr>
            <p:ph idx="10"/>
          </p:nvPr>
        </p:nvSpPr>
        <p:spPr>
          <a:xfrm>
            <a:off x="1547664" y="1484784"/>
            <a:ext cx="7221488" cy="4147865"/>
          </a:xfrm>
        </p:spPr>
        <p:txBody>
          <a:bodyPr/>
          <a:lstStyle/>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تماس تنفسي يا گوارشي زنان باردار با سرب، سبب ورود سرب به جريان خون و انتقال </a:t>
            </a:r>
            <a:r>
              <a:rPr lang="fa-IR" sz="2000" dirty="0" smtClean="0">
                <a:solidFill>
                  <a:schemeClr val="bg1"/>
                </a:solidFill>
                <a:latin typeface="Arial" panose="020B0604020202020204" pitchFamily="34" charset="0"/>
                <a:cs typeface="B Nazanin" panose="00000400000000000000" pitchFamily="2" charset="-78"/>
              </a:rPr>
              <a:t>  آن </a:t>
            </a:r>
            <a:r>
              <a:rPr lang="fa-IR" sz="2000" dirty="0">
                <a:solidFill>
                  <a:schemeClr val="bg1"/>
                </a:solidFill>
                <a:latin typeface="Arial" panose="020B0604020202020204" pitchFamily="34" charset="0"/>
                <a:cs typeface="B Nazanin" panose="00000400000000000000" pitchFamily="2" charset="-78"/>
              </a:rPr>
              <a:t>به جنين درحال رشد و ايجاد اختلال در روند رشد و تکامل طبيعي جنين خواهد شد. جذب سرب در جنين به حدي است كه در پايان ماه سوم بارداري به راحتي در مغزجنين قابل </a:t>
            </a:r>
            <a:r>
              <a:rPr lang="fa-IR" sz="2000" dirty="0" smtClean="0">
                <a:solidFill>
                  <a:schemeClr val="bg1"/>
                </a:solidFill>
                <a:latin typeface="Arial" panose="020B0604020202020204" pitchFamily="34" charset="0"/>
                <a:cs typeface="B Nazanin" panose="00000400000000000000" pitchFamily="2" charset="-78"/>
              </a:rPr>
              <a:t>اندازه </a:t>
            </a:r>
            <a:r>
              <a:rPr lang="fa-IR" sz="2000" dirty="0">
                <a:solidFill>
                  <a:schemeClr val="bg1"/>
                </a:solidFill>
                <a:latin typeface="Arial" panose="020B0604020202020204" pitchFamily="34" charset="0"/>
                <a:cs typeface="B Nazanin" panose="00000400000000000000" pitchFamily="2" charset="-78"/>
              </a:rPr>
              <a:t>گيري است. در زنان باردار در معرض تماس با سرب، اثرات نامطلوبي </a:t>
            </a:r>
            <a:r>
              <a:rPr lang="fa-IR" sz="2000" dirty="0" smtClean="0">
                <a:solidFill>
                  <a:schemeClr val="bg1"/>
                </a:solidFill>
                <a:latin typeface="Arial" panose="020B0604020202020204" pitchFamily="34" charset="0"/>
                <a:cs typeface="B Nazanin" panose="00000400000000000000" pitchFamily="2" charset="-78"/>
              </a:rPr>
              <a:t>درتوسعه </a:t>
            </a:r>
            <a:r>
              <a:rPr lang="fa-IR" sz="2000" dirty="0">
                <a:solidFill>
                  <a:schemeClr val="bg1"/>
                </a:solidFill>
                <a:latin typeface="Arial" panose="020B0604020202020204" pitchFamily="34" charset="0"/>
                <a:cs typeface="B Nazanin" panose="00000400000000000000" pitchFamily="2" charset="-78"/>
              </a:rPr>
              <a:t>و تکامل جنين ايجاد شده و نوزاداني با وزن كم در بدو تولد و يا عقب ماندگي هاي </a:t>
            </a:r>
            <a:r>
              <a:rPr lang="fa-IR" sz="2000" dirty="0" smtClean="0">
                <a:solidFill>
                  <a:schemeClr val="bg1"/>
                </a:solidFill>
                <a:latin typeface="Arial" panose="020B0604020202020204" pitchFamily="34" charset="0"/>
                <a:cs typeface="B Nazanin" panose="00000400000000000000" pitchFamily="2" charset="-78"/>
              </a:rPr>
              <a:t>      رشدي ديگر</a:t>
            </a:r>
            <a:r>
              <a:rPr lang="fa-IR" sz="2000" dirty="0">
                <a:solidFill>
                  <a:schemeClr val="bg1"/>
                </a:solidFill>
                <a:latin typeface="Arial" panose="020B0604020202020204" pitchFamily="34" charset="0"/>
                <a:cs typeface="B Nazanin" panose="00000400000000000000" pitchFamily="2" charset="-78"/>
              </a:rPr>
              <a:t>، سقط غير ارادي جنين، وضع حمل پيش از موقع و مرگ زودرس ايجاد </a:t>
            </a:r>
            <a:r>
              <a:rPr lang="fa-IR" sz="2000" dirty="0" smtClean="0">
                <a:solidFill>
                  <a:schemeClr val="bg1"/>
                </a:solidFill>
                <a:latin typeface="Arial" panose="020B0604020202020204" pitchFamily="34" charset="0"/>
                <a:cs typeface="B Nazanin" panose="00000400000000000000" pitchFamily="2" charset="-78"/>
              </a:rPr>
              <a:t>    می </a:t>
            </a:r>
            <a:r>
              <a:rPr lang="fa-IR" sz="2000" dirty="0">
                <a:solidFill>
                  <a:schemeClr val="bg1"/>
                </a:solidFill>
                <a:latin typeface="Arial" panose="020B0604020202020204" pitchFamily="34" charset="0"/>
                <a:cs typeface="B Nazanin" panose="00000400000000000000" pitchFamily="2" charset="-78"/>
              </a:rPr>
              <a:t>شود.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اين عوارض حتي در زنان بارداري كه در معرض غلظت هاي بسيار پايين سرب قرار </a:t>
            </a:r>
            <a:r>
              <a:rPr lang="fa-IR" sz="2000" dirty="0" smtClean="0">
                <a:solidFill>
                  <a:schemeClr val="bg1"/>
                </a:solidFill>
                <a:latin typeface="Arial" panose="020B0604020202020204" pitchFamily="34" charset="0"/>
                <a:cs typeface="B Nazanin" panose="00000400000000000000" pitchFamily="2" charset="-78"/>
              </a:rPr>
              <a:t>      داشته </a:t>
            </a:r>
            <a:r>
              <a:rPr lang="fa-IR" sz="2000" dirty="0">
                <a:solidFill>
                  <a:schemeClr val="bg1"/>
                </a:solidFill>
                <a:latin typeface="Arial" panose="020B0604020202020204" pitchFamily="34" charset="0"/>
                <a:cs typeface="B Nazanin" panose="00000400000000000000" pitchFamily="2" charset="-78"/>
              </a:rPr>
              <a:t>اند، گزارش شده است. زنان مستعد بارداري كه تا قبل از بارداري در معرض        غلظت هاي بالايي از سرب باشند، حتي در صورت قطع تماس، بواسطه دفع بسيار آرام     سرب از بدن شرايط تماسي نامطلوبي را براي جنين در چند ماه اول بارداري فراهم </a:t>
            </a:r>
            <a:r>
              <a:rPr lang="fa-IR" sz="2000" dirty="0" smtClean="0">
                <a:solidFill>
                  <a:schemeClr val="bg1"/>
                </a:solidFill>
                <a:latin typeface="Arial" panose="020B0604020202020204" pitchFamily="34" charset="0"/>
                <a:cs typeface="B Nazanin" panose="00000400000000000000" pitchFamily="2" charset="-78"/>
              </a:rPr>
              <a:t>      مي </a:t>
            </a:r>
            <a:r>
              <a:rPr lang="fa-IR" sz="2000" dirty="0">
                <a:solidFill>
                  <a:schemeClr val="bg1"/>
                </a:solidFill>
                <a:latin typeface="Arial" panose="020B0604020202020204" pitchFamily="34" charset="0"/>
                <a:cs typeface="B Nazanin" panose="00000400000000000000" pitchFamily="2" charset="-78"/>
              </a:rPr>
              <a:t>كنند.</a:t>
            </a:r>
            <a:endParaRPr lang="en-US" sz="2000" dirty="0"/>
          </a:p>
        </p:txBody>
      </p:sp>
    </p:spTree>
    <p:extLst>
      <p:ext uri="{BB962C8B-B14F-4D97-AF65-F5344CB8AC3E}">
        <p14:creationId xmlns:p14="http://schemas.microsoft.com/office/powerpoint/2010/main" val="2303691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8946C-4A96-4405-80B5-870810BBF598}"/>
              </a:ext>
            </a:extLst>
          </p:cNvPr>
          <p:cNvSpPr>
            <a:spLocks noGrp="1"/>
          </p:cNvSpPr>
          <p:nvPr>
            <p:ph type="title"/>
          </p:nvPr>
        </p:nvSpPr>
        <p:spPr/>
        <p:txBody>
          <a:bodyPr/>
          <a:lstStyle/>
          <a:p>
            <a:pPr algn="r" rtl="1"/>
            <a:r>
              <a:rPr lang="fa-IR" sz="3600" b="1" dirty="0">
                <a:solidFill>
                  <a:schemeClr val="accent6"/>
                </a:solidFill>
                <a:cs typeface="B Nazanin" panose="00000400000000000000" pitchFamily="2" charset="-78"/>
              </a:rPr>
              <a:t>اثرات بهداشتی سرب در دوران بارداری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4C6B8E25-AAD1-49AB-A328-7115F122695E}"/>
              </a:ext>
            </a:extLst>
          </p:cNvPr>
          <p:cNvSpPr>
            <a:spLocks noGrp="1"/>
          </p:cNvSpPr>
          <p:nvPr>
            <p:ph idx="10"/>
          </p:nvPr>
        </p:nvSpPr>
        <p:spPr>
          <a:xfrm>
            <a:off x="1547664" y="1484784"/>
            <a:ext cx="7221488" cy="4147865"/>
          </a:xfrm>
        </p:spPr>
        <p:txBody>
          <a:bodyPr/>
          <a:lstStyle/>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زنان باردار به ويژه در چند هفته اول حاملگي كه متوجه بارداري خود نيستند، به تماس با سرب بسيار حساس هستند، از اينرو اگر تمايل به بچه دار شدن دارند، حتماً مراتب را به </a:t>
            </a:r>
            <a:r>
              <a:rPr lang="fa-IR" sz="2000" dirty="0" smtClean="0">
                <a:solidFill>
                  <a:schemeClr val="bg1"/>
                </a:solidFill>
                <a:latin typeface="Arial" panose="020B0604020202020204" pitchFamily="34" charset="0"/>
                <a:cs typeface="B Nazanin" panose="00000400000000000000" pitchFamily="2" charset="-78"/>
              </a:rPr>
              <a:t>كارفرما </a:t>
            </a:r>
            <a:r>
              <a:rPr lang="fa-IR" sz="2000" dirty="0">
                <a:solidFill>
                  <a:schemeClr val="bg1"/>
                </a:solidFill>
                <a:latin typeface="Arial" panose="020B0604020202020204" pitchFamily="34" charset="0"/>
                <a:cs typeface="B Nazanin" panose="00000400000000000000" pitchFamily="2" charset="-78"/>
              </a:rPr>
              <a:t>اطلاع داده و پس از اندازه گيري سرب در خون و طبق نظر پزشك  طب كار </a:t>
            </a:r>
            <a:r>
              <a:rPr lang="fa-IR" sz="2000" dirty="0" smtClean="0">
                <a:solidFill>
                  <a:schemeClr val="bg1"/>
                </a:solidFill>
                <a:latin typeface="Arial" panose="020B0604020202020204" pitchFamily="34" charset="0"/>
                <a:cs typeface="B Nazanin" panose="00000400000000000000" pitchFamily="2" charset="-78"/>
              </a:rPr>
              <a:t>  اقدام </a:t>
            </a:r>
            <a:r>
              <a:rPr lang="fa-IR" sz="2000" dirty="0">
                <a:solidFill>
                  <a:schemeClr val="bg1"/>
                </a:solidFill>
                <a:latin typeface="Arial" panose="020B0604020202020204" pitchFamily="34" charset="0"/>
                <a:cs typeface="B Nazanin" panose="00000400000000000000" pitchFamily="2" charset="-78"/>
              </a:rPr>
              <a:t>به بارداري كنند. زنان در آستانه بارداري بايد از تماس با سرب به هر شکل ممکن </a:t>
            </a:r>
            <a:r>
              <a:rPr lang="fa-IR" sz="2000" dirty="0" smtClean="0">
                <a:solidFill>
                  <a:schemeClr val="bg1"/>
                </a:solidFill>
                <a:latin typeface="Arial" panose="020B0604020202020204" pitchFamily="34" charset="0"/>
                <a:cs typeface="B Nazanin" panose="00000400000000000000" pitchFamily="2" charset="-78"/>
              </a:rPr>
              <a:t>  اجتناب </a:t>
            </a:r>
            <a:r>
              <a:rPr lang="fa-IR" sz="2000" dirty="0">
                <a:solidFill>
                  <a:schemeClr val="bg1"/>
                </a:solidFill>
                <a:latin typeface="Arial" panose="020B0604020202020204" pitchFamily="34" charset="0"/>
                <a:cs typeface="B Nazanin" panose="00000400000000000000" pitchFamily="2" charset="-78"/>
              </a:rPr>
              <a:t>كرده و در غير اينصورت با رعايت روش هاي كار بهداشتي و ايمن كه توسط </a:t>
            </a:r>
            <a:r>
              <a:rPr lang="fa-IR" sz="2000" dirty="0" smtClean="0">
                <a:solidFill>
                  <a:schemeClr val="bg1"/>
                </a:solidFill>
                <a:latin typeface="Arial" panose="020B0604020202020204" pitchFamily="34" charset="0"/>
                <a:cs typeface="B Nazanin" panose="00000400000000000000" pitchFamily="2" charset="-78"/>
              </a:rPr>
              <a:t>    كارشناس بهداشت </a:t>
            </a:r>
            <a:r>
              <a:rPr lang="fa-IR" sz="2000" dirty="0">
                <a:solidFill>
                  <a:schemeClr val="bg1"/>
                </a:solidFill>
                <a:latin typeface="Arial" panose="020B0604020202020204" pitchFamily="34" charset="0"/>
                <a:cs typeface="B Nazanin" panose="00000400000000000000" pitchFamily="2" charset="-78"/>
              </a:rPr>
              <a:t>حرفه اي اعلام مي شود، تماس با سرب را در پايين ترين حد ممکن حفظ كنند</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زنان باردار بايستي مراتب را سريعاً به اطلاع كارفرما رسانيده و پس از تأييد پزشك طب  كار، در محل فاقد تماس با سرب به كار مشغول شوند.</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pPr marL="0" indent="0" algn="just">
              <a:buNone/>
            </a:pPr>
            <a:endParaRPr lang="en-US" sz="2000" dirty="0">
              <a:solidFill>
                <a:schemeClr val="bg1"/>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2045689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D309D-15E9-4835-B8C9-9A675C8E1D52}"/>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گروه های حساس به کار با سرب</a:t>
            </a:r>
            <a:endParaRPr lang="en-US" sz="3600" dirty="0">
              <a:solidFill>
                <a:schemeClr val="accent6"/>
              </a:solidFill>
            </a:endParaRPr>
          </a:p>
        </p:txBody>
      </p:sp>
      <p:sp>
        <p:nvSpPr>
          <p:cNvPr id="4" name="Content Placeholder 3">
            <a:extLst>
              <a:ext uri="{FF2B5EF4-FFF2-40B4-BE49-F238E27FC236}">
                <a16:creationId xmlns:a16="http://schemas.microsoft.com/office/drawing/2014/main" id="{6A2F2D00-D922-48EE-91A9-48608F5B1A77}"/>
              </a:ext>
            </a:extLst>
          </p:cNvPr>
          <p:cNvSpPr>
            <a:spLocks noGrp="1"/>
          </p:cNvSpPr>
          <p:nvPr>
            <p:ph idx="10"/>
          </p:nvPr>
        </p:nvSpPr>
        <p:spPr>
          <a:xfrm>
            <a:off x="1547664" y="1355067"/>
            <a:ext cx="7115708" cy="4147865"/>
          </a:xfrm>
        </p:spPr>
        <p:txBody>
          <a:bodyPr/>
          <a:lstStyle/>
          <a:p>
            <a:pPr marL="0" indent="0" algn="just" rtl="1">
              <a:spcBef>
                <a:spcPts val="0"/>
              </a:spcBef>
              <a:spcAft>
                <a:spcPts val="0"/>
              </a:spcAft>
              <a:buNone/>
            </a:pPr>
            <a:r>
              <a:rPr lang="fa-IR" sz="2000" b="1" u="sng" dirty="0">
                <a:solidFill>
                  <a:schemeClr val="accent6">
                    <a:lumMod val="75000"/>
                  </a:schemeClr>
                </a:solidFill>
                <a:latin typeface="Arial" panose="020B0604020202020204" pitchFamily="34" charset="0"/>
                <a:cs typeface="B Nazanin" panose="00000400000000000000" pitchFamily="2" charset="-78"/>
              </a:rPr>
              <a:t>كارگران جوان زير 18سال</a:t>
            </a:r>
            <a:r>
              <a:rPr lang="fa-IR" sz="2000" b="1" dirty="0">
                <a:solidFill>
                  <a:schemeClr val="bg1"/>
                </a:solidFill>
                <a:latin typeface="Arial" panose="020B0604020202020204" pitchFamily="34" charset="0"/>
                <a:cs typeface="B Nazanin" panose="00000400000000000000" pitchFamily="2" charset="-78"/>
              </a:rPr>
              <a:t>، </a:t>
            </a:r>
            <a:r>
              <a:rPr lang="fa-IR" sz="2000" b="1" u="sng" dirty="0">
                <a:solidFill>
                  <a:schemeClr val="accent6">
                    <a:lumMod val="75000"/>
                  </a:schemeClr>
                </a:solidFill>
                <a:latin typeface="Arial" panose="020B0604020202020204" pitchFamily="34" charset="0"/>
                <a:cs typeface="B Nazanin" panose="00000400000000000000" pitchFamily="2" charset="-78"/>
              </a:rPr>
              <a:t>زنان جوان در آستانه بارداري</a:t>
            </a:r>
            <a:r>
              <a:rPr lang="fa-IR" sz="2000" b="1" dirty="0">
                <a:solidFill>
                  <a:schemeClr val="bg1"/>
                </a:solidFill>
                <a:latin typeface="Arial" panose="020B0604020202020204" pitchFamily="34" charset="0"/>
                <a:cs typeface="B Nazanin" panose="00000400000000000000" pitchFamily="2" charset="-78"/>
              </a:rPr>
              <a:t>، افراد با مشکلات </a:t>
            </a:r>
            <a:r>
              <a:rPr lang="fa-IR" sz="2000" b="1" dirty="0" smtClean="0">
                <a:solidFill>
                  <a:schemeClr val="bg1"/>
                </a:solidFill>
                <a:latin typeface="Arial" panose="020B0604020202020204" pitchFamily="34" charset="0"/>
                <a:cs typeface="B Nazanin" panose="00000400000000000000" pitchFamily="2" charset="-78"/>
              </a:rPr>
              <a:t>   پزشکي خاص </a:t>
            </a:r>
            <a:r>
              <a:rPr lang="fa-IR" sz="2000" b="1" dirty="0">
                <a:solidFill>
                  <a:schemeClr val="bg1"/>
                </a:solidFill>
                <a:latin typeface="Arial" panose="020B0604020202020204" pitchFamily="34" charset="0"/>
                <a:cs typeface="B Nazanin" panose="00000400000000000000" pitchFamily="2" charset="-78"/>
              </a:rPr>
              <a:t>نظير </a:t>
            </a:r>
            <a:r>
              <a:rPr lang="fa-IR" sz="2000" b="1" u="sng" dirty="0">
                <a:solidFill>
                  <a:schemeClr val="accent6">
                    <a:lumMod val="75000"/>
                  </a:schemeClr>
                </a:solidFill>
                <a:latin typeface="Arial" panose="020B0604020202020204" pitchFamily="34" charset="0"/>
                <a:cs typeface="B Nazanin" panose="00000400000000000000" pitchFamily="2" charset="-78"/>
              </a:rPr>
              <a:t>اختلال در سيستم كليوي، توليد مثلي، عصبي، خوني </a:t>
            </a:r>
            <a:r>
              <a:rPr lang="fa-IR" sz="2000" b="1" dirty="0">
                <a:solidFill>
                  <a:schemeClr val="bg1"/>
                </a:solidFill>
                <a:latin typeface="Arial" panose="020B0604020202020204" pitchFamily="34" charset="0"/>
                <a:cs typeface="B Nazanin" panose="00000400000000000000" pitchFamily="2" charset="-78"/>
              </a:rPr>
              <a:t>مجاز به كار در صنايع و </a:t>
            </a:r>
            <a:r>
              <a:rPr lang="fa-IR" sz="2000" b="1" dirty="0" smtClean="0">
                <a:solidFill>
                  <a:schemeClr val="bg1"/>
                </a:solidFill>
                <a:latin typeface="Arial" panose="020B0604020202020204" pitchFamily="34" charset="0"/>
                <a:cs typeface="B Nazanin" panose="00000400000000000000" pitchFamily="2" charset="-78"/>
              </a:rPr>
              <a:t>فرايندهاي </a:t>
            </a:r>
            <a:r>
              <a:rPr lang="fa-IR" sz="2000" b="1" dirty="0">
                <a:solidFill>
                  <a:schemeClr val="bg1"/>
                </a:solidFill>
                <a:latin typeface="Arial" panose="020B0604020202020204" pitchFamily="34" charset="0"/>
                <a:cs typeface="B Nazanin" panose="00000400000000000000" pitchFamily="2" charset="-78"/>
              </a:rPr>
              <a:t>زير </a:t>
            </a:r>
            <a:r>
              <a:rPr lang="fa-IR" sz="2000" b="1" dirty="0" smtClean="0">
                <a:solidFill>
                  <a:schemeClr val="bg1"/>
                </a:solidFill>
                <a:latin typeface="Arial" panose="020B0604020202020204" pitchFamily="34" charset="0"/>
                <a:cs typeface="B Nazanin" panose="00000400000000000000" pitchFamily="2" charset="-78"/>
              </a:rPr>
              <a:t>نمي باشند:</a:t>
            </a:r>
          </a:p>
          <a:p>
            <a:pPr marL="0" indent="0" algn="r" rtl="1">
              <a:spcBef>
                <a:spcPts val="0"/>
              </a:spcBef>
              <a:spcAft>
                <a:spcPts val="0"/>
              </a:spcAft>
              <a:buNone/>
            </a:pPr>
            <a:r>
              <a:rPr lang="fa-IR" sz="2000" b="1" dirty="0">
                <a:solidFill>
                  <a:schemeClr val="bg1"/>
                </a:solidFill>
                <a:latin typeface="Arial" panose="020B0604020202020204" pitchFamily="34" charset="0"/>
                <a:cs typeface="B Nazanin" panose="00000400000000000000" pitchFamily="2" charset="-78"/>
              </a:rPr>
              <a:t/>
            </a:r>
            <a:br>
              <a:rPr lang="fa-IR" sz="2000" b="1" dirty="0">
                <a:solidFill>
                  <a:schemeClr val="bg1"/>
                </a:solidFill>
                <a:latin typeface="Arial" panose="020B0604020202020204" pitchFamily="34" charset="0"/>
                <a:cs typeface="B Nazanin" panose="00000400000000000000" pitchFamily="2" charset="-78"/>
              </a:rPr>
            </a:br>
            <a:r>
              <a:rPr lang="fa-IR" sz="2000" b="1" dirty="0">
                <a:solidFill>
                  <a:schemeClr val="accent6">
                    <a:lumMod val="75000"/>
                  </a:schemeClr>
                </a:solidFill>
                <a:latin typeface="Arial" panose="020B0604020202020204" pitchFamily="34" charset="0"/>
                <a:cs typeface="B Nazanin" panose="00000400000000000000" pitchFamily="2" charset="-78"/>
              </a:rPr>
              <a:t>1- فرايندهاي ذوب و پالايش سرب</a:t>
            </a:r>
            <a:r>
              <a:rPr lang="fa-IR" sz="2000" b="1" dirty="0">
                <a:solidFill>
                  <a:schemeClr val="bg1"/>
                </a:solidFill>
                <a:latin typeface="Arial" panose="020B0604020202020204" pitchFamily="34" charset="0"/>
                <a:cs typeface="B Nazanin" panose="00000400000000000000" pitchFamily="2" charset="-78"/>
              </a:rPr>
              <a:t>، كه نيازمند تماس نزديك با فرايندهاي </a:t>
            </a:r>
            <a:r>
              <a:rPr lang="fa-IR" sz="2000" b="1" dirty="0" smtClean="0">
                <a:solidFill>
                  <a:schemeClr val="bg1"/>
                </a:solidFill>
                <a:latin typeface="Arial" panose="020B0604020202020204" pitchFamily="34" charset="0"/>
                <a:cs typeface="B Nazanin" panose="00000400000000000000" pitchFamily="2" charset="-78"/>
              </a:rPr>
              <a:t>    ذوب </a:t>
            </a:r>
            <a:r>
              <a:rPr lang="fa-IR" sz="2000" b="1" dirty="0">
                <a:solidFill>
                  <a:schemeClr val="bg1"/>
                </a:solidFill>
                <a:latin typeface="Arial" panose="020B0604020202020204" pitchFamily="34" charset="0"/>
                <a:cs typeface="B Nazanin" panose="00000400000000000000" pitchFamily="2" charset="-78"/>
              </a:rPr>
              <a:t>و تصفيه سنگ معدن و يا موادي كه حداقل حاوي 5درصد سرب هستند، مي باشند</a:t>
            </a:r>
            <a:r>
              <a:rPr lang="fa-IR" sz="2000" b="1" dirty="0" smtClean="0">
                <a:solidFill>
                  <a:schemeClr val="bg1"/>
                </a:solidFill>
                <a:latin typeface="Arial" panose="020B0604020202020204" pitchFamily="34" charset="0"/>
                <a:cs typeface="B Nazanin" panose="00000400000000000000" pitchFamily="2" charset="-78"/>
              </a:rPr>
              <a:t>.</a:t>
            </a:r>
            <a:br>
              <a:rPr lang="fa-IR" sz="2000" b="1" dirty="0" smtClean="0">
                <a:solidFill>
                  <a:schemeClr val="bg1"/>
                </a:solidFill>
                <a:latin typeface="Arial" panose="020B0604020202020204" pitchFamily="34" charset="0"/>
                <a:cs typeface="B Nazanin" panose="00000400000000000000" pitchFamily="2" charset="-78"/>
              </a:rPr>
            </a:br>
            <a:r>
              <a:rPr lang="fa-IR" sz="2000" b="1" dirty="0" smtClean="0">
                <a:solidFill>
                  <a:schemeClr val="accent6">
                    <a:lumMod val="75000"/>
                  </a:schemeClr>
                </a:solidFill>
                <a:latin typeface="Arial" panose="020B0604020202020204" pitchFamily="34" charset="0"/>
                <a:cs typeface="B Nazanin" panose="00000400000000000000" pitchFamily="2" charset="-78"/>
              </a:rPr>
              <a:t>2- توليد باتري هاي سربي:</a:t>
            </a:r>
            <a:r>
              <a:rPr lang="fa-IR" sz="2000" dirty="0" smtClean="0">
                <a:solidFill>
                  <a:schemeClr val="bg1"/>
                </a:solidFill>
                <a:latin typeface="Arial" panose="020B0604020202020204" pitchFamily="34" charset="0"/>
                <a:cs typeface="B Nazanin" panose="00000400000000000000" pitchFamily="2" charset="-78"/>
              </a:rPr>
              <a:t/>
            </a:r>
            <a:br>
              <a:rPr lang="fa-IR" sz="2000" dirty="0" smtClean="0">
                <a:solidFill>
                  <a:schemeClr val="bg1"/>
                </a:solidFill>
                <a:latin typeface="Arial" panose="020B0604020202020204" pitchFamily="34" charset="0"/>
                <a:cs typeface="B Nazanin" panose="00000400000000000000" pitchFamily="2" charset="-78"/>
              </a:rPr>
            </a:br>
            <a:r>
              <a:rPr lang="fa-IR" sz="2000" dirty="0" smtClean="0">
                <a:solidFill>
                  <a:schemeClr val="accent6">
                    <a:lumMod val="75000"/>
                  </a:schemeClr>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كار دستي با سرب فلزي در بخش توليد ميله ها و صفحات سربي.</a:t>
            </a:r>
          </a:p>
          <a:p>
            <a:pPr marL="0" indent="0" algn="r" rtl="1">
              <a:spcBef>
                <a:spcPts val="0"/>
              </a:spcBef>
              <a:spcAft>
                <a:spcPts val="0"/>
              </a:spcAft>
              <a:buNone/>
            </a:pPr>
            <a:r>
              <a:rPr lang="fa-IR" sz="2000" dirty="0" smtClean="0">
                <a:solidFill>
                  <a:schemeClr val="accent6">
                    <a:lumMod val="75000"/>
                  </a:schemeClr>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كار دستي بااكسيدهاي سرب از جمله ليتاژ، اكسيد سرب قرمز و يا اكسيدهاي </a:t>
            </a:r>
            <a:r>
              <a:rPr lang="fa-IR" sz="2000" dirty="0" smtClean="0">
                <a:solidFill>
                  <a:schemeClr val="bg1"/>
                </a:solidFill>
                <a:latin typeface="Arial" panose="020B0604020202020204" pitchFamily="34" charset="0"/>
                <a:cs typeface="B Nazanin" panose="00000400000000000000" pitchFamily="2" charset="-78"/>
              </a:rPr>
              <a:t>       خاكستري </a:t>
            </a:r>
            <a:r>
              <a:rPr lang="fa-IR" sz="2000" dirty="0">
                <a:solidFill>
                  <a:schemeClr val="bg1"/>
                </a:solidFill>
                <a:latin typeface="Arial" panose="020B0604020202020204" pitchFamily="34" charset="0"/>
                <a:cs typeface="B Nazanin" panose="00000400000000000000" pitchFamily="2" charset="-78"/>
              </a:rPr>
              <a:t>تيره آن در بخش توليد مواد فعال سازنده صفحات سربي.</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تعمير باتري ها و صفحات سربي معيوب كه نيازمند تهيه و لکه گيري با خميرهاي </a:t>
            </a:r>
            <a:r>
              <a:rPr lang="fa-IR" sz="2000" dirty="0" smtClean="0">
                <a:solidFill>
                  <a:schemeClr val="bg1"/>
                </a:solidFill>
                <a:latin typeface="Arial" panose="020B0604020202020204" pitchFamily="34" charset="0"/>
                <a:cs typeface="B Nazanin" panose="00000400000000000000" pitchFamily="2" charset="-78"/>
              </a:rPr>
              <a:t>   اكسيد </a:t>
            </a:r>
            <a:r>
              <a:rPr lang="fa-IR" sz="2000" dirty="0">
                <a:solidFill>
                  <a:schemeClr val="bg1"/>
                </a:solidFill>
                <a:latin typeface="Arial" panose="020B0604020202020204" pitchFamily="34" charset="0"/>
                <a:cs typeface="B Nazanin" panose="00000400000000000000" pitchFamily="2" charset="-78"/>
              </a:rPr>
              <a:t>سرب هستند.</a:t>
            </a:r>
          </a:p>
          <a:p>
            <a:pPr marL="0" indent="0" algn="r" rtl="1">
              <a:spcBef>
                <a:spcPts val="0"/>
              </a:spcBef>
              <a:spcAft>
                <a:spcPts val="0"/>
              </a:spcAft>
              <a:buNone/>
            </a:pPr>
            <a:r>
              <a:rPr lang="fa-IR" sz="2000" b="1" dirty="0">
                <a:solidFill>
                  <a:schemeClr val="accent6">
                    <a:lumMod val="75000"/>
                  </a:schemeClr>
                </a:solidFill>
                <a:latin typeface="Arial" panose="020B0604020202020204" pitchFamily="34" charset="0"/>
                <a:cs typeface="B Nazanin" panose="00000400000000000000" pitchFamily="2" charset="-78"/>
              </a:rPr>
              <a:t>3-</a:t>
            </a:r>
            <a:r>
              <a:rPr lang="fa-IR" sz="2000" b="1" dirty="0">
                <a:solidFill>
                  <a:schemeClr val="bg1"/>
                </a:solidFill>
                <a:latin typeface="Arial" panose="020B0604020202020204" pitchFamily="34" charset="0"/>
                <a:cs typeface="B Nazanin" panose="00000400000000000000" pitchFamily="2" charset="-78"/>
              </a:rPr>
              <a:t> </a:t>
            </a:r>
            <a:r>
              <a:rPr lang="fa-IR" sz="2000" b="1" dirty="0">
                <a:solidFill>
                  <a:schemeClr val="accent6">
                    <a:lumMod val="75000"/>
                  </a:schemeClr>
                </a:solidFill>
                <a:latin typeface="Arial" panose="020B0604020202020204" pitchFamily="34" charset="0"/>
                <a:cs typeface="B Nazanin" panose="00000400000000000000" pitchFamily="2" charset="-78"/>
              </a:rPr>
              <a:t>كار با موادي كه حداقل حاوي 5درصد سرب هستند.</a:t>
            </a:r>
          </a:p>
          <a:p>
            <a:pPr marL="0" indent="0" algn="r" rtl="1">
              <a:spcBef>
                <a:spcPts val="0"/>
              </a:spcBef>
              <a:spcAft>
                <a:spcPts val="0"/>
              </a:spcAft>
              <a:buNone/>
            </a:pPr>
            <a:r>
              <a:rPr lang="fa-IR" sz="2000" b="1" dirty="0">
                <a:solidFill>
                  <a:schemeClr val="accent6">
                    <a:lumMod val="75000"/>
                  </a:schemeClr>
                </a:solidFill>
                <a:latin typeface="Arial" panose="020B0604020202020204" pitchFamily="34" charset="0"/>
                <a:cs typeface="B Nazanin" panose="00000400000000000000" pitchFamily="2" charset="-78"/>
              </a:rPr>
              <a:t>4- نظافت محيط هاي كاري آلوده به گرد و غبار سرب.</a:t>
            </a:r>
            <a:endParaRPr lang="en-US" sz="2000" dirty="0">
              <a:solidFill>
                <a:schemeClr val="accent6">
                  <a:lumMod val="75000"/>
                </a:schemeClr>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4112287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D15FC-B646-4B76-A92A-3FBE83623446}"/>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حد مجاز سرب و ترکیبات آن در هوای تنفسی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284C8889-AEF2-4C55-B1DB-FC8DE7B0AE61}"/>
              </a:ext>
            </a:extLst>
          </p:cNvPr>
          <p:cNvSpPr>
            <a:spLocks noGrp="1"/>
          </p:cNvSpPr>
          <p:nvPr>
            <p:ph idx="10"/>
          </p:nvPr>
        </p:nvSpPr>
        <p:spPr>
          <a:xfrm>
            <a:off x="1403648" y="1355067"/>
            <a:ext cx="7259724" cy="4147865"/>
          </a:xfrm>
        </p:spPr>
        <p:txBody>
          <a:bodyPr/>
          <a:lstStyle/>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حد تماس شغلي براي تماس تنفسي با سرب و تركيبات معدني سرب در طي يك شيفت     كاري 8 ساعته، 50 ميکروگرم در متر مکعب هوا مي باشد.كميته فني بهداشت حرفه اي كشور و ساير سازمان هاي معتبر بين المللي، حد مجازي براي مواجهه تماسي كوتاه مدت و سقفي با سرب ارائه نداده اند.</a:t>
            </a:r>
          </a:p>
          <a:p>
            <a:pPr marL="0" indent="0" algn="r" rtl="1">
              <a:spcBef>
                <a:spcPts val="0"/>
              </a:spcBef>
              <a:spcAft>
                <a:spcPts val="0"/>
              </a:spcAft>
              <a:buNone/>
            </a:pPr>
            <a:r>
              <a:rPr lang="fa-IR" sz="2000" dirty="0">
                <a:latin typeface="Arial" panose="020B0604020202020204" pitchFamily="34" charset="0"/>
                <a:cs typeface="B Nazanin" panose="00000400000000000000" pitchFamily="2" charset="-78"/>
              </a:rPr>
              <a:t/>
            </a:r>
            <a:br>
              <a:rPr lang="fa-IR" sz="2000" dirty="0">
                <a:latin typeface="Arial" panose="020B0604020202020204" pitchFamily="34" charset="0"/>
                <a:cs typeface="B Nazanin" panose="00000400000000000000" pitchFamily="2" charset="-78"/>
              </a:rPr>
            </a:br>
            <a:r>
              <a:rPr lang="fa-IR" sz="2400" b="1" dirty="0">
                <a:solidFill>
                  <a:schemeClr val="accent6">
                    <a:lumMod val="75000"/>
                  </a:schemeClr>
                </a:solidFill>
                <a:latin typeface="Arial" panose="020B0604020202020204" pitchFamily="34" charset="0"/>
                <a:cs typeface="B Nazanin" panose="00000400000000000000" pitchFamily="2" charset="-78"/>
              </a:rPr>
              <a:t>سطح عمل:</a:t>
            </a:r>
            <a:r>
              <a:rPr lang="fa-IR" sz="2000" b="1" dirty="0">
                <a:latin typeface="Arial" panose="020B0604020202020204" pitchFamily="34" charset="0"/>
                <a:cs typeface="B Nazanin" panose="00000400000000000000" pitchFamily="2" charset="-78"/>
              </a:rPr>
              <a:t/>
            </a:r>
            <a:br>
              <a:rPr lang="fa-IR" sz="2000" b="1" dirty="0">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براي آلکيل هاي سرب حد عمل تعريف نشده ولي براي تركيبات معدني سرب سطح عمل به شرح زير ميباشد:</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الف) </a:t>
            </a:r>
            <a:r>
              <a:rPr lang="fa-IR" sz="2000" dirty="0">
                <a:solidFill>
                  <a:schemeClr val="bg1"/>
                </a:solidFill>
                <a:latin typeface="Arial" panose="020B0604020202020204" pitchFamily="34" charset="0"/>
                <a:cs typeface="B Nazanin" panose="00000400000000000000" pitchFamily="2" charset="-78"/>
              </a:rPr>
              <a:t>غلظت سرب در هوا 30ميکروگرم سرب در متر مکعب هوا براي هشت ساعت  </a:t>
            </a:r>
            <a:r>
              <a:rPr lang="fa-IR" sz="2000" dirty="0" smtClean="0">
                <a:solidFill>
                  <a:schemeClr val="bg1"/>
                </a:solidFill>
                <a:latin typeface="Arial" panose="020B0604020202020204" pitchFamily="34" charset="0"/>
                <a:cs typeface="B Nazanin" panose="00000400000000000000" pitchFamily="2" charset="-78"/>
              </a:rPr>
              <a:t>تماس </a:t>
            </a:r>
            <a:r>
              <a:rPr lang="fa-IR" sz="2000" dirty="0">
                <a:solidFill>
                  <a:schemeClr val="bg1"/>
                </a:solidFill>
                <a:latin typeface="Arial" panose="020B0604020202020204" pitchFamily="34" charset="0"/>
                <a:cs typeface="B Nazanin" panose="00000400000000000000" pitchFamily="2" charset="-78"/>
              </a:rPr>
              <a:t>تنفسي بدون نياز به استفاده از ماسك تنفسي</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ب) </a:t>
            </a:r>
            <a:r>
              <a:rPr lang="fa-IR" sz="2000" dirty="0">
                <a:solidFill>
                  <a:schemeClr val="bg1"/>
                </a:solidFill>
                <a:latin typeface="Arial" panose="020B0604020202020204" pitchFamily="34" charset="0"/>
                <a:cs typeface="B Nazanin" panose="00000400000000000000" pitchFamily="2" charset="-78"/>
              </a:rPr>
              <a:t>غلظت سرب در خون</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 زنان جوان مستعد بارداري: 25ميکروگرم در 100ميلي ليتر خون</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 ساير كارگران: 50ميکروگرم در 100ميلي ليتر خون </a:t>
            </a:r>
            <a:r>
              <a:rPr lang="fa-IR" sz="2000" dirty="0">
                <a:latin typeface="Arial" panose="020B0604020202020204" pitchFamily="34" charset="0"/>
                <a:cs typeface="B Nazanin" panose="00000400000000000000" pitchFamily="2" charset="-78"/>
              </a:rPr>
              <a:t/>
            </a:r>
            <a:br>
              <a:rPr lang="fa-IR" sz="2000" dirty="0">
                <a:latin typeface="Arial" panose="020B0604020202020204" pitchFamily="34" charset="0"/>
                <a:cs typeface="B Nazanin" panose="00000400000000000000" pitchFamily="2" charset="-78"/>
              </a:rPr>
            </a:br>
            <a:endParaRPr lang="en-US" sz="2000" dirty="0">
              <a:latin typeface="Arial" panose="020B0604020202020204" pitchFamily="34" charset="0"/>
              <a:cs typeface="B Nazanin" panose="00000400000000000000" pitchFamily="2" charset="-78"/>
            </a:endParaRPr>
          </a:p>
          <a:p>
            <a:pPr algn="r"/>
            <a:endParaRPr lang="en-US" sz="2000" dirty="0"/>
          </a:p>
        </p:txBody>
      </p:sp>
    </p:spTree>
    <p:extLst>
      <p:ext uri="{BB962C8B-B14F-4D97-AF65-F5344CB8AC3E}">
        <p14:creationId xmlns:p14="http://schemas.microsoft.com/office/powerpoint/2010/main" val="25723793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7DB36-CC35-4E8A-9384-A9C9BB90C2E5}"/>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حد مجاز سرب و ترکیبات آن در هوای تنفسی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988AE9A-A0C4-4317-84F4-6E6747F12AD8}"/>
              </a:ext>
            </a:extLst>
          </p:cNvPr>
          <p:cNvSpPr>
            <a:spLocks noGrp="1"/>
          </p:cNvSpPr>
          <p:nvPr>
            <p:ph idx="10"/>
          </p:nvPr>
        </p:nvSpPr>
        <p:spPr>
          <a:xfrm>
            <a:off x="1475656" y="1355067"/>
            <a:ext cx="7187716" cy="4147865"/>
          </a:xfrm>
        </p:spPr>
        <p:txBody>
          <a:bodyPr/>
          <a:lstStyle/>
          <a:p>
            <a:pPr marL="0" indent="0" algn="r" rtl="1">
              <a:spcBef>
                <a:spcPts val="0"/>
              </a:spcBef>
              <a:spcAft>
                <a:spcPts val="0"/>
              </a:spcAft>
              <a:buNone/>
            </a:pPr>
            <a:r>
              <a:rPr lang="fa-IR" sz="2400" b="1" dirty="0">
                <a:solidFill>
                  <a:schemeClr val="accent6">
                    <a:lumMod val="75000"/>
                  </a:schemeClr>
                </a:solidFill>
                <a:latin typeface="Arial" panose="020B0604020202020204" pitchFamily="34" charset="0"/>
                <a:cs typeface="B Nazanin" panose="00000400000000000000" pitchFamily="2" charset="-78"/>
              </a:rPr>
              <a:t>سطح تعلیق:</a:t>
            </a:r>
            <a:r>
              <a:rPr lang="fa-IR" sz="1800" dirty="0">
                <a:solidFill>
                  <a:schemeClr val="bg1"/>
                </a:solidFill>
                <a:latin typeface="Arial" panose="020B0604020202020204" pitchFamily="34" charset="0"/>
                <a:cs typeface="B Nazanin" panose="00000400000000000000" pitchFamily="2" charset="-78"/>
              </a:rPr>
              <a:t/>
            </a:r>
            <a:br>
              <a:rPr lang="fa-IR" sz="1800" dirty="0">
                <a:solidFill>
                  <a:schemeClr val="bg1"/>
                </a:solidFill>
                <a:latin typeface="Arial" panose="020B0604020202020204" pitchFamily="34" charset="0"/>
                <a:cs typeface="B Nazanin" panose="00000400000000000000" pitchFamily="2" charset="-78"/>
              </a:rPr>
            </a:br>
            <a:r>
              <a:rPr lang="fa-IR" sz="2000" dirty="0">
                <a:solidFill>
                  <a:schemeClr val="bg1"/>
                </a:solidFill>
                <a:latin typeface="Arial" panose="020B0604020202020204" pitchFamily="34" charset="0"/>
                <a:cs typeface="B Nazanin" panose="00000400000000000000" pitchFamily="2" charset="-78"/>
              </a:rPr>
              <a:t>سطح تعليق براي گروه هاي مختلف كاري در معرض تماس با سرب فلزي و تركيبات     معدني آن به شرح زير است</a:t>
            </a:r>
            <a:r>
              <a:rPr lang="fa-IR" sz="2000" dirty="0" smtClean="0">
                <a:solidFill>
                  <a:schemeClr val="bg1"/>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b="1" u="sng" dirty="0">
                <a:solidFill>
                  <a:schemeClr val="accent6">
                    <a:lumMod val="75000"/>
                  </a:schemeClr>
                </a:solidFill>
                <a:latin typeface="Arial" panose="020B0604020202020204" pitchFamily="34" charset="0"/>
                <a:cs typeface="B Nazanin" panose="00000400000000000000" pitchFamily="2" charset="-78"/>
              </a:rPr>
              <a:t>الف) غلظت سرب درخون براي سرب و تركيبات معدني سرب:</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زنان جوان مستعد بارداري: 0/97ميکرومول در ليتر يا 20ميکروگرم در دسي ليترخون</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زنان باردار و شيرده: 0/72ميکرومول در ليتر يا 15ميکروگرم در دسي ليتر </a:t>
            </a:r>
            <a:r>
              <a:rPr lang="fa-IR" sz="2000" dirty="0" smtClean="0">
                <a:solidFill>
                  <a:schemeClr val="bg1"/>
                </a:solidFill>
                <a:latin typeface="Arial" panose="020B0604020202020204" pitchFamily="34" charset="0"/>
                <a:cs typeface="B Nazanin" panose="00000400000000000000" pitchFamily="2" charset="-78"/>
              </a:rPr>
              <a:t>خون</a:t>
            </a: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سايركارگران: 2/41ميکرومول در ليتر يا 50ميکروگرم در دسي ليتر </a:t>
            </a:r>
            <a:r>
              <a:rPr lang="fa-IR" sz="2000" dirty="0" smtClean="0">
                <a:solidFill>
                  <a:schemeClr val="bg1"/>
                </a:solidFill>
                <a:latin typeface="Arial" panose="020B0604020202020204" pitchFamily="34" charset="0"/>
                <a:cs typeface="B Nazanin" panose="00000400000000000000" pitchFamily="2" charset="-78"/>
              </a:rPr>
              <a:t>خون</a:t>
            </a: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b="1" u="sng" dirty="0">
                <a:solidFill>
                  <a:schemeClr val="accent6">
                    <a:lumMod val="75000"/>
                  </a:schemeClr>
                </a:solidFill>
                <a:latin typeface="Arial" panose="020B0604020202020204" pitchFamily="34" charset="0"/>
                <a:cs typeface="B Nazanin" panose="00000400000000000000" pitchFamily="2" charset="-78"/>
              </a:rPr>
              <a:t>ب) غلظت سرب در ادرار براي الکيل هاي سرب:</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زنان جوان مستعد بارداري: 25ميکروگرم سرب به ازاي هر گرم كراتينين </a:t>
            </a:r>
            <a:r>
              <a:rPr lang="fa-IR" sz="2000" dirty="0" smtClean="0">
                <a:solidFill>
                  <a:schemeClr val="bg1"/>
                </a:solidFill>
                <a:latin typeface="Arial" panose="020B0604020202020204" pitchFamily="34" charset="0"/>
                <a:cs typeface="B Nazanin" panose="00000400000000000000" pitchFamily="2" charset="-78"/>
              </a:rPr>
              <a:t>ادرار</a:t>
            </a: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ساير كارگران بالغ: 110ميکروگرم سرب به ازاي هر گرم كراتينين ادرار در خصوص </a:t>
            </a:r>
            <a:r>
              <a:rPr lang="fa-IR" sz="2000" dirty="0" smtClean="0">
                <a:solidFill>
                  <a:schemeClr val="bg1"/>
                </a:solidFill>
                <a:latin typeface="Arial" panose="020B0604020202020204" pitchFamily="34" charset="0"/>
                <a:cs typeface="B Nazanin" panose="00000400000000000000" pitchFamily="2" charset="-78"/>
              </a:rPr>
              <a:t>    ارزيابي </a:t>
            </a:r>
            <a:r>
              <a:rPr lang="fa-IR" sz="2000" dirty="0">
                <a:solidFill>
                  <a:schemeClr val="bg1"/>
                </a:solidFill>
                <a:latin typeface="Arial" panose="020B0604020202020204" pitchFamily="34" charset="0"/>
                <a:cs typeface="B Nazanin" panose="00000400000000000000" pitchFamily="2" charset="-78"/>
              </a:rPr>
              <a:t>مواجهه با تركيبات آلکيل سرب، غلظت كل سرب ادرار به ازاي غلظت كراتينين  مورد بررسي قرار مي گيرد تا اختلاف در حجم هاي ادرار مختلف اصلاح شود. </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217682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2AE25-BDFC-4B17-83EE-429FEB24B737}"/>
              </a:ext>
            </a:extLst>
          </p:cNvPr>
          <p:cNvSpPr>
            <a:spLocks noGrp="1"/>
          </p:cNvSpPr>
          <p:nvPr>
            <p:ph type="title"/>
          </p:nvPr>
        </p:nvSpPr>
        <p:spPr/>
        <p:txBody>
          <a:bodyPr/>
          <a:lstStyle/>
          <a:p>
            <a:pPr algn="r" rtl="1"/>
            <a:r>
              <a:rPr lang="fa-IR" sz="4000" b="1" dirty="0">
                <a:solidFill>
                  <a:schemeClr val="accent6"/>
                </a:solidFill>
                <a:cs typeface="B Nazanin" panose="00000400000000000000" pitchFamily="2" charset="-78"/>
              </a:rPr>
              <a:t>ارزیابی ریسک</a:t>
            </a:r>
            <a:endParaRPr lang="en-US" dirty="0">
              <a:solidFill>
                <a:schemeClr val="accent6"/>
              </a:solidFill>
            </a:endParaRPr>
          </a:p>
        </p:txBody>
      </p:sp>
      <p:sp>
        <p:nvSpPr>
          <p:cNvPr id="4" name="Content Placeholder 3">
            <a:extLst>
              <a:ext uri="{FF2B5EF4-FFF2-40B4-BE49-F238E27FC236}">
                <a16:creationId xmlns:a16="http://schemas.microsoft.com/office/drawing/2014/main" id="{7E240D76-33EE-4B62-AF73-262DC99CC22B}"/>
              </a:ext>
            </a:extLst>
          </p:cNvPr>
          <p:cNvSpPr>
            <a:spLocks noGrp="1"/>
          </p:cNvSpPr>
          <p:nvPr>
            <p:ph idx="10"/>
          </p:nvPr>
        </p:nvSpPr>
        <p:spPr>
          <a:xfrm>
            <a:off x="1475656" y="1355067"/>
            <a:ext cx="7221488" cy="4147865"/>
          </a:xfrm>
        </p:spPr>
        <p:txBody>
          <a:bodyPr/>
          <a:lstStyle/>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به منظور حصول به الزامات بهداشتي و بهبود كيفيت شرايط محيط كار نياز به شناسايي   مخاطرات شغلي در قالبي نظام مند به نام ارزيابي ريسك مي باشد. در محيط هاي كاري  كه حداقل پنج نفر مشغول به كار با سرب و مواد حاوي سرب هستند، انجام ارزيابي </a:t>
            </a:r>
            <a:r>
              <a:rPr lang="fa-IR" sz="2000" dirty="0" smtClean="0">
                <a:solidFill>
                  <a:schemeClr val="bg1"/>
                </a:solidFill>
                <a:latin typeface="Arial" panose="020B0604020202020204" pitchFamily="34" charset="0"/>
                <a:cs typeface="B Nazanin" panose="00000400000000000000" pitchFamily="2" charset="-78"/>
              </a:rPr>
              <a:t>      ريسك ضروري </a:t>
            </a:r>
            <a:r>
              <a:rPr lang="fa-IR" sz="2000" dirty="0">
                <a:solidFill>
                  <a:schemeClr val="bg1"/>
                </a:solidFill>
                <a:latin typeface="Arial" panose="020B0604020202020204" pitchFamily="34" charset="0"/>
                <a:cs typeface="B Nazanin" panose="00000400000000000000" pitchFamily="2" charset="-78"/>
              </a:rPr>
              <a:t>است. بر اين اساس اشتغال به كار در محيط هاي با احتمال تماس با </a:t>
            </a:r>
            <a:r>
              <a:rPr lang="fa-IR" sz="2000" dirty="0" smtClean="0">
                <a:solidFill>
                  <a:schemeClr val="bg1"/>
                </a:solidFill>
                <a:latin typeface="Arial" panose="020B0604020202020204" pitchFamily="34" charset="0"/>
                <a:cs typeface="B Nazanin" panose="00000400000000000000" pitchFamily="2" charset="-78"/>
              </a:rPr>
              <a:t>   سرب </a:t>
            </a:r>
            <a:r>
              <a:rPr lang="fa-IR" sz="2000" dirty="0">
                <a:solidFill>
                  <a:schemeClr val="bg1"/>
                </a:solidFill>
                <a:latin typeface="Arial" panose="020B0604020202020204" pitchFamily="34" charset="0"/>
                <a:cs typeface="B Nazanin" panose="00000400000000000000" pitchFamily="2" charset="-78"/>
              </a:rPr>
              <a:t>ممنوع است مگر اينکه ارزيابي ريسك انجام شده و تأييد شود كه خطر خاصي </a:t>
            </a:r>
            <a:r>
              <a:rPr lang="fa-IR" sz="2000" dirty="0" smtClean="0">
                <a:solidFill>
                  <a:schemeClr val="bg1"/>
                </a:solidFill>
                <a:latin typeface="Arial" panose="020B0604020202020204" pitchFamily="34" charset="0"/>
                <a:cs typeface="B Nazanin" panose="00000400000000000000" pitchFamily="2" charset="-78"/>
              </a:rPr>
              <a:t>   سلامتي </a:t>
            </a:r>
            <a:r>
              <a:rPr lang="fa-IR" sz="2000" dirty="0">
                <a:solidFill>
                  <a:schemeClr val="bg1"/>
                </a:solidFill>
                <a:latin typeface="Arial" panose="020B0604020202020204" pitchFamily="34" charset="0"/>
                <a:cs typeface="B Nazanin" panose="00000400000000000000" pitchFamily="2" charset="-78"/>
              </a:rPr>
              <a:t>كارگران  را تهديد نمي كند و يا اينکه خطراتي وجود دارد ولي با بهره گيري از </a:t>
            </a:r>
            <a:r>
              <a:rPr lang="fa-IR" sz="2000" dirty="0" smtClean="0">
                <a:solidFill>
                  <a:schemeClr val="bg1"/>
                </a:solidFill>
                <a:latin typeface="Arial" panose="020B0604020202020204" pitchFamily="34" charset="0"/>
                <a:cs typeface="B Nazanin" panose="00000400000000000000" pitchFamily="2" charset="-78"/>
              </a:rPr>
              <a:t> اقدامات </a:t>
            </a:r>
            <a:r>
              <a:rPr lang="fa-IR" sz="2000" dirty="0">
                <a:solidFill>
                  <a:schemeClr val="bg1"/>
                </a:solidFill>
                <a:latin typeface="Arial" panose="020B0604020202020204" pitchFamily="34" charset="0"/>
                <a:cs typeface="B Nazanin" panose="00000400000000000000" pitchFamily="2" charset="-78"/>
              </a:rPr>
              <a:t>كنترلي </a:t>
            </a:r>
            <a:r>
              <a:rPr lang="fa-IR" sz="2000" dirty="0" smtClean="0">
                <a:solidFill>
                  <a:schemeClr val="bg1"/>
                </a:solidFill>
                <a:latin typeface="Arial" panose="020B0604020202020204" pitchFamily="34" charset="0"/>
                <a:cs typeface="B Nazanin" panose="00000400000000000000" pitchFamily="2" charset="-78"/>
              </a:rPr>
              <a:t>شرايط </a:t>
            </a:r>
            <a:r>
              <a:rPr lang="fa-IR" sz="2000" dirty="0">
                <a:solidFill>
                  <a:schemeClr val="bg1"/>
                </a:solidFill>
                <a:latin typeface="Arial" panose="020B0604020202020204" pitchFamily="34" charset="0"/>
                <a:cs typeface="B Nazanin" panose="00000400000000000000" pitchFamily="2" charset="-78"/>
              </a:rPr>
              <a:t>محيطي به نحو مناسبي ايمن شده اند.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در قالب برنامه ارزيابي ريسك مخاطرات بهداشتي شناسايي شده و با اجراي اقدامات       اصلاحي، متناسب با هر يك از مخاطرات، محيط كار ايمن و بهداشتي خواهد شد. جهت    انجام ارزيابي مناسب، استفاده از خدمات مشاوره اي تخصصي افراد صاحب نظر در  </a:t>
            </a:r>
            <a:r>
              <a:rPr lang="fa-IR" sz="2000" dirty="0" smtClean="0">
                <a:solidFill>
                  <a:schemeClr val="bg1"/>
                </a:solidFill>
                <a:latin typeface="Arial" panose="020B0604020202020204" pitchFamily="34" charset="0"/>
                <a:cs typeface="B Nazanin" panose="00000400000000000000" pitchFamily="2" charset="-78"/>
              </a:rPr>
              <a:t>زمينه </a:t>
            </a:r>
            <a:r>
              <a:rPr lang="fa-IR" sz="2000" dirty="0">
                <a:solidFill>
                  <a:schemeClr val="bg1"/>
                </a:solidFill>
                <a:latin typeface="Arial" panose="020B0604020202020204" pitchFamily="34" charset="0"/>
                <a:cs typeface="B Nazanin" panose="00000400000000000000" pitchFamily="2" charset="-78"/>
              </a:rPr>
              <a:t>ايمني و بهداشت ضروري است.</a:t>
            </a:r>
          </a:p>
          <a:p>
            <a:pPr marL="0" indent="0" algn="just" rtl="1">
              <a:spcBef>
                <a:spcPts val="0"/>
              </a:spcBef>
              <a:spcAft>
                <a:spcPts val="0"/>
              </a:spcAft>
              <a:buNone/>
            </a:pPr>
            <a:endParaRPr lang="fa-IR" sz="2000" dirty="0">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fa-IR" sz="2000" dirty="0">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2000" b="1" dirty="0">
              <a:solidFill>
                <a:schemeClr val="bg1"/>
              </a:solidFill>
              <a:latin typeface="Arial" panose="020B0604020202020204" pitchFamily="34" charset="0"/>
              <a:cs typeface="B Nazanin" panose="00000400000000000000" pitchFamily="2" charset="-78"/>
            </a:endParaRPr>
          </a:p>
          <a:p>
            <a:pPr algn="just"/>
            <a:endParaRPr lang="en-US" sz="2000" dirty="0">
              <a:cs typeface="B Nazanin" panose="00000400000000000000" pitchFamily="2" charset="-78"/>
            </a:endParaRPr>
          </a:p>
        </p:txBody>
      </p:sp>
    </p:spTree>
    <p:extLst>
      <p:ext uri="{BB962C8B-B14F-4D97-AF65-F5344CB8AC3E}">
        <p14:creationId xmlns:p14="http://schemas.microsoft.com/office/powerpoint/2010/main" val="33541900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2AE25-BDFC-4B17-83EE-429FEB24B737}"/>
              </a:ext>
            </a:extLst>
          </p:cNvPr>
          <p:cNvSpPr>
            <a:spLocks noGrp="1"/>
          </p:cNvSpPr>
          <p:nvPr>
            <p:ph type="title"/>
          </p:nvPr>
        </p:nvSpPr>
        <p:spPr/>
        <p:txBody>
          <a:bodyPr/>
          <a:lstStyle/>
          <a:p>
            <a:pPr algn="r" rtl="1"/>
            <a:r>
              <a:rPr lang="fa-IR" sz="4000" b="1" dirty="0">
                <a:solidFill>
                  <a:schemeClr val="accent6"/>
                </a:solidFill>
                <a:cs typeface="B Nazanin" panose="00000400000000000000" pitchFamily="2" charset="-78"/>
              </a:rPr>
              <a:t>ارزیابی ریسک</a:t>
            </a:r>
            <a:endParaRPr lang="en-US" dirty="0">
              <a:solidFill>
                <a:schemeClr val="accent6"/>
              </a:solidFill>
            </a:endParaRPr>
          </a:p>
        </p:txBody>
      </p:sp>
      <p:sp>
        <p:nvSpPr>
          <p:cNvPr id="4" name="Content Placeholder 3">
            <a:extLst>
              <a:ext uri="{FF2B5EF4-FFF2-40B4-BE49-F238E27FC236}">
                <a16:creationId xmlns:a16="http://schemas.microsoft.com/office/drawing/2014/main" id="{7E240D76-33EE-4B62-AF73-262DC99CC22B}"/>
              </a:ext>
            </a:extLst>
          </p:cNvPr>
          <p:cNvSpPr>
            <a:spLocks noGrp="1"/>
          </p:cNvSpPr>
          <p:nvPr>
            <p:ph idx="10"/>
          </p:nvPr>
        </p:nvSpPr>
        <p:spPr>
          <a:xfrm>
            <a:off x="1187624" y="980728"/>
            <a:ext cx="7581528" cy="4147865"/>
          </a:xfrm>
        </p:spPr>
        <p:txBody>
          <a:bodyPr/>
          <a:lstStyle/>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نتايج حاصل از ارزيابي ريسك بايد به عنوان مدرك زنده مورد بازبيني و به </a:t>
            </a:r>
            <a:r>
              <a:rPr lang="fa-IR" sz="2000" dirty="0" smtClean="0">
                <a:solidFill>
                  <a:schemeClr val="bg1"/>
                </a:solidFill>
                <a:latin typeface="Arial" panose="020B0604020202020204" pitchFamily="34" charset="0"/>
                <a:cs typeface="B Nazanin" panose="00000400000000000000" pitchFamily="2" charset="-78"/>
              </a:rPr>
              <a:t>روزرساني قرار   گيرند</a:t>
            </a:r>
            <a:r>
              <a:rPr lang="fa-IR" sz="2000" dirty="0">
                <a:solidFill>
                  <a:schemeClr val="bg1"/>
                </a:solidFill>
                <a:latin typeface="Arial" panose="020B0604020202020204" pitchFamily="34" charset="0"/>
                <a:cs typeface="B Nazanin" panose="00000400000000000000" pitchFamily="2" charset="-78"/>
              </a:rPr>
              <a:t>. زمان انجام اولين بازنگري و فاصله بين بازنگري هاي بعدي وابسته به نوع </a:t>
            </a:r>
            <a:r>
              <a:rPr lang="fa-IR" sz="2000" dirty="0" smtClean="0">
                <a:solidFill>
                  <a:schemeClr val="bg1"/>
                </a:solidFill>
                <a:latin typeface="Arial" panose="020B0604020202020204" pitchFamily="34" charset="0"/>
                <a:cs typeface="B Nazanin" panose="00000400000000000000" pitchFamily="2" charset="-78"/>
              </a:rPr>
              <a:t>ريسك هاي </a:t>
            </a:r>
            <a:r>
              <a:rPr lang="fa-IR" sz="2000" dirty="0">
                <a:solidFill>
                  <a:schemeClr val="bg1"/>
                </a:solidFill>
                <a:latin typeface="Arial" panose="020B0604020202020204" pitchFamily="34" charset="0"/>
                <a:cs typeface="B Nazanin" panose="00000400000000000000" pitchFamily="2" charset="-78"/>
              </a:rPr>
              <a:t>بهداشتي، ميزان تغيير در مواد مصرفي يا فرايندهاي كاري و قضاوت </a:t>
            </a:r>
            <a:r>
              <a:rPr lang="fa-IR" sz="2000" dirty="0" smtClean="0">
                <a:solidFill>
                  <a:schemeClr val="bg1"/>
                </a:solidFill>
                <a:latin typeface="Arial" panose="020B0604020202020204" pitchFamily="34" charset="0"/>
                <a:cs typeface="B Nazanin" panose="00000400000000000000" pitchFamily="2" charset="-78"/>
              </a:rPr>
              <a:t>كارفرما </a:t>
            </a:r>
            <a:r>
              <a:rPr lang="fa-IR" sz="2000" dirty="0">
                <a:solidFill>
                  <a:schemeClr val="bg1"/>
                </a:solidFill>
                <a:latin typeface="Arial" panose="020B0604020202020204" pitchFamily="34" charset="0"/>
                <a:cs typeface="B Nazanin" panose="00000400000000000000" pitchFamily="2" charset="-78"/>
              </a:rPr>
              <a:t>است.</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در موارد زير نياز به بازبيني و بازنويسي برنامه ارزيابي ريسك است:</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accent6">
                    <a:lumMod val="75000"/>
                  </a:schemeClr>
                </a:solidFill>
                <a:latin typeface="Arial" panose="020B0604020202020204" pitchFamily="34" charset="0"/>
                <a:cs typeface="B Nazanin" panose="00000400000000000000" pitchFamily="2" charset="-78"/>
              </a:rPr>
              <a:t>الف) </a:t>
            </a:r>
            <a:r>
              <a:rPr lang="fa-IR" sz="2000" dirty="0">
                <a:solidFill>
                  <a:schemeClr val="bg1"/>
                </a:solidFill>
                <a:latin typeface="Arial" panose="020B0604020202020204" pitchFamily="34" charset="0"/>
                <a:cs typeface="B Nazanin" panose="00000400000000000000" pitchFamily="2" charset="-78"/>
              </a:rPr>
              <a:t>وجود شواهدي به شرح زير كه نشان دهنده عدم اعتبار ارزيابي ريسك قبلي است:</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نتايج حاصل از آزمايشات دوره اي و تست هاي كنترل هاي مهندسي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نتايج حاصل از اندازه گيري تراكم سرب در هواي تنفسي كارگران</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نتايج حاصل از مراقبت هاي پزشکي و اندازه گيري غلظت سرب در خون يا ادرار </a:t>
            </a:r>
            <a:r>
              <a:rPr lang="fa-IR" sz="2000" dirty="0" smtClean="0">
                <a:solidFill>
                  <a:schemeClr val="bg1"/>
                </a:solidFill>
                <a:latin typeface="Arial" panose="020B0604020202020204" pitchFamily="34" charset="0"/>
                <a:cs typeface="B Nazanin" panose="00000400000000000000" pitchFamily="2" charset="-78"/>
              </a:rPr>
              <a:t>كارگران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گزارش سركارگران، مسئول </a:t>
            </a:r>
            <a:r>
              <a:rPr lang="fa-IR" sz="2000" dirty="0" smtClean="0">
                <a:solidFill>
                  <a:schemeClr val="bg1"/>
                </a:solidFill>
                <a:latin typeface="Arial" panose="020B0604020202020204" pitchFamily="34" charset="0"/>
                <a:cs typeface="B Nazanin" panose="00000400000000000000" pitchFamily="2" charset="-78"/>
              </a:rPr>
              <a:t>بهداشت </a:t>
            </a:r>
            <a:r>
              <a:rPr lang="fa-IR" sz="2000" dirty="0">
                <a:solidFill>
                  <a:schemeClr val="bg1"/>
                </a:solidFill>
                <a:latin typeface="Arial" panose="020B0604020202020204" pitchFamily="34" charset="0"/>
                <a:cs typeface="B Nazanin" panose="00000400000000000000" pitchFamily="2" charset="-78"/>
              </a:rPr>
              <a:t>و يا كارگران در خصوص عملکرد </a:t>
            </a:r>
            <a:r>
              <a:rPr lang="fa-IR" sz="2000" dirty="0" smtClean="0">
                <a:solidFill>
                  <a:schemeClr val="bg1"/>
                </a:solidFill>
                <a:latin typeface="Arial" panose="020B0604020202020204" pitchFamily="34" charset="0"/>
                <a:cs typeface="B Nazanin" panose="00000400000000000000" pitchFamily="2" charset="-78"/>
              </a:rPr>
              <a:t>نامناسب </a:t>
            </a:r>
            <a:r>
              <a:rPr lang="fa-IR" sz="2000" dirty="0">
                <a:solidFill>
                  <a:schemeClr val="bg1"/>
                </a:solidFill>
                <a:latin typeface="Arial" panose="020B0604020202020204" pitchFamily="34" charset="0"/>
                <a:cs typeface="B Nazanin" panose="00000400000000000000" pitchFamily="2" charset="-78"/>
              </a:rPr>
              <a:t>سيستم</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انتشار اطلاعات جديد در زمينه ريسك هاي بهداشتي</a:t>
            </a:r>
          </a:p>
          <a:p>
            <a:pPr marL="0" indent="0" algn="just" rtl="1">
              <a:spcBef>
                <a:spcPts val="0"/>
              </a:spcBef>
              <a:spcAft>
                <a:spcPts val="0"/>
              </a:spcAft>
              <a:buNone/>
            </a:pPr>
            <a:r>
              <a:rPr lang="fa-IR" sz="2000" dirty="0">
                <a:solidFill>
                  <a:schemeClr val="accent6">
                    <a:lumMod val="75000"/>
                  </a:schemeClr>
                </a:solidFill>
                <a:latin typeface="Arial" panose="020B0604020202020204" pitchFamily="34" charset="0"/>
                <a:cs typeface="B Nazanin" panose="00000400000000000000" pitchFamily="2" charset="-78"/>
              </a:rPr>
              <a:t> ب) </a:t>
            </a:r>
            <a:r>
              <a:rPr lang="fa-IR" sz="2000" dirty="0">
                <a:solidFill>
                  <a:schemeClr val="bg1"/>
                </a:solidFill>
                <a:latin typeface="Arial" panose="020B0604020202020204" pitchFamily="34" charset="0"/>
                <a:cs typeface="B Nazanin" panose="00000400000000000000" pitchFamily="2" charset="-78"/>
              </a:rPr>
              <a:t>ايجاد تغييرات قابل توجه در شرايط و فرايندهاي كاري نظير استفاده از مواد جايگزين، </a:t>
            </a:r>
            <a:r>
              <a:rPr lang="fa-IR" sz="2000" dirty="0" smtClean="0">
                <a:solidFill>
                  <a:schemeClr val="bg1"/>
                </a:solidFill>
                <a:latin typeface="Arial" panose="020B0604020202020204" pitchFamily="34" charset="0"/>
                <a:cs typeface="B Nazanin" panose="00000400000000000000" pitchFamily="2" charset="-78"/>
              </a:rPr>
              <a:t>   اصلاح </a:t>
            </a:r>
            <a:r>
              <a:rPr lang="fa-IR" sz="2000" dirty="0">
                <a:solidFill>
                  <a:schemeClr val="bg1"/>
                </a:solidFill>
                <a:latin typeface="Arial" panose="020B0604020202020204" pitchFamily="34" charset="0"/>
                <a:cs typeface="B Nazanin" panose="00000400000000000000" pitchFamily="2" charset="-78"/>
              </a:rPr>
              <a:t>يا تغيير كارخانه و كنترل هاي مهندسي كه سبب ايجاد تغيير در تماس با </a:t>
            </a:r>
            <a:r>
              <a:rPr lang="fa-IR" sz="2000" dirty="0" smtClean="0">
                <a:solidFill>
                  <a:schemeClr val="bg1"/>
                </a:solidFill>
                <a:latin typeface="Arial" panose="020B0604020202020204" pitchFamily="34" charset="0"/>
                <a:cs typeface="B Nazanin" panose="00000400000000000000" pitchFamily="2" charset="-78"/>
              </a:rPr>
              <a:t>سرب        مي </a:t>
            </a:r>
            <a:r>
              <a:rPr lang="fa-IR" sz="2000" dirty="0">
                <a:solidFill>
                  <a:schemeClr val="bg1"/>
                </a:solidFill>
                <a:latin typeface="Arial" panose="020B0604020202020204" pitchFamily="34" charset="0"/>
                <a:cs typeface="B Nazanin" panose="00000400000000000000" pitchFamily="2" charset="-78"/>
              </a:rPr>
              <a:t>شوند.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پ) </a:t>
            </a:r>
            <a:r>
              <a:rPr lang="fa-IR" sz="2000" dirty="0">
                <a:solidFill>
                  <a:schemeClr val="bg1"/>
                </a:solidFill>
                <a:latin typeface="Arial" panose="020B0604020202020204" pitchFamily="34" charset="0"/>
                <a:cs typeface="B Nazanin" panose="00000400000000000000" pitchFamily="2" charset="-78"/>
              </a:rPr>
              <a:t>تغيير فرايند يا روش هاي كاري نظير افزايش دماي ذوب، تغيير در شکل فيزيکي سرب </a:t>
            </a:r>
            <a:r>
              <a:rPr lang="fa-IR" sz="2000" dirty="0" smtClean="0">
                <a:solidFill>
                  <a:schemeClr val="bg1"/>
                </a:solidFill>
                <a:latin typeface="Arial" panose="020B0604020202020204" pitchFamily="34" charset="0"/>
                <a:cs typeface="B Nazanin" panose="00000400000000000000" pitchFamily="2" charset="-78"/>
              </a:rPr>
              <a:t> مصرفي </a:t>
            </a:r>
            <a:r>
              <a:rPr lang="fa-IR" sz="2000" dirty="0">
                <a:solidFill>
                  <a:schemeClr val="bg1"/>
                </a:solidFill>
                <a:latin typeface="Arial" panose="020B0604020202020204" pitchFamily="34" charset="0"/>
                <a:cs typeface="B Nazanin" panose="00000400000000000000" pitchFamily="2" charset="-78"/>
              </a:rPr>
              <a:t>و يا تغييرات جدي در سيستم هاي تهويه موضعي، افزايش حجم و يا نرخ توليد، </a:t>
            </a:r>
            <a:r>
              <a:rPr lang="fa-IR" sz="2000" dirty="0" smtClean="0">
                <a:solidFill>
                  <a:schemeClr val="bg1"/>
                </a:solidFill>
                <a:latin typeface="Arial" panose="020B0604020202020204" pitchFamily="34" charset="0"/>
                <a:cs typeface="B Nazanin" panose="00000400000000000000" pitchFamily="2" charset="-78"/>
              </a:rPr>
              <a:t>عدم </a:t>
            </a:r>
            <a:r>
              <a:rPr lang="fa-IR" sz="2000" dirty="0">
                <a:solidFill>
                  <a:schemeClr val="bg1"/>
                </a:solidFill>
                <a:latin typeface="Arial" panose="020B0604020202020204" pitchFamily="34" charset="0"/>
                <a:cs typeface="B Nazanin" panose="00000400000000000000" pitchFamily="2" charset="-78"/>
              </a:rPr>
              <a:t>تغيير در نيروي انساني متناسب با افزايش نرخ و حجم توليد،كه احتمالا بر ماهيت خطر مؤثر هستند.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به طور كلي ارزيابي ريسك بايد </a:t>
            </a:r>
            <a:r>
              <a:rPr lang="fa-IR" sz="2000" u="sng" dirty="0">
                <a:solidFill>
                  <a:schemeClr val="accent6">
                    <a:lumMod val="75000"/>
                  </a:schemeClr>
                </a:solidFill>
                <a:latin typeface="Arial" panose="020B0604020202020204" pitchFamily="34" charset="0"/>
                <a:cs typeface="B Nazanin" panose="00000400000000000000" pitchFamily="2" charset="-78"/>
              </a:rPr>
              <a:t>حداقل هر 5 سال يك بار </a:t>
            </a:r>
            <a:r>
              <a:rPr lang="fa-IR" sz="2000" dirty="0">
                <a:solidFill>
                  <a:schemeClr val="bg1"/>
                </a:solidFill>
                <a:latin typeface="Arial" panose="020B0604020202020204" pitchFamily="34" charset="0"/>
                <a:cs typeface="B Nazanin" panose="00000400000000000000" pitchFamily="2" charset="-78"/>
              </a:rPr>
              <a:t>مورد بازنگري قرارگيرد.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2000" b="1" dirty="0">
              <a:solidFill>
                <a:schemeClr val="bg1"/>
              </a:solidFill>
              <a:latin typeface="Arial" panose="020B0604020202020204" pitchFamily="34" charset="0"/>
              <a:cs typeface="B Nazanin" panose="00000400000000000000" pitchFamily="2" charset="-78"/>
            </a:endParaRPr>
          </a:p>
        </p:txBody>
      </p:sp>
    </p:spTree>
    <p:extLst>
      <p:ext uri="{BB962C8B-B14F-4D97-AF65-F5344CB8AC3E}">
        <p14:creationId xmlns:p14="http://schemas.microsoft.com/office/powerpoint/2010/main" val="8581235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A647B-48CE-4B76-963A-BBE5BE0CE11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اندازه گیری غلظت سرب در هوای تنفسی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8D273280-2604-4E6A-AF0F-1E4E9E32AA99}"/>
              </a:ext>
            </a:extLst>
          </p:cNvPr>
          <p:cNvSpPr>
            <a:spLocks noGrp="1"/>
          </p:cNvSpPr>
          <p:nvPr>
            <p:ph idx="10"/>
          </p:nvPr>
        </p:nvSpPr>
        <p:spPr>
          <a:xfrm>
            <a:off x="1259632" y="836712"/>
            <a:ext cx="7403740" cy="4147865"/>
          </a:xfrm>
        </p:spPr>
        <p:txBody>
          <a:bodyPr/>
          <a:lstStyle/>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گرد و غبار و فيوم هاي سرب به راحتي از راه تنفس در بدن جذب مي شوند، از اين رو در </a:t>
            </a:r>
            <a:r>
              <a:rPr lang="fa-IR" sz="1800" dirty="0" smtClean="0">
                <a:solidFill>
                  <a:schemeClr val="bg1"/>
                </a:solidFill>
                <a:latin typeface="Arial" panose="020B0604020202020204" pitchFamily="34" charset="0"/>
                <a:cs typeface="B Nazanin" panose="00000400000000000000" pitchFamily="2" charset="-78"/>
              </a:rPr>
              <a:t> محيط </a:t>
            </a:r>
            <a:r>
              <a:rPr lang="fa-IR" sz="1800" dirty="0">
                <a:solidFill>
                  <a:schemeClr val="bg1"/>
                </a:solidFill>
                <a:latin typeface="Arial" panose="020B0604020202020204" pitchFamily="34" charset="0"/>
                <a:cs typeface="B Nazanin" panose="00000400000000000000" pitchFamily="2" charset="-78"/>
              </a:rPr>
              <a:t>هاي كاري كه كارگران در معرض گرد و غبار و فيوم هاي سرب هستند، پايش هوا به عنوان جزء مهمي از برنامه ارزيابي ريسك اهميت پيدا مي كند. پايش هوا در تعيين نوع و تراز آلودگي و درجه كنترل ريسك مورد نياز بسيار مفيد است.</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برخي از موقعيت هاي نيازمند اندازه گيري هوا عبارتند از:</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هنگامي كه اطلاعات اندكي در زمينه ريسك تماس ناشي از فرايند، مواد جديد و يا </a:t>
            </a:r>
            <a:r>
              <a:rPr lang="fa-IR" sz="2000" dirty="0" smtClean="0">
                <a:solidFill>
                  <a:schemeClr val="bg1"/>
                </a:solidFill>
                <a:latin typeface="Arial" panose="020B0604020202020204" pitchFamily="34" charset="0"/>
                <a:cs typeface="B Nazanin" panose="00000400000000000000" pitchFamily="2" charset="-78"/>
              </a:rPr>
              <a:t>   شرايط </a:t>
            </a:r>
            <a:r>
              <a:rPr lang="fa-IR" sz="2000" dirty="0">
                <a:solidFill>
                  <a:schemeClr val="bg1"/>
                </a:solidFill>
                <a:latin typeface="Arial" panose="020B0604020202020204" pitchFamily="34" charset="0"/>
                <a:cs typeface="B Nazanin" panose="00000400000000000000" pitchFamily="2" charset="-78"/>
              </a:rPr>
              <a:t>جديد وجود دارد.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فرايندهايي كه به طور اتفاقي انجام مي شوند و يا تماس تنفسي كارگران با سرب به </a:t>
            </a:r>
            <a:r>
              <a:rPr lang="fa-IR" sz="2000" dirty="0" smtClean="0">
                <a:solidFill>
                  <a:schemeClr val="bg1"/>
                </a:solidFill>
                <a:latin typeface="Arial" panose="020B0604020202020204" pitchFamily="34" charset="0"/>
                <a:cs typeface="B Nazanin" panose="00000400000000000000" pitchFamily="2" charset="-78"/>
              </a:rPr>
              <a:t>    لحاظ </a:t>
            </a:r>
            <a:r>
              <a:rPr lang="fa-IR" sz="2000" dirty="0">
                <a:solidFill>
                  <a:schemeClr val="bg1"/>
                </a:solidFill>
                <a:latin typeface="Arial" panose="020B0604020202020204" pitchFamily="34" charset="0"/>
                <a:cs typeface="B Nazanin" panose="00000400000000000000" pitchFamily="2" charset="-78"/>
              </a:rPr>
              <a:t>غلظت، دفعات و يا طول دوره تماس تغيير مي كند.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ارزيابي سودمندي سيستم هاي كنترلي جديد و يا موجود.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محيط هاي كه كنترل تماس تنفسي كارگران با وسايل حفاظت تنفسي انجام شده است تا با  استفاده از ساير روش هاي كنترلي.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محيط هايي كه ريسك هاي بهداشتي تا حد زيادي با بهره گيري </a:t>
            </a:r>
            <a:r>
              <a:rPr lang="fa-IR" sz="2000" dirty="0" smtClean="0">
                <a:solidFill>
                  <a:schemeClr val="bg1"/>
                </a:solidFill>
                <a:latin typeface="Arial" panose="020B0604020202020204" pitchFamily="34" charset="0"/>
                <a:cs typeface="B Nazanin" panose="00000400000000000000" pitchFamily="2" charset="-78"/>
              </a:rPr>
              <a:t>ازكنترل </a:t>
            </a:r>
            <a:r>
              <a:rPr lang="fa-IR" sz="2000" dirty="0">
                <a:solidFill>
                  <a:schemeClr val="bg1"/>
                </a:solidFill>
                <a:latin typeface="Arial" panose="020B0604020202020204" pitchFamily="34" charset="0"/>
                <a:cs typeface="B Nazanin" panose="00000400000000000000" pitchFamily="2" charset="-78"/>
              </a:rPr>
              <a:t>هاي </a:t>
            </a:r>
            <a:r>
              <a:rPr lang="fa-IR" sz="2000" dirty="0" smtClean="0">
                <a:solidFill>
                  <a:schemeClr val="bg1"/>
                </a:solidFill>
                <a:latin typeface="Arial" panose="020B0604020202020204" pitchFamily="34" charset="0"/>
                <a:cs typeface="B Nazanin" panose="00000400000000000000" pitchFamily="2" charset="-78"/>
              </a:rPr>
              <a:t>مديريتي نظير روش </a:t>
            </a:r>
            <a:r>
              <a:rPr lang="fa-IR" sz="2000" dirty="0">
                <a:solidFill>
                  <a:schemeClr val="bg1"/>
                </a:solidFill>
                <a:latin typeface="Arial" panose="020B0604020202020204" pitchFamily="34" charset="0"/>
                <a:cs typeface="B Nazanin" panose="00000400000000000000" pitchFamily="2" charset="-78"/>
              </a:rPr>
              <a:t>هاي كار ايمن و يا سيستم هاي كاري نظير چرخش شغلي اصلاح شده باشد.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وجودعلائم باليني مرتبط با تماس با سرب در كارگران.</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افزايش نتايج پايش هاي زيستي به فراتر از حدود قابل قبول.</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ته نشيني گرد و غبار سرب در محيط كاركه نشان دهنده اختلال در عملکرد سيستم هاي  كنترلي به واسطه نگهداري ضعيف باشند.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انجام اصلاحات فرايندي و يا تغيير در روش هاي كار كه بر تماس تنفسي كارگران تأثير گذار هستند.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2000" b="1" dirty="0">
              <a:solidFill>
                <a:schemeClr val="bg1"/>
              </a:solidFill>
              <a:latin typeface="Arial" panose="020B0604020202020204" pitchFamily="34" charset="0"/>
              <a:cs typeface="B Nazanin" panose="00000400000000000000" pitchFamily="2" charset="-78"/>
            </a:endParaRPr>
          </a:p>
          <a:p>
            <a:pPr algn="just"/>
            <a:endParaRPr lang="en-US" sz="2000" dirty="0"/>
          </a:p>
        </p:txBody>
      </p:sp>
    </p:spTree>
    <p:extLst>
      <p:ext uri="{BB962C8B-B14F-4D97-AF65-F5344CB8AC3E}">
        <p14:creationId xmlns:p14="http://schemas.microsoft.com/office/powerpoint/2010/main" val="22877000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A647B-48CE-4B76-963A-BBE5BE0CE11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اندازه گیری غلظت سرب در هوای تنفسی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8D273280-2604-4E6A-AF0F-1E4E9E32AA99}"/>
              </a:ext>
            </a:extLst>
          </p:cNvPr>
          <p:cNvSpPr>
            <a:spLocks noGrp="1"/>
          </p:cNvSpPr>
          <p:nvPr>
            <p:ph idx="10"/>
          </p:nvPr>
        </p:nvSpPr>
        <p:spPr>
          <a:xfrm>
            <a:off x="1403648" y="908720"/>
            <a:ext cx="7331732" cy="4147865"/>
          </a:xfrm>
        </p:spPr>
        <p:txBody>
          <a:bodyPr/>
          <a:lstStyle/>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غلظت سرب و تركيبات سرب در منطقه تنفسي كارگران معمولآ بالاتر از غلظت سرب در </a:t>
            </a:r>
            <a:r>
              <a:rPr lang="fa-IR" sz="1800" dirty="0" smtClean="0">
                <a:solidFill>
                  <a:schemeClr val="bg1"/>
                </a:solidFill>
                <a:latin typeface="Arial" panose="020B0604020202020204" pitchFamily="34" charset="0"/>
                <a:cs typeface="B Nazanin" panose="00000400000000000000" pitchFamily="2" charset="-78"/>
              </a:rPr>
              <a:t>هوای       </a:t>
            </a:r>
            <a:r>
              <a:rPr lang="fa-IR" sz="1800" dirty="0">
                <a:solidFill>
                  <a:schemeClr val="bg1"/>
                </a:solidFill>
                <a:latin typeface="Arial" panose="020B0604020202020204" pitchFamily="34" charset="0"/>
                <a:cs typeface="B Nazanin" panose="00000400000000000000" pitchFamily="2" charset="-78"/>
              </a:rPr>
              <a:t>محيطي محل كار است. به منظور ارزيابي ميزان تماس تنفسي كارگران با سرب، در موقعيت هائي كه امکان نمونه برداري فردي نيست، نمونه برداري محيطي(ثابت) انجام مي شود. اين نوع نمونه برداري براي تعيين غلظت زمينه سرب در هواي محيط كار با هدف تعيين كارايي سيستم تهويه </a:t>
            </a:r>
            <a:r>
              <a:rPr lang="fa-IR" sz="1800" dirty="0" smtClean="0">
                <a:solidFill>
                  <a:schemeClr val="bg1"/>
                </a:solidFill>
                <a:latin typeface="Arial" panose="020B0604020202020204" pitchFamily="34" charset="0"/>
                <a:cs typeface="B Nazanin" panose="00000400000000000000" pitchFamily="2" charset="-78"/>
              </a:rPr>
              <a:t>يا </a:t>
            </a:r>
            <a:r>
              <a:rPr lang="fa-IR" sz="1800" dirty="0">
                <a:solidFill>
                  <a:schemeClr val="bg1"/>
                </a:solidFill>
                <a:latin typeface="Arial" panose="020B0604020202020204" pitchFamily="34" charset="0"/>
                <a:cs typeface="B Nazanin" panose="00000400000000000000" pitchFamily="2" charset="-78"/>
              </a:rPr>
              <a:t>ساير </a:t>
            </a:r>
            <a:r>
              <a:rPr lang="fa-IR" sz="1800" dirty="0" smtClean="0">
                <a:solidFill>
                  <a:schemeClr val="bg1"/>
                </a:solidFill>
                <a:latin typeface="Arial" panose="020B0604020202020204" pitchFamily="34" charset="0"/>
                <a:cs typeface="B Nazanin" panose="00000400000000000000" pitchFamily="2" charset="-78"/>
              </a:rPr>
              <a:t>   كنترل </a:t>
            </a:r>
            <a:r>
              <a:rPr lang="fa-IR" sz="1800" dirty="0">
                <a:solidFill>
                  <a:schemeClr val="bg1"/>
                </a:solidFill>
                <a:latin typeface="Arial" panose="020B0604020202020204" pitchFamily="34" charset="0"/>
                <a:cs typeface="B Nazanin" panose="00000400000000000000" pitchFamily="2" charset="-78"/>
              </a:rPr>
              <a:t>هاي مهندسي، تعيين ميزان انتشار سرب از منابع كاربرد دارد.</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نمونه بردار بايد در منطقه تنفسي كارگر و در نزديك ترين مکان به دهان و بيني كارگر، مثلا به يقه  كارگر متصل شود. در صورتي كه امکان نمونه برداري فردي وجود نداشته باشد براي ارزيابي تماس كارگر از نمونه برداري محيطي استفاده مي شود. به اين منظور نمونه بردار در نزديکي كارگر و </a:t>
            </a:r>
            <a:r>
              <a:rPr lang="fa-IR" sz="1800" dirty="0" smtClean="0">
                <a:solidFill>
                  <a:schemeClr val="bg1"/>
                </a:solidFill>
                <a:latin typeface="Arial" panose="020B0604020202020204" pitchFamily="34" charset="0"/>
                <a:cs typeface="B Nazanin" panose="00000400000000000000" pitchFamily="2" charset="-78"/>
              </a:rPr>
              <a:t>      تي </a:t>
            </a:r>
            <a:r>
              <a:rPr lang="fa-IR" sz="1800" dirty="0">
                <a:solidFill>
                  <a:schemeClr val="bg1"/>
                </a:solidFill>
                <a:latin typeface="Arial" panose="020B0604020202020204" pitchFamily="34" charset="0"/>
                <a:cs typeface="B Nazanin" panose="00000400000000000000" pitchFamily="2" charset="-78"/>
              </a:rPr>
              <a:t>الامکان در مکاني قرار داده مي شود كه بيشترين احتمال تماس كارگر در آن مکان وجود دارد.</a:t>
            </a: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در مواردي كه كارگران در گروه هاي كاري مشابه كاري مي كنند، نمونه برداري فردي از گروه هاي مشابه كفايت مي كند. گروه هاي مشابهي كه يك كار را در اتاق ها و يا ساختمان هاي مختلف انجام    مي دهند، به عنوان گروه هاي كاري مستقل و مجزا بررسي شده و از هر گروه افرادي به طور اتفاقي     انتخاب مي شوند. تعداد افرادي كه از هر گروه جهت نمونه برداري فردي انتخاب مي شوند، وابسته به شرايط و حالات مختلف كاري است ولي نبايد كمتر از يك نفر به ازاي هر 10 نفر فرد در </a:t>
            </a:r>
            <a:r>
              <a:rPr lang="fa-IR" sz="1800" dirty="0" smtClean="0">
                <a:solidFill>
                  <a:schemeClr val="bg1"/>
                </a:solidFill>
                <a:latin typeface="Arial" panose="020B0604020202020204" pitchFamily="34" charset="0"/>
                <a:cs typeface="B Nazanin" panose="00000400000000000000" pitchFamily="2" charset="-78"/>
              </a:rPr>
              <a:t>معرض    </a:t>
            </a:r>
            <a:r>
              <a:rPr lang="fa-IR" sz="1800" dirty="0">
                <a:solidFill>
                  <a:schemeClr val="bg1"/>
                </a:solidFill>
                <a:latin typeface="Arial" panose="020B0604020202020204" pitchFamily="34" charset="0"/>
                <a:cs typeface="B Nazanin" panose="00000400000000000000" pitchFamily="2" charset="-78"/>
              </a:rPr>
              <a:t>تماس باشد.</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ارزيابي غلظت متوسط وزني زماني هشت ساعتي سرب و ارزيابي مواجهه تنفسي كارگران بايد </a:t>
            </a:r>
            <a:r>
              <a:rPr lang="fa-IR" sz="1800" dirty="0" smtClean="0">
                <a:solidFill>
                  <a:schemeClr val="bg1"/>
                </a:solidFill>
                <a:latin typeface="Arial" panose="020B0604020202020204" pitchFamily="34" charset="0"/>
                <a:cs typeface="B Nazanin" panose="00000400000000000000" pitchFamily="2" charset="-78"/>
              </a:rPr>
              <a:t>بر     مبناي </a:t>
            </a:r>
            <a:r>
              <a:rPr lang="fa-IR" sz="1800" dirty="0">
                <a:solidFill>
                  <a:schemeClr val="bg1"/>
                </a:solidFill>
                <a:latin typeface="Arial" panose="020B0604020202020204" pitchFamily="34" charset="0"/>
                <a:cs typeface="B Nazanin" panose="00000400000000000000" pitchFamily="2" charset="-78"/>
              </a:rPr>
              <a:t>روزهايي كه غلظت آلاينده در بالاترين حد ممکن است و براي انواع مشاغل انجام شود تا بر   مبناي آن به توان به تصويري واقعي تر از ريسك هاي بهداشتي در محيط كار براي هر شغل دست   يافت.</a:t>
            </a: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1800" b="1"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3955586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A647B-48CE-4B76-963A-BBE5BE0CE11C}"/>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اندازه گیری غلظت سرب در هوای تنفسی</a:t>
            </a:r>
            <a:endParaRPr lang="en-US" sz="3600" dirty="0">
              <a:solidFill>
                <a:schemeClr val="accent6"/>
              </a:solidFill>
            </a:endParaRPr>
          </a:p>
        </p:txBody>
      </p:sp>
      <p:sp>
        <p:nvSpPr>
          <p:cNvPr id="4" name="Content Placeholder 3">
            <a:extLst>
              <a:ext uri="{FF2B5EF4-FFF2-40B4-BE49-F238E27FC236}">
                <a16:creationId xmlns:a16="http://schemas.microsoft.com/office/drawing/2014/main" id="{8D273280-2604-4E6A-AF0F-1E4E9E32AA99}"/>
              </a:ext>
            </a:extLst>
          </p:cNvPr>
          <p:cNvSpPr>
            <a:spLocks noGrp="1"/>
          </p:cNvSpPr>
          <p:nvPr>
            <p:ph idx="10"/>
          </p:nvPr>
        </p:nvSpPr>
        <p:spPr>
          <a:xfrm>
            <a:off x="1403648" y="908720"/>
            <a:ext cx="7259724" cy="4147865"/>
          </a:xfrm>
        </p:spPr>
        <p:txBody>
          <a:bodyPr/>
          <a:lstStyle/>
          <a:p>
            <a:pPr marL="0" indent="0" algn="just" rtl="1">
              <a:spcBef>
                <a:spcPts val="0"/>
              </a:spcBef>
              <a:spcAft>
                <a:spcPts val="0"/>
              </a:spcAft>
              <a:buNone/>
            </a:pPr>
            <a:r>
              <a:rPr lang="fa-IR" sz="2400" dirty="0">
                <a:solidFill>
                  <a:schemeClr val="tx2">
                    <a:lumMod val="60000"/>
                    <a:lumOff val="40000"/>
                  </a:schemeClr>
                </a:solidFill>
                <a:latin typeface="Arial" panose="020B0604020202020204" pitchFamily="34" charset="0"/>
                <a:cs typeface="B Nazanin" panose="00000400000000000000" pitchFamily="2" charset="-78"/>
              </a:rPr>
              <a:t>فواصل انجام اندازه گیری سرب در هوای تنفسی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اگر نتايج پايش هوا كمتر از حد عمل توصيه شده بود اندازه گيري ها در فواصل ساليانه انجام مي شوند</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اگر اندازه گيري اوليه نشان دهنده غلظت سرب در هواي محيطي در حد عمل يا فراتر </a:t>
            </a:r>
            <a:r>
              <a:rPr lang="fa-IR" sz="2000" dirty="0" smtClean="0">
                <a:solidFill>
                  <a:schemeClr val="bg1"/>
                </a:solidFill>
                <a:latin typeface="Arial" panose="020B0604020202020204" pitchFamily="34" charset="0"/>
                <a:cs typeface="B Nazanin" panose="00000400000000000000" pitchFamily="2" charset="-78"/>
              </a:rPr>
              <a:t> از </a:t>
            </a:r>
            <a:r>
              <a:rPr lang="fa-IR" sz="2000" dirty="0">
                <a:solidFill>
                  <a:schemeClr val="bg1"/>
                </a:solidFill>
                <a:latin typeface="Arial" panose="020B0604020202020204" pitchFamily="34" charset="0"/>
                <a:cs typeface="B Nazanin" panose="00000400000000000000" pitchFamily="2" charset="-78"/>
              </a:rPr>
              <a:t>حد عمل 30 ميکروگرم در متر مکعب هوا، ولي كمتر از حد مجاز بود، كارفرما </a:t>
            </a:r>
            <a:r>
              <a:rPr lang="fa-IR" sz="2000" dirty="0" smtClean="0">
                <a:solidFill>
                  <a:schemeClr val="bg1"/>
                </a:solidFill>
                <a:latin typeface="Arial" panose="020B0604020202020204" pitchFamily="34" charset="0"/>
                <a:cs typeface="B Nazanin" panose="00000400000000000000" pitchFamily="2" charset="-78"/>
              </a:rPr>
              <a:t>          موظف </a:t>
            </a:r>
            <a:r>
              <a:rPr lang="fa-IR" sz="2000" dirty="0">
                <a:solidFill>
                  <a:schemeClr val="bg1"/>
                </a:solidFill>
                <a:latin typeface="Arial" panose="020B0604020202020204" pitchFamily="34" charset="0"/>
                <a:cs typeface="B Nazanin" panose="00000400000000000000" pitchFamily="2" charset="-78"/>
              </a:rPr>
              <a:t>به تکرار اندازه گيري ها در فواصل 6 ماهه مي باشد.كارفرما بايد بر اين اساس اقدام به تکرار اندازه گيري ها تا زماني كه نتايج حداقل 2 بار اندازه گيري متوالي كه در فواصل 7 روز از يکديگر انجام مي شوند كمتر از حد عمل باشد، نمايد. تحت اين شرايط، ديگر </a:t>
            </a:r>
            <a:r>
              <a:rPr lang="fa-IR" sz="2000" dirty="0" smtClean="0">
                <a:solidFill>
                  <a:schemeClr val="bg1"/>
                </a:solidFill>
                <a:latin typeface="Arial" panose="020B0604020202020204" pitchFamily="34" charset="0"/>
                <a:cs typeface="B Nazanin" panose="00000400000000000000" pitchFamily="2" charset="-78"/>
              </a:rPr>
              <a:t>   نيازي </a:t>
            </a:r>
            <a:r>
              <a:rPr lang="fa-IR" sz="2000" dirty="0">
                <a:solidFill>
                  <a:schemeClr val="bg1"/>
                </a:solidFill>
                <a:latin typeface="Arial" panose="020B0604020202020204" pitchFamily="34" charset="0"/>
                <a:cs typeface="B Nazanin" panose="00000400000000000000" pitchFamily="2" charset="-78"/>
              </a:rPr>
              <a:t>به انجام نمونه برداري نمي باشد</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اگر نتايج اندازه گيري هوا، بيشتر از حد مجاز توصيه 50 ميکروگرم بر متر مکعب هوا </a:t>
            </a:r>
            <a:r>
              <a:rPr lang="fa-IR" sz="2000" dirty="0" smtClean="0">
                <a:solidFill>
                  <a:schemeClr val="bg1"/>
                </a:solidFill>
                <a:latin typeface="Arial" panose="020B0604020202020204" pitchFamily="34" charset="0"/>
                <a:cs typeface="B Nazanin" panose="00000400000000000000" pitchFamily="2" charset="-78"/>
              </a:rPr>
              <a:t>  باشد</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كارفرما </a:t>
            </a:r>
            <a:r>
              <a:rPr lang="fa-IR" sz="2000" dirty="0">
                <a:solidFill>
                  <a:schemeClr val="bg1"/>
                </a:solidFill>
                <a:latin typeface="Arial" panose="020B0604020202020204" pitchFamily="34" charset="0"/>
                <a:cs typeface="B Nazanin" panose="00000400000000000000" pitchFamily="2" charset="-78"/>
              </a:rPr>
              <a:t>موظف به تکرار اندازه گيري ها در فواصل 3 ماه يا فصلي مي باشد.در اين </a:t>
            </a:r>
            <a:r>
              <a:rPr lang="fa-IR" sz="2000" dirty="0" smtClean="0">
                <a:solidFill>
                  <a:schemeClr val="bg1"/>
                </a:solidFill>
                <a:latin typeface="Arial" panose="020B0604020202020204" pitchFamily="34" charset="0"/>
                <a:cs typeface="B Nazanin" panose="00000400000000000000" pitchFamily="2" charset="-78"/>
              </a:rPr>
              <a:t> حالت </a:t>
            </a:r>
            <a:r>
              <a:rPr lang="fa-IR" sz="2000" dirty="0">
                <a:solidFill>
                  <a:schemeClr val="bg1"/>
                </a:solidFill>
                <a:latin typeface="Arial" panose="020B0604020202020204" pitchFamily="34" charset="0"/>
                <a:cs typeface="B Nazanin" panose="00000400000000000000" pitchFamily="2" charset="-78"/>
              </a:rPr>
              <a:t>كارفرما </a:t>
            </a:r>
            <a:r>
              <a:rPr lang="fa-IR" sz="2000" dirty="0" smtClean="0">
                <a:solidFill>
                  <a:schemeClr val="bg1"/>
                </a:solidFill>
                <a:latin typeface="Arial" panose="020B0604020202020204" pitchFamily="34" charset="0"/>
                <a:cs typeface="B Nazanin" panose="00000400000000000000" pitchFamily="2" charset="-78"/>
              </a:rPr>
              <a:t>موظف </a:t>
            </a:r>
            <a:r>
              <a:rPr lang="fa-IR" sz="2000" dirty="0">
                <a:solidFill>
                  <a:schemeClr val="bg1"/>
                </a:solidFill>
                <a:latin typeface="Arial" panose="020B0604020202020204" pitchFamily="34" charset="0"/>
                <a:cs typeface="B Nazanin" panose="00000400000000000000" pitchFamily="2" charset="-78"/>
              </a:rPr>
              <a:t>به ادامه اندازه گيري در دفعات مورد نياز دارد تا زماني كه نتايج </a:t>
            </a:r>
            <a:r>
              <a:rPr lang="fa-IR" sz="2000" dirty="0" smtClean="0">
                <a:solidFill>
                  <a:schemeClr val="bg1"/>
                </a:solidFill>
                <a:latin typeface="Arial" panose="020B0604020202020204" pitchFamily="34" charset="0"/>
                <a:cs typeface="B Nazanin" panose="00000400000000000000" pitchFamily="2" charset="-78"/>
              </a:rPr>
              <a:t>   حداقل </a:t>
            </a:r>
            <a:r>
              <a:rPr lang="fa-IR" sz="2000" dirty="0">
                <a:solidFill>
                  <a:schemeClr val="bg1"/>
                </a:solidFill>
                <a:latin typeface="Arial" panose="020B0604020202020204" pitchFamily="34" charset="0"/>
                <a:cs typeface="B Nazanin" panose="00000400000000000000" pitchFamily="2" charset="-78"/>
              </a:rPr>
              <a:t>2 پايش متوالي در فاصله 7 روز از يکديگر كمتر از حد مجاز و بالاتر از حد عمل </a:t>
            </a:r>
            <a:r>
              <a:rPr lang="fa-IR" sz="2000" dirty="0" smtClean="0">
                <a:solidFill>
                  <a:schemeClr val="bg1"/>
                </a:solidFill>
                <a:latin typeface="Arial" panose="020B0604020202020204" pitchFamily="34" charset="0"/>
                <a:cs typeface="B Nazanin" panose="00000400000000000000" pitchFamily="2" charset="-78"/>
              </a:rPr>
              <a:t> باشد</a:t>
            </a:r>
            <a:r>
              <a:rPr lang="fa-IR" sz="2000" dirty="0">
                <a:solidFill>
                  <a:schemeClr val="bg1"/>
                </a:solidFill>
                <a:latin typeface="Arial" panose="020B0604020202020204" pitchFamily="34" charset="0"/>
                <a:cs typeface="B Nazanin" panose="00000400000000000000" pitchFamily="2" charset="-78"/>
              </a:rPr>
              <a:t>. در اين حالت اندازه گيري ها در فواصل هر 6 ماه تکرار خواهند شد</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هرگاه در فرايند توليد، كنترل هاي موجود و يا در پرسنل شاغل به كار در فرايند تغيير محسوسي </a:t>
            </a:r>
            <a:r>
              <a:rPr lang="fa-IR" sz="2000" dirty="0" smtClean="0">
                <a:solidFill>
                  <a:schemeClr val="bg1"/>
                </a:solidFill>
                <a:latin typeface="Arial" panose="020B0604020202020204" pitchFamily="34" charset="0"/>
                <a:cs typeface="B Nazanin" panose="00000400000000000000" pitchFamily="2" charset="-78"/>
              </a:rPr>
              <a:t>ايجاد </a:t>
            </a:r>
            <a:r>
              <a:rPr lang="fa-IR" sz="2000" dirty="0">
                <a:solidFill>
                  <a:schemeClr val="bg1"/>
                </a:solidFill>
                <a:latin typeface="Arial" panose="020B0604020202020204" pitchFamily="34" charset="0"/>
                <a:cs typeface="B Nazanin" panose="00000400000000000000" pitchFamily="2" charset="-78"/>
              </a:rPr>
              <a:t>شود به نحوي كه سبب ايجاد تغيير در الگوهاي تماس و يا تماس اضافي با سرب شود، يا به هر دليل ديگري كارفرما اعتقاد دارد كه اين تغييرات منجر به ايجاد </a:t>
            </a:r>
            <a:r>
              <a:rPr lang="fa-IR" sz="2000" dirty="0" smtClean="0">
                <a:solidFill>
                  <a:schemeClr val="bg1"/>
                </a:solidFill>
                <a:latin typeface="Arial" panose="020B0604020202020204" pitchFamily="34" charset="0"/>
                <a:cs typeface="B Nazanin" panose="00000400000000000000" pitchFamily="2" charset="-78"/>
              </a:rPr>
              <a:t> تماس </a:t>
            </a:r>
            <a:r>
              <a:rPr lang="fa-IR" sz="2000" dirty="0">
                <a:solidFill>
                  <a:schemeClr val="bg1"/>
                </a:solidFill>
                <a:latin typeface="Arial" panose="020B0604020202020204" pitchFamily="34" charset="0"/>
                <a:cs typeface="B Nazanin" panose="00000400000000000000" pitchFamily="2" charset="-78"/>
              </a:rPr>
              <a:t>هاي اضافي با سرب شده اند،  نياز به انجام اندازه گيري هاي اضافي است.</a:t>
            </a:r>
            <a:endParaRPr lang="en-US" sz="2000" b="1" dirty="0">
              <a:solidFill>
                <a:schemeClr val="bg1"/>
              </a:solidFill>
              <a:latin typeface="Arial" panose="020B0604020202020204" pitchFamily="34" charset="0"/>
              <a:cs typeface="B Nazanin" panose="00000400000000000000" pitchFamily="2" charset="-78"/>
            </a:endParaRPr>
          </a:p>
          <a:p>
            <a:endParaRPr lang="en-US" sz="1600" dirty="0"/>
          </a:p>
        </p:txBody>
      </p:sp>
    </p:spTree>
    <p:extLst>
      <p:ext uri="{BB962C8B-B14F-4D97-AF65-F5344CB8AC3E}">
        <p14:creationId xmlns:p14="http://schemas.microsoft.com/office/powerpoint/2010/main" val="1485542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92D-AFC6-43F1-A876-3FF13F20BBCA}"/>
              </a:ext>
            </a:extLst>
          </p:cNvPr>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en-US" sz="3600" dirty="0">
              <a:solidFill>
                <a:srgbClr val="00B0F0"/>
              </a:solidFill>
            </a:endParaRPr>
          </a:p>
        </p:txBody>
      </p:sp>
      <p:sp>
        <p:nvSpPr>
          <p:cNvPr id="4" name="Content Placeholder 3">
            <a:extLst>
              <a:ext uri="{FF2B5EF4-FFF2-40B4-BE49-F238E27FC236}">
                <a16:creationId xmlns:a16="http://schemas.microsoft.com/office/drawing/2014/main" id="{E9058DA1-9516-4B7E-B67C-0261C7F5D549}"/>
              </a:ext>
            </a:extLst>
          </p:cNvPr>
          <p:cNvSpPr>
            <a:spLocks noGrp="1"/>
          </p:cNvSpPr>
          <p:nvPr>
            <p:ph idx="10"/>
          </p:nvPr>
        </p:nvSpPr>
        <p:spPr>
          <a:xfrm>
            <a:off x="1475656" y="1355067"/>
            <a:ext cx="7187716" cy="4147865"/>
          </a:xfrm>
        </p:spPr>
        <p:txBody>
          <a:bodyPr/>
          <a:lstStyle/>
          <a:p>
            <a:pPr marL="0" lvl="1"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گرد و غبار</a:t>
            </a:r>
            <a:r>
              <a:rPr lang="fa-IR" sz="2000" b="1" dirty="0">
                <a:solidFill>
                  <a:srgbClr val="00B0F0"/>
                </a:solidFill>
                <a:latin typeface="Arial" panose="020B0604020202020204" pitchFamily="34" charset="0"/>
                <a:cs typeface="B Nazanin" panose="00000400000000000000" pitchFamily="2" charset="-78"/>
              </a:rPr>
              <a:t>: </a:t>
            </a:r>
          </a:p>
          <a:p>
            <a:pPr marL="0" lvl="1"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ذرات معلق، كه بر اثر انتشار از مواد پودري و يا فرايندهاي صنعتي داراي فعاليت هاي   مکانيکي نظير خردايش و سايش توليد مي شوند. ذرات تنفسي در محدوده سايزي 100 – 0/01 و ذرات استنشاقي در محدوده سايزي كمتر از 10 ميکرومتر مي باشند. </a:t>
            </a:r>
            <a:r>
              <a:rPr lang="fa-IR" sz="2000" dirty="0" smtClean="0">
                <a:solidFill>
                  <a:schemeClr val="bg1"/>
                </a:solidFill>
                <a:latin typeface="Arial" panose="020B0604020202020204" pitchFamily="34" charset="0"/>
                <a:cs typeface="B Nazanin" panose="00000400000000000000" pitchFamily="2" charset="-78"/>
              </a:rPr>
              <a:t>در      باريکه </a:t>
            </a:r>
            <a:r>
              <a:rPr lang="fa-IR" sz="2000" dirty="0">
                <a:solidFill>
                  <a:schemeClr val="bg1"/>
                </a:solidFill>
                <a:latin typeface="Arial" panose="020B0604020202020204" pitchFamily="34" charset="0"/>
                <a:cs typeface="B Nazanin" panose="00000400000000000000" pitchFamily="2" charset="-78"/>
              </a:rPr>
              <a:t>نوري منتشر شده در فضاي كار ذرات تنفسي تا حدي قابل رؤيت هستند، </a:t>
            </a:r>
            <a:r>
              <a:rPr lang="fa-IR" sz="2000" dirty="0" smtClean="0">
                <a:solidFill>
                  <a:schemeClr val="bg1"/>
                </a:solidFill>
                <a:latin typeface="Arial" panose="020B0604020202020204" pitchFamily="34" charset="0"/>
                <a:cs typeface="B Nazanin" panose="00000400000000000000" pitchFamily="2" charset="-78"/>
              </a:rPr>
              <a:t>ولي    ذرات استنشاقي </a:t>
            </a:r>
            <a:r>
              <a:rPr lang="fa-IR" sz="2000" dirty="0">
                <a:solidFill>
                  <a:schemeClr val="bg1"/>
                </a:solidFill>
                <a:latin typeface="Arial" panose="020B0604020202020204" pitchFamily="34" charset="0"/>
                <a:cs typeface="B Nazanin" panose="00000400000000000000" pitchFamily="2" charset="-78"/>
              </a:rPr>
              <a:t>تا غلظت هاي چند ده ميلي گرم در متر مکعب غير قابل رويت هستند.</a:t>
            </a:r>
          </a:p>
          <a:p>
            <a:pPr marL="0" lvl="1"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lvl="1"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فيوم</a:t>
            </a:r>
            <a:r>
              <a:rPr lang="fa-IR" sz="2000" b="1" dirty="0">
                <a:solidFill>
                  <a:srgbClr val="00B0F0"/>
                </a:solidFill>
                <a:latin typeface="Arial" panose="020B0604020202020204" pitchFamily="34" charset="0"/>
                <a:cs typeface="B Nazanin" panose="00000400000000000000" pitchFamily="2" charset="-78"/>
              </a:rPr>
              <a:t> :</a:t>
            </a:r>
          </a:p>
          <a:p>
            <a:pPr marL="0" lvl="1"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ذرات بخار شده كه بعد از انتشار در هوا كندانس شده و از توزيع سايزي در محدوده 1 -0/001 ميکرومتر برخوردار هستند. فيوم ها تمايل به متراكم شدن دارند. ذرات </a:t>
            </a:r>
            <a:r>
              <a:rPr lang="fa-IR" sz="2000" dirty="0" smtClean="0">
                <a:solidFill>
                  <a:schemeClr val="bg1"/>
                </a:solidFill>
                <a:latin typeface="Arial" panose="020B0604020202020204" pitchFamily="34" charset="0"/>
                <a:cs typeface="B Nazanin" panose="00000400000000000000" pitchFamily="2" charset="-78"/>
              </a:rPr>
              <a:t>فيوم تا  </a:t>
            </a:r>
            <a:r>
              <a:rPr lang="fa-IR" sz="2000" dirty="0">
                <a:solidFill>
                  <a:schemeClr val="bg1"/>
                </a:solidFill>
                <a:latin typeface="Arial" panose="020B0604020202020204" pitchFamily="34" charset="0"/>
                <a:cs typeface="B Nazanin" panose="00000400000000000000" pitchFamily="2" charset="-78"/>
              </a:rPr>
              <a:t>حدي قابل رؤيت بوده و در غلظت مشابه فيوم، اسموگ و ميست از قابليت </a:t>
            </a:r>
            <a:r>
              <a:rPr lang="fa-IR" sz="2000" dirty="0" smtClean="0">
                <a:solidFill>
                  <a:schemeClr val="bg1"/>
                </a:solidFill>
                <a:latin typeface="Arial" panose="020B0604020202020204" pitchFamily="34" charset="0"/>
                <a:cs typeface="B Nazanin" panose="00000400000000000000" pitchFamily="2" charset="-78"/>
              </a:rPr>
              <a:t>رؤيت        بيشتري </a:t>
            </a:r>
            <a:r>
              <a:rPr lang="fa-IR" sz="2000" dirty="0">
                <a:solidFill>
                  <a:schemeClr val="bg1"/>
                </a:solidFill>
                <a:latin typeface="Arial" panose="020B0604020202020204" pitchFamily="34" charset="0"/>
                <a:cs typeface="B Nazanin" panose="00000400000000000000" pitchFamily="2" charset="-78"/>
              </a:rPr>
              <a:t>نسبت به گرد و غبار برخوردار هستند.</a:t>
            </a:r>
          </a:p>
          <a:p>
            <a:pPr marL="0" lvl="1"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lvl="1" indent="0" algn="r" rtl="1">
              <a:spcBef>
                <a:spcPts val="0"/>
              </a:spcBef>
              <a:spcAft>
                <a:spcPts val="0"/>
              </a:spcAft>
              <a:buNone/>
            </a:pPr>
            <a:r>
              <a:rPr lang="fa-IR" sz="2000" b="1" dirty="0">
                <a:solidFill>
                  <a:srgbClr val="00B0F0"/>
                </a:solidFill>
                <a:latin typeface="Arial" panose="020B0604020202020204" pitchFamily="34" charset="0"/>
                <a:cs typeface="B Nazanin" panose="00000400000000000000" pitchFamily="2" charset="-78"/>
              </a:rPr>
              <a:t>ح</a:t>
            </a:r>
            <a:r>
              <a:rPr lang="ar-SA" sz="2000" b="1" dirty="0">
                <a:solidFill>
                  <a:srgbClr val="00B0F0"/>
                </a:solidFill>
                <a:latin typeface="Arial" panose="020B0604020202020204" pitchFamily="34" charset="0"/>
                <a:cs typeface="B Nazanin" panose="00000400000000000000" pitchFamily="2" charset="-78"/>
              </a:rPr>
              <a:t>دود مجاز مواجهه تماسي</a:t>
            </a:r>
            <a:r>
              <a:rPr lang="fa-IR" sz="2000" b="1" dirty="0">
                <a:solidFill>
                  <a:srgbClr val="00B0F0"/>
                </a:solidFill>
                <a:latin typeface="Arial" panose="020B0604020202020204" pitchFamily="34" charset="0"/>
                <a:cs typeface="B Nazanin" panose="00000400000000000000" pitchFamily="2" charset="-78"/>
              </a:rPr>
              <a:t>:</a:t>
            </a:r>
          </a:p>
          <a:p>
            <a:pPr marL="0" lvl="1" indent="0" algn="r"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غلظت ميانگين سرب در هواي نمونه برداري شده در طول يك</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دوره زماني معين</a:t>
            </a:r>
            <a:r>
              <a:rPr lang="fa-IR" sz="2000" dirty="0">
                <a:solidFill>
                  <a:schemeClr val="bg1"/>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36464403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EE784-A84A-413B-8EC4-6B5E8BD60AD7}"/>
              </a:ext>
            </a:extLst>
          </p:cNvPr>
          <p:cNvSpPr>
            <a:spLocks noGrp="1"/>
          </p:cNvSpPr>
          <p:nvPr>
            <p:ph type="title"/>
          </p:nvPr>
        </p:nvSpPr>
        <p:spPr/>
        <p:txBody>
          <a:bodyPr/>
          <a:lstStyle/>
          <a:p>
            <a:pPr algn="r" rtl="1"/>
            <a:r>
              <a:rPr lang="fa-IR" sz="3600" dirty="0">
                <a:solidFill>
                  <a:schemeClr val="accent6"/>
                </a:solidFill>
                <a:cs typeface="B Nazanin" panose="00000400000000000000" pitchFamily="2" charset="-78"/>
              </a:rPr>
              <a:t>نگهداری اطلاعات نمونه برداری هوا</a:t>
            </a:r>
            <a:endParaRPr lang="en-US" sz="3600" dirty="0">
              <a:solidFill>
                <a:schemeClr val="accent6"/>
              </a:solidFill>
            </a:endParaRPr>
          </a:p>
        </p:txBody>
      </p:sp>
      <p:sp>
        <p:nvSpPr>
          <p:cNvPr id="4" name="Content Placeholder 3">
            <a:extLst>
              <a:ext uri="{FF2B5EF4-FFF2-40B4-BE49-F238E27FC236}">
                <a16:creationId xmlns:a16="http://schemas.microsoft.com/office/drawing/2014/main" id="{B80F7E69-1444-4CC6-869F-C1CCDD79847A}"/>
              </a:ext>
            </a:extLst>
          </p:cNvPr>
          <p:cNvSpPr>
            <a:spLocks noGrp="1"/>
          </p:cNvSpPr>
          <p:nvPr>
            <p:ph idx="10"/>
          </p:nvPr>
        </p:nvSpPr>
        <p:spPr>
          <a:xfrm>
            <a:off x="1475656" y="1355067"/>
            <a:ext cx="7187716" cy="4147865"/>
          </a:xfrm>
        </p:spPr>
        <p:txBody>
          <a:bodyPr/>
          <a:lstStyle/>
          <a:p>
            <a:pPr marL="0" indent="0" algn="just" rtl="1">
              <a:spcBef>
                <a:spcPts val="0"/>
              </a:spcBef>
              <a:spcAft>
                <a:spcPts val="0"/>
              </a:spcAft>
              <a:buNone/>
            </a:pPr>
            <a:r>
              <a:rPr lang="fa-IR" sz="1800" b="1" dirty="0">
                <a:solidFill>
                  <a:schemeClr val="bg1"/>
                </a:solidFill>
                <a:latin typeface="Arial" panose="020B0604020202020204" pitchFamily="34" charset="0"/>
                <a:cs typeface="B Nazanin" panose="00000400000000000000" pitchFamily="2" charset="-78"/>
              </a:rPr>
              <a:t>كارفرما موظف است در مدت 15 روز كاري از تاريخ دريافت نتايج نمونه برداري هوا،  </a:t>
            </a:r>
            <a:r>
              <a:rPr lang="fa-IR" sz="1800" b="1" dirty="0" smtClean="0">
                <a:solidFill>
                  <a:schemeClr val="bg1"/>
                </a:solidFill>
                <a:latin typeface="Arial" panose="020B0604020202020204" pitchFamily="34" charset="0"/>
                <a:cs typeface="B Nazanin" panose="00000400000000000000" pitchFamily="2" charset="-78"/>
              </a:rPr>
              <a:t>    </a:t>
            </a:r>
            <a:r>
              <a:rPr lang="fa-IR" sz="1800" b="1" dirty="0">
                <a:solidFill>
                  <a:schemeClr val="bg1"/>
                </a:solidFill>
                <a:latin typeface="Arial" panose="020B0604020202020204" pitchFamily="34" charset="0"/>
                <a:cs typeface="B Nazanin" panose="00000400000000000000" pitchFamily="2" charset="-78"/>
              </a:rPr>
              <a:t>نتايج را به طور مکتوب به اطلاع كارگران برساند.</a:t>
            </a:r>
          </a:p>
          <a:p>
            <a:pPr marL="0" indent="0" algn="just" rtl="1">
              <a:spcBef>
                <a:spcPts val="0"/>
              </a:spcBef>
              <a:spcAft>
                <a:spcPts val="0"/>
              </a:spcAft>
              <a:buNone/>
            </a:pPr>
            <a:r>
              <a:rPr lang="fa-IR" sz="1800" b="1" dirty="0">
                <a:solidFill>
                  <a:schemeClr val="bg1"/>
                </a:solidFill>
                <a:latin typeface="Arial" panose="020B0604020202020204" pitchFamily="34" charset="0"/>
                <a:cs typeface="B Nazanin" panose="00000400000000000000" pitchFamily="2" charset="-78"/>
              </a:rPr>
              <a:t>در صورت خاتمه فعاليت شركت، كارفرما موظف به ارسال پرونده هاي پزشکي به سازمان هاي مسئول است.</a:t>
            </a:r>
          </a:p>
          <a:p>
            <a:pPr marL="0" indent="0" algn="just" rtl="1">
              <a:spcBef>
                <a:spcPts val="0"/>
              </a:spcBef>
              <a:spcAft>
                <a:spcPts val="0"/>
              </a:spcAft>
              <a:buNone/>
            </a:pPr>
            <a:r>
              <a:rPr lang="fa-IR" sz="1800" b="1" dirty="0">
                <a:solidFill>
                  <a:schemeClr val="bg1"/>
                </a:solidFill>
                <a:latin typeface="Arial" panose="020B0604020202020204" pitchFamily="34" charset="0"/>
                <a:cs typeface="B Nazanin" panose="00000400000000000000" pitchFamily="2" charset="-78"/>
              </a:rPr>
              <a:t>نتايج حاصل از نمونه برداري هوا بايد به مدت 40 سال و يا حداقل به اندازه طول دوره  </a:t>
            </a:r>
            <a:r>
              <a:rPr lang="fa-IR" sz="1800" b="1" dirty="0" smtClean="0">
                <a:solidFill>
                  <a:schemeClr val="bg1"/>
                </a:solidFill>
                <a:latin typeface="Arial" panose="020B0604020202020204" pitchFamily="34" charset="0"/>
                <a:cs typeface="B Nazanin" panose="00000400000000000000" pitchFamily="2" charset="-78"/>
              </a:rPr>
              <a:t>  </a:t>
            </a:r>
            <a:r>
              <a:rPr lang="fa-IR" sz="1800" b="1" dirty="0">
                <a:solidFill>
                  <a:schemeClr val="bg1"/>
                </a:solidFill>
                <a:latin typeface="Arial" panose="020B0604020202020204" pitchFamily="34" charset="0"/>
                <a:cs typeface="B Nazanin" panose="00000400000000000000" pitchFamily="2" charset="-78"/>
              </a:rPr>
              <a:t>خدمتي كارگران به اضافه 20 سال نگهداري شوند.</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a:t>
            </a:r>
            <a:r>
              <a:rPr lang="fa-IR" sz="1800" b="1" dirty="0">
                <a:solidFill>
                  <a:schemeClr val="tx2">
                    <a:lumMod val="60000"/>
                    <a:lumOff val="40000"/>
                  </a:schemeClr>
                </a:solidFill>
                <a:latin typeface="Arial" panose="020B0604020202020204" pitchFamily="34" charset="0"/>
                <a:cs typeface="B Nazanin" panose="00000400000000000000" pitchFamily="2" charset="-78"/>
              </a:rPr>
              <a:t>اين اطلاعات مشتمل بر موارد زير هستند:</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 نام و نام خانوادگي و شماره پرسنلي كارگر مورد پايش.</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 تاريخ نمونه برداري، طول دوره نمونه برداري، محل نمونه برداري.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توصيف كار كارگر و ساير كارگران در معرض تماس.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شرايط محيطي مؤثر بر مواجهه تماسي كارگر در زمان نمونه برداري.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روش نمونه برداري و آناليز نمونه ها.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نتايج حاصل از نمونه برداري.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سيستم ها و روش هاي كنترلي به كار رفته در محيط كار در زمان نمونه برداري.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نوع وسايل حفاظت تنفسي استفاده شده در زمان نمونه برداري. </a:t>
            </a: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15304424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355067"/>
            <a:ext cx="7187716" cy="4147865"/>
          </a:xfrm>
        </p:spPr>
        <p:txBody>
          <a:bodyPr/>
          <a:lstStyle/>
          <a:p>
            <a:pPr algn="just" rtl="1"/>
            <a:r>
              <a:rPr lang="fa-IR" sz="2000" dirty="0">
                <a:solidFill>
                  <a:schemeClr val="bg1"/>
                </a:solidFill>
                <a:latin typeface="Arial" panose="020B0604020202020204" pitchFamily="34" charset="0"/>
                <a:cs typeface="B Nazanin" panose="00000400000000000000" pitchFamily="2" charset="-78"/>
              </a:rPr>
              <a:t>كنترل تماس به معناي استفاده از اقدامات مؤثر براي حذف و يا كاستن از ريسك تماس با  سرب است. در اين مسير هدف اصلي حذف هر گونه ريسك هاي بهداشتي ناشي از </a:t>
            </a:r>
            <a:r>
              <a:rPr lang="fa-IR" sz="2000" dirty="0" smtClean="0">
                <a:solidFill>
                  <a:schemeClr val="bg1"/>
                </a:solidFill>
                <a:latin typeface="Arial" panose="020B0604020202020204" pitchFamily="34" charset="0"/>
                <a:cs typeface="B Nazanin" panose="00000400000000000000" pitchFamily="2" charset="-78"/>
              </a:rPr>
              <a:t> تماس </a:t>
            </a:r>
            <a:r>
              <a:rPr lang="fa-IR" sz="2000" dirty="0">
                <a:solidFill>
                  <a:schemeClr val="bg1"/>
                </a:solidFill>
                <a:latin typeface="Arial" panose="020B0604020202020204" pitchFamily="34" charset="0"/>
                <a:cs typeface="B Nazanin" panose="00000400000000000000" pitchFamily="2" charset="-78"/>
              </a:rPr>
              <a:t>با سرب است. در جاهايي كه حذف تماس امکان پذير نباشد مي بايست ريسك </a:t>
            </a:r>
            <a:r>
              <a:rPr lang="fa-IR" sz="2000" dirty="0" smtClean="0">
                <a:solidFill>
                  <a:schemeClr val="bg1"/>
                </a:solidFill>
                <a:latin typeface="Arial" panose="020B0604020202020204" pitchFamily="34" charset="0"/>
                <a:cs typeface="B Nazanin" panose="00000400000000000000" pitchFamily="2" charset="-78"/>
              </a:rPr>
              <a:t> تماسي </a:t>
            </a:r>
            <a:r>
              <a:rPr lang="fa-IR" sz="2000" dirty="0">
                <a:solidFill>
                  <a:schemeClr val="bg1"/>
                </a:solidFill>
                <a:latin typeface="Arial" panose="020B0604020202020204" pitchFamily="34" charset="0"/>
                <a:cs typeface="B Nazanin" panose="00000400000000000000" pitchFamily="2" charset="-78"/>
              </a:rPr>
              <a:t>را با  توجه به شدت خطر، اطلاعات در اختيار، در دسترس بودن روش هاي </a:t>
            </a:r>
            <a:r>
              <a:rPr lang="fa-IR" sz="2000" dirty="0" smtClean="0">
                <a:solidFill>
                  <a:schemeClr val="bg1"/>
                </a:solidFill>
                <a:latin typeface="Arial" panose="020B0604020202020204" pitchFamily="34" charset="0"/>
                <a:cs typeface="B Nazanin" panose="00000400000000000000" pitchFamily="2" charset="-78"/>
              </a:rPr>
              <a:t>    كنترلي</a:t>
            </a:r>
            <a:r>
              <a:rPr lang="fa-IR" sz="2000" dirty="0">
                <a:solidFill>
                  <a:schemeClr val="bg1"/>
                </a:solidFill>
                <a:latin typeface="Arial" panose="020B0604020202020204" pitchFamily="34" charset="0"/>
                <a:cs typeface="B Nazanin" panose="00000400000000000000" pitchFamily="2" charset="-78"/>
              </a:rPr>
              <a:t>، هزينه هاي حذف و يا اصلاح ريسك تا پايين ترين حد ممکن عملي كاهش داد. در برخي از موقعيت ها نياز به استفاده همزمان از دو يا چند اقدام كنترلي براي حذف و يا كاستن از ريسك مواجهه </a:t>
            </a:r>
            <a:r>
              <a:rPr lang="fa-IR" sz="2000" dirty="0" smtClean="0">
                <a:solidFill>
                  <a:schemeClr val="bg1"/>
                </a:solidFill>
                <a:latin typeface="Arial" panose="020B0604020202020204" pitchFamily="34" charset="0"/>
                <a:cs typeface="B Nazanin" panose="00000400000000000000" pitchFamily="2" charset="-78"/>
              </a:rPr>
              <a:t>است</a:t>
            </a:r>
            <a:r>
              <a:rPr lang="fa-IR" sz="2000" dirty="0">
                <a:solidFill>
                  <a:schemeClr val="bg1"/>
                </a:solidFill>
                <a:latin typeface="Arial" panose="020B0604020202020204" pitchFamily="34" charset="0"/>
                <a:cs typeface="B Nazanin" panose="00000400000000000000" pitchFamily="2" charset="-78"/>
              </a:rPr>
              <a:t>. اقدامات كنترل ريسك بايد به عنوان جزئي از فرايند طراحي و يا به عنوان جزئي از تغييرات در محيط كار در نظر گرفته شود از اينرو اعمال </a:t>
            </a:r>
            <a:r>
              <a:rPr lang="fa-IR" sz="2000" dirty="0" smtClean="0">
                <a:solidFill>
                  <a:schemeClr val="bg1"/>
                </a:solidFill>
                <a:latin typeface="Arial" panose="020B0604020202020204" pitchFamily="34" charset="0"/>
                <a:cs typeface="B Nazanin" panose="00000400000000000000" pitchFamily="2" charset="-78"/>
              </a:rPr>
              <a:t> آنها </a:t>
            </a:r>
            <a:r>
              <a:rPr lang="fa-IR" sz="2000" dirty="0">
                <a:solidFill>
                  <a:schemeClr val="bg1"/>
                </a:solidFill>
                <a:latin typeface="Arial" panose="020B0604020202020204" pitchFamily="34" charset="0"/>
                <a:cs typeface="B Nazanin" panose="00000400000000000000" pitchFamily="2" charset="-78"/>
              </a:rPr>
              <a:t>پس از انجام تغييرات در </a:t>
            </a:r>
            <a:r>
              <a:rPr lang="fa-IR" sz="2000" dirty="0" smtClean="0">
                <a:solidFill>
                  <a:schemeClr val="bg1"/>
                </a:solidFill>
                <a:latin typeface="Arial" panose="020B0604020202020204" pitchFamily="34" charset="0"/>
                <a:cs typeface="B Nazanin" panose="00000400000000000000" pitchFamily="2" charset="-78"/>
              </a:rPr>
              <a:t>محيط </a:t>
            </a:r>
            <a:r>
              <a:rPr lang="fa-IR" sz="2000" dirty="0">
                <a:solidFill>
                  <a:schemeClr val="bg1"/>
                </a:solidFill>
                <a:latin typeface="Arial" panose="020B0604020202020204" pitchFamily="34" charset="0"/>
                <a:cs typeface="B Nazanin" panose="00000400000000000000" pitchFamily="2" charset="-78"/>
              </a:rPr>
              <a:t>كار توصيه نمي شود.</a:t>
            </a: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16272190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355067"/>
            <a:ext cx="7187716" cy="4147865"/>
          </a:xfrm>
        </p:spPr>
        <p:txBody>
          <a:bodyPr/>
          <a:lstStyle/>
          <a:p>
            <a:pPr marL="0" indent="0" algn="just" rtl="1">
              <a:buNone/>
            </a:pPr>
            <a:r>
              <a:rPr lang="fa-IR" sz="2000" dirty="0">
                <a:solidFill>
                  <a:schemeClr val="bg1"/>
                </a:solidFill>
                <a:latin typeface="Arial" panose="020B0604020202020204" pitchFamily="34" charset="0"/>
                <a:cs typeface="B Nazanin" panose="00000400000000000000" pitchFamily="2" charset="-78"/>
              </a:rPr>
              <a:t>بهترين اولويت كنترلي، جلوگيري از انتشار و در غير اينصورت به حداقل رساني انتشار  سرب </a:t>
            </a:r>
            <a:r>
              <a:rPr lang="fa-IR" sz="2000" dirty="0" smtClean="0">
                <a:solidFill>
                  <a:schemeClr val="bg1"/>
                </a:solidFill>
                <a:latin typeface="Arial" panose="020B0604020202020204" pitchFamily="34" charset="0"/>
                <a:cs typeface="B Nazanin" panose="00000400000000000000" pitchFamily="2" charset="-78"/>
              </a:rPr>
              <a:t>به هواي </a:t>
            </a:r>
            <a:r>
              <a:rPr lang="fa-IR" sz="2000" dirty="0">
                <a:solidFill>
                  <a:schemeClr val="bg1"/>
                </a:solidFill>
                <a:latin typeface="Arial" panose="020B0604020202020204" pitchFamily="34" charset="0"/>
                <a:cs typeface="B Nazanin" panose="00000400000000000000" pitchFamily="2" charset="-78"/>
              </a:rPr>
              <a:t>تنفسي مي باشد. به اين منظور ابتدا بايد اقدام به نمونه برداري هوا كرد.     در صورتي كه غلظت سرب در هوا بيش از حد عمل توصيه شده بود و يا اگر تماس از هر راهي منجر به افزايش غلظت سرب درخون كارگران شده بود نياز به ارائه برنامه كنترل   تماس است.</a:t>
            </a:r>
          </a:p>
          <a:p>
            <a:pPr marL="0" indent="0" algn="just" rtl="1">
              <a:buNone/>
            </a:pPr>
            <a:r>
              <a:rPr lang="fa-IR" sz="2000" dirty="0">
                <a:solidFill>
                  <a:schemeClr val="bg1"/>
                </a:solidFill>
                <a:latin typeface="Arial" panose="020B0604020202020204" pitchFamily="34" charset="0"/>
                <a:cs typeface="B Nazanin" panose="00000400000000000000" pitchFamily="2" charset="-78"/>
              </a:rPr>
              <a:t>اگر غلظت سرب در هواي تنفسي كمتر از حد مجاز تماس شغلي باشد يا غلظت به طور     اتفاقي بيشتر از حد مجاز تماس شغلي شده باشد ولي بلافاصله علت افزايش غلظت </a:t>
            </a:r>
            <a:r>
              <a:rPr lang="fa-IR" sz="2000" dirty="0" smtClean="0">
                <a:solidFill>
                  <a:schemeClr val="bg1"/>
                </a:solidFill>
                <a:latin typeface="Arial" panose="020B0604020202020204" pitchFamily="34" charset="0"/>
                <a:cs typeface="B Nazanin" panose="00000400000000000000" pitchFamily="2" charset="-78"/>
              </a:rPr>
              <a:t>     مشخص </a:t>
            </a:r>
            <a:r>
              <a:rPr lang="fa-IR" sz="2000" dirty="0">
                <a:solidFill>
                  <a:schemeClr val="bg1"/>
                </a:solidFill>
                <a:latin typeface="Arial" panose="020B0604020202020204" pitchFamily="34" charset="0"/>
                <a:cs typeface="B Nazanin" panose="00000400000000000000" pitchFamily="2" charset="-78"/>
              </a:rPr>
              <a:t>و با اجراي اقدامات اصلاحی، وضعيت اصلاح شده تلقي مي شود و نيازي به </a:t>
            </a:r>
            <a:r>
              <a:rPr lang="fa-IR" sz="2000" dirty="0" smtClean="0">
                <a:solidFill>
                  <a:schemeClr val="bg1"/>
                </a:solidFill>
                <a:latin typeface="Arial" panose="020B0604020202020204" pitchFamily="34" charset="0"/>
                <a:cs typeface="B Nazanin" panose="00000400000000000000" pitchFamily="2" charset="-78"/>
              </a:rPr>
              <a:t>     استفاده </a:t>
            </a:r>
            <a:r>
              <a:rPr lang="fa-IR" sz="2000" dirty="0">
                <a:solidFill>
                  <a:schemeClr val="bg1"/>
                </a:solidFill>
                <a:latin typeface="Arial" panose="020B0604020202020204" pitchFamily="34" charset="0"/>
                <a:cs typeface="B Nazanin" panose="00000400000000000000" pitchFamily="2" charset="-78"/>
              </a:rPr>
              <a:t>از </a:t>
            </a:r>
            <a:r>
              <a:rPr lang="fa-IR" sz="2000" dirty="0" smtClean="0">
                <a:solidFill>
                  <a:schemeClr val="bg1"/>
                </a:solidFill>
                <a:latin typeface="Arial" panose="020B0604020202020204" pitchFamily="34" charset="0"/>
                <a:cs typeface="B Nazanin" panose="00000400000000000000" pitchFamily="2" charset="-78"/>
              </a:rPr>
              <a:t>روش </a:t>
            </a:r>
            <a:r>
              <a:rPr lang="fa-IR" sz="2000" dirty="0">
                <a:solidFill>
                  <a:schemeClr val="bg1"/>
                </a:solidFill>
                <a:latin typeface="Arial" panose="020B0604020202020204" pitchFamily="34" charset="0"/>
                <a:cs typeface="B Nazanin" panose="00000400000000000000" pitchFamily="2" charset="-78"/>
              </a:rPr>
              <a:t>هاي كنترلي نمي باشد.</a:t>
            </a:r>
          </a:p>
          <a:p>
            <a:pPr marL="0" indent="0" algn="just" rtl="1">
              <a:buNone/>
            </a:pPr>
            <a:r>
              <a:rPr lang="fa-IR" sz="2000" dirty="0">
                <a:solidFill>
                  <a:schemeClr val="bg1"/>
                </a:solidFill>
                <a:latin typeface="Arial" panose="020B0604020202020204" pitchFamily="34" charset="0"/>
                <a:cs typeface="B Nazanin" panose="00000400000000000000" pitchFamily="2" charset="-78"/>
              </a:rPr>
              <a:t>روش هاي كنترل تماس با سرب به ترتيب اولويت عبارتند از </a:t>
            </a:r>
            <a:r>
              <a:rPr lang="fa-IR" sz="2000" b="1" dirty="0">
                <a:solidFill>
                  <a:schemeClr val="accent6">
                    <a:lumMod val="75000"/>
                  </a:schemeClr>
                </a:solidFill>
                <a:latin typeface="Arial" panose="020B0604020202020204" pitchFamily="34" charset="0"/>
                <a:cs typeface="B Nazanin" panose="00000400000000000000" pitchFamily="2" charset="-78"/>
              </a:rPr>
              <a:t>حذف</a:t>
            </a: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b="1" dirty="0">
                <a:solidFill>
                  <a:schemeClr val="accent6">
                    <a:lumMod val="75000"/>
                  </a:schemeClr>
                </a:solidFill>
                <a:latin typeface="Arial" panose="020B0604020202020204" pitchFamily="34" charset="0"/>
                <a:cs typeface="B Nazanin" panose="00000400000000000000" pitchFamily="2" charset="-78"/>
              </a:rPr>
              <a:t>جايگزيني</a:t>
            </a: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smtClean="0">
                <a:solidFill>
                  <a:schemeClr val="accent6">
                    <a:lumMod val="75000"/>
                  </a:schemeClr>
                </a:solidFill>
                <a:latin typeface="Arial" panose="020B0604020202020204" pitchFamily="34" charset="0"/>
                <a:cs typeface="B Nazanin" panose="00000400000000000000" pitchFamily="2" charset="-78"/>
              </a:rPr>
              <a:t>       </a:t>
            </a:r>
            <a:r>
              <a:rPr lang="fa-IR" sz="2000" b="1" dirty="0" smtClean="0">
                <a:solidFill>
                  <a:schemeClr val="accent6">
                    <a:lumMod val="75000"/>
                  </a:schemeClr>
                </a:solidFill>
                <a:latin typeface="Arial" panose="020B0604020202020204" pitchFamily="34" charset="0"/>
                <a:cs typeface="B Nazanin" panose="00000400000000000000" pitchFamily="2" charset="-78"/>
              </a:rPr>
              <a:t>جداسازي</a:t>
            </a:r>
            <a:r>
              <a:rPr lang="fa-IR" sz="2000" dirty="0" smtClean="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و </a:t>
            </a:r>
            <a:r>
              <a:rPr lang="fa-IR" sz="2000" b="1" dirty="0">
                <a:solidFill>
                  <a:schemeClr val="accent6">
                    <a:lumMod val="75000"/>
                  </a:schemeClr>
                </a:solidFill>
                <a:latin typeface="Arial" panose="020B0604020202020204" pitchFamily="34" charset="0"/>
                <a:cs typeface="B Nazanin" panose="00000400000000000000" pitchFamily="2" charset="-78"/>
              </a:rPr>
              <a:t>كنترل هاي مهندسي</a:t>
            </a:r>
            <a:r>
              <a:rPr lang="fa-IR" sz="2000" dirty="0">
                <a:solidFill>
                  <a:schemeClr val="bg1"/>
                </a:solidFill>
                <a:latin typeface="Arial" panose="020B0604020202020204" pitchFamily="34" charset="0"/>
                <a:cs typeface="B Nazanin" panose="00000400000000000000" pitchFamily="2" charset="-78"/>
              </a:rPr>
              <a:t> كه به صورت تركيب با هم نيز قابل استفاده </a:t>
            </a:r>
            <a:r>
              <a:rPr lang="fa-IR" sz="2000" dirty="0" smtClean="0">
                <a:solidFill>
                  <a:schemeClr val="bg1"/>
                </a:solidFill>
                <a:latin typeface="Arial" panose="020B0604020202020204" pitchFamily="34" charset="0"/>
                <a:cs typeface="B Nazanin" panose="00000400000000000000" pitchFamily="2" charset="-78"/>
              </a:rPr>
              <a:t>        هستند</a:t>
            </a:r>
            <a:r>
              <a:rPr lang="fa-IR" sz="2000" dirty="0">
                <a:solidFill>
                  <a:schemeClr val="bg1"/>
                </a:solidFill>
                <a:latin typeface="Arial" panose="020B0604020202020204" pitchFamily="34" charset="0"/>
                <a:cs typeface="B Nazanin" panose="00000400000000000000" pitchFamily="2" charset="-78"/>
              </a:rPr>
              <a:t>. پس از اعمال </a:t>
            </a:r>
            <a:r>
              <a:rPr lang="fa-IR" sz="2000" dirty="0" smtClean="0">
                <a:solidFill>
                  <a:schemeClr val="bg1"/>
                </a:solidFill>
                <a:latin typeface="Arial" panose="020B0604020202020204" pitchFamily="34" charset="0"/>
                <a:cs typeface="B Nazanin" panose="00000400000000000000" pitchFamily="2" charset="-78"/>
              </a:rPr>
              <a:t>كنترل </a:t>
            </a:r>
            <a:r>
              <a:rPr lang="fa-IR" sz="2000" dirty="0">
                <a:solidFill>
                  <a:schemeClr val="bg1"/>
                </a:solidFill>
                <a:latin typeface="Arial" panose="020B0604020202020204" pitchFamily="34" charset="0"/>
                <a:cs typeface="B Nazanin" panose="00000400000000000000" pitchFamily="2" charset="-78"/>
              </a:rPr>
              <a:t>هاي فوق ، ريسك هاي باقيمانده با بهره گيري از </a:t>
            </a:r>
            <a:r>
              <a:rPr lang="fa-IR" sz="2000" dirty="0" smtClean="0">
                <a:solidFill>
                  <a:schemeClr val="bg1"/>
                </a:solidFill>
                <a:latin typeface="Arial" panose="020B0604020202020204" pitchFamily="34" charset="0"/>
                <a:cs typeface="B Nazanin" panose="00000400000000000000" pitchFamily="2" charset="-78"/>
              </a:rPr>
              <a:t>كنترلهاي </a:t>
            </a:r>
            <a:r>
              <a:rPr lang="fa-IR" sz="2000" dirty="0">
                <a:solidFill>
                  <a:schemeClr val="bg1"/>
                </a:solidFill>
                <a:latin typeface="Arial" panose="020B0604020202020204" pitchFamily="34" charset="0"/>
                <a:cs typeface="B Nazanin" panose="00000400000000000000" pitchFamily="2" charset="-78"/>
              </a:rPr>
              <a:t>اجرايي و در نهايت </a:t>
            </a:r>
            <a:r>
              <a:rPr lang="fa-IR" sz="2000" dirty="0" smtClean="0">
                <a:solidFill>
                  <a:schemeClr val="bg1"/>
                </a:solidFill>
                <a:latin typeface="Arial" panose="020B0604020202020204" pitchFamily="34" charset="0"/>
                <a:cs typeface="B Nazanin" panose="00000400000000000000" pitchFamily="2" charset="-78"/>
              </a:rPr>
              <a:t>با </a:t>
            </a:r>
            <a:r>
              <a:rPr lang="fa-IR" sz="2000" dirty="0">
                <a:solidFill>
                  <a:schemeClr val="bg1"/>
                </a:solidFill>
                <a:latin typeface="Arial" panose="020B0604020202020204" pitchFamily="34" charset="0"/>
                <a:cs typeface="B Nazanin" panose="00000400000000000000" pitchFamily="2" charset="-78"/>
              </a:rPr>
              <a:t>استفاده از تجهيزات حفاظت فردي و رعايت بهداشت فردي كنترل خواهند شد.</a:t>
            </a:r>
            <a:endParaRPr lang="en-US" sz="20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25550695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979712" y="534757"/>
            <a:ext cx="6563072" cy="4147865"/>
          </a:xfrm>
        </p:spPr>
        <p:txBody>
          <a:bodyPr/>
          <a:lstStyle/>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endParaRPr kumimoji="0" lang="fa-IR" i="0" u="none" strike="noStrike" kern="1200" cap="none" spc="0" normalizeH="0" baseline="0" noProof="0" dirty="0">
              <a:ln>
                <a:noFill/>
              </a:ln>
              <a:solidFill>
                <a:prstClr val="black"/>
              </a:solidFill>
              <a:effectLst/>
              <a:uLnTx/>
              <a:uFillTx/>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1- حذف سرب از فرآیند</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2- جایگزینی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3- کنترل های مهندسی :</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3-1) محصور سازی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3-2) سیستم تهویه موضعی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4- اصلاح فرآیند</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5- کنترل های اجرایی </a:t>
            </a:r>
            <a:r>
              <a:rPr kumimoji="0" lang="fa-IR"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5-1) اطلاعات ، دستورالعمل ها و آموزش</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lang="fa-IR" dirty="0">
                <a:solidFill>
                  <a:schemeClr val="bg1"/>
                </a:solidFill>
                <a:latin typeface="Arial" panose="020B0604020202020204" pitchFamily="34" charset="0"/>
                <a:cs typeface="B Nazanin" panose="00000400000000000000" pitchFamily="2" charset="-78"/>
              </a:rPr>
              <a:t>5-2) </a:t>
            </a: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نظافت محیط کار</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lang="fa-IR" dirty="0">
                <a:solidFill>
                  <a:schemeClr val="bg1"/>
                </a:solidFill>
                <a:latin typeface="Arial" panose="020B0604020202020204" pitchFamily="34" charset="0"/>
                <a:cs typeface="B Nazanin" panose="00000400000000000000" pitchFamily="2" charset="-78"/>
              </a:rPr>
              <a:t>5-3) </a:t>
            </a: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طراحی محیط کار </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lang="fa-IR" dirty="0">
                <a:solidFill>
                  <a:schemeClr val="bg1"/>
                </a:solidFill>
                <a:latin typeface="Arial" panose="020B0604020202020204" pitchFamily="34" charset="0"/>
                <a:cs typeface="B Nazanin" panose="00000400000000000000" pitchFamily="2" charset="-78"/>
              </a:rPr>
              <a:t>5-4) </a:t>
            </a: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تسهیلات بهداشت</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lang="fa-IR" dirty="0">
                <a:solidFill>
                  <a:schemeClr val="bg1"/>
                </a:solidFill>
                <a:latin typeface="Arial" panose="020B0604020202020204" pitchFamily="34" charset="0"/>
                <a:cs typeface="B Nazanin" panose="00000400000000000000" pitchFamily="2" charset="-78"/>
              </a:rPr>
              <a:t>5-5) </a:t>
            </a: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شست و شوی لباس های الوده </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5-6) غذاخوری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lang="fa-IR" dirty="0">
                <a:solidFill>
                  <a:schemeClr val="bg1"/>
                </a:solidFill>
                <a:latin typeface="Arial" panose="020B0604020202020204" pitchFamily="34" charset="0"/>
                <a:cs typeface="B Nazanin" panose="00000400000000000000" pitchFamily="2" charset="-78"/>
              </a:rPr>
              <a:t>5-7) </a:t>
            </a: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روش های کار توصیه شده</a:t>
            </a:r>
          </a:p>
          <a:p>
            <a:pPr marL="0" lvl="0" indent="0" algn="just" rtl="1">
              <a:lnSpc>
                <a:spcPct val="120000"/>
              </a:lnSpc>
              <a:spcBef>
                <a:spcPts val="0"/>
              </a:spcBef>
              <a:spcAft>
                <a:spcPts val="0"/>
              </a:spcAft>
              <a:buClr>
                <a:prstClr val="white"/>
              </a:buClr>
              <a:buNone/>
              <a:defRPr/>
            </a:pPr>
            <a:r>
              <a:rPr lang="fa-IR" dirty="0">
                <a:solidFill>
                  <a:schemeClr val="bg1"/>
                </a:solidFill>
                <a:latin typeface="Arial" panose="020B0604020202020204" pitchFamily="34" charset="0"/>
                <a:cs typeface="B Nazanin" panose="00000400000000000000" pitchFamily="2" charset="-78"/>
              </a:rPr>
              <a:t>5-8) تعمیر </a:t>
            </a: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و نگهداری مناسب</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5-9) تغییر در الگوهای کار</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5-10) علائم و نشانه ها</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lang="fa-IR" dirty="0">
                <a:solidFill>
                  <a:schemeClr val="bg1"/>
                </a:solidFill>
                <a:latin typeface="Arial" panose="020B0604020202020204" pitchFamily="34" charset="0"/>
                <a:cs typeface="B Nazanin" panose="00000400000000000000" pitchFamily="2" charset="-78"/>
              </a:rPr>
              <a:t>5-11)  مراقبت پزشکی</a:t>
            </a:r>
            <a:endParaRPr kumimoji="0" lang="fa-IR"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7- برنامه حفاظت تنفسی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600" b="1"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8- بهداشت فردی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endParaRPr kumimoji="0" lang="fa-IR" i="0" u="none" strike="noStrike" kern="1200" cap="none" spc="0" normalizeH="0" baseline="0" noProof="0" dirty="0">
              <a:ln>
                <a:noFill/>
              </a:ln>
              <a:solidFill>
                <a:prstClr val="black"/>
              </a:solidFill>
              <a:effectLst/>
              <a:uLnTx/>
              <a:uFillTx/>
              <a:latin typeface="Arial" panose="020B0604020202020204" pitchFamily="34" charset="0"/>
              <a:cs typeface="B Nazanin" panose="00000400000000000000" pitchFamily="2" charset="-78"/>
            </a:endParaRPr>
          </a:p>
          <a:p>
            <a:pPr marL="0" marR="0" lvl="0" indent="0" algn="l" defTabSz="457200" rtl="0"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endParaRPr kumimoji="0" lang="fa-IR" i="0" u="none" strike="noStrike" kern="1200" cap="none" spc="0" normalizeH="0" baseline="0" noProof="0" dirty="0">
              <a:ln>
                <a:noFill/>
              </a:ln>
              <a:solidFill>
                <a:srgbClr val="146194">
                  <a:lumMod val="75000"/>
                </a:srgbClr>
              </a:solidFill>
              <a:effectLst/>
              <a:uLnTx/>
              <a:uFillTx/>
              <a:latin typeface="Arial" panose="020B0604020202020204" pitchFamily="34" charset="0"/>
              <a:cs typeface="B Nazanin" panose="00000400000000000000" pitchFamily="2" charset="-78"/>
            </a:endParaRPr>
          </a:p>
          <a:p>
            <a:pPr marL="0" marR="0" lvl="0" indent="0" algn="l" defTabSz="457200" rtl="0"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endParaRPr kumimoji="0" lang="en-US" i="0" u="none" strike="noStrike" kern="1200" cap="none" spc="0" normalizeH="0" baseline="0" noProof="0" dirty="0">
              <a:ln>
                <a:noFill/>
              </a:ln>
              <a:solidFill>
                <a:srgbClr val="146194">
                  <a:lumMod val="75000"/>
                </a:srgbClr>
              </a:solidFill>
              <a:effectLst/>
              <a:uLnTx/>
              <a:uFillTx/>
              <a:latin typeface="Arial" panose="020B0604020202020204" pitchFamily="34" charset="0"/>
              <a:cs typeface="B Nazanin" panose="00000400000000000000" pitchFamily="2" charset="-78"/>
            </a:endParaRPr>
          </a:p>
          <a:p>
            <a:endParaRPr lang="en-US" dirty="0"/>
          </a:p>
        </p:txBody>
      </p:sp>
    </p:spTree>
    <p:extLst>
      <p:ext uri="{BB962C8B-B14F-4D97-AF65-F5344CB8AC3E}">
        <p14:creationId xmlns:p14="http://schemas.microsoft.com/office/powerpoint/2010/main" val="21959693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88515" y="1069514"/>
            <a:ext cx="7115708" cy="4147865"/>
          </a:xfrm>
        </p:spPr>
        <p:txBody>
          <a:bodyPr/>
          <a:lstStyle/>
          <a:p>
            <a:pPr marL="0" indent="0" algn="just" rtl="1">
              <a:spcBef>
                <a:spcPts val="0"/>
              </a:spcBef>
              <a:spcAft>
                <a:spcPts val="0"/>
              </a:spcAft>
              <a:buNone/>
            </a:pPr>
            <a:r>
              <a:rPr lang="fa-IR" sz="2000" b="1" dirty="0">
                <a:solidFill>
                  <a:schemeClr val="accent6">
                    <a:lumMod val="75000"/>
                  </a:schemeClr>
                </a:solidFill>
                <a:latin typeface="Arial" panose="020B0604020202020204" pitchFamily="34" charset="0"/>
                <a:cs typeface="B Nazanin" panose="00000400000000000000" pitchFamily="2" charset="-78"/>
              </a:rPr>
              <a:t>1- حذف سرب از فرآیند:</a:t>
            </a:r>
          </a:p>
          <a:p>
            <a:pPr marL="0" indent="0" algn="just" rtl="1">
              <a:spcBef>
                <a:spcPts val="0"/>
              </a:spcBef>
              <a:spcAft>
                <a:spcPts val="0"/>
              </a:spcAft>
              <a:buNone/>
            </a:pPr>
            <a:r>
              <a:rPr lang="fa-IR" sz="2000" b="1" dirty="0">
                <a:solidFill>
                  <a:srgbClr val="FFFF0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مؤثرترين و بهترين روش حفاظت از سلامتي كارگران حذف سرب از فرايند مي باشدكه سبب مي شود كار در محيطي فاقد ريسك و خطر تماس با سرب انجام شود. براي </a:t>
            </a:r>
            <a:r>
              <a:rPr lang="fa-IR" sz="2000" dirty="0" smtClean="0">
                <a:solidFill>
                  <a:schemeClr val="bg1"/>
                </a:solidFill>
                <a:latin typeface="Arial" panose="020B0604020202020204" pitchFamily="34" charset="0"/>
                <a:cs typeface="B Nazanin" panose="00000400000000000000" pitchFamily="2" charset="-78"/>
              </a:rPr>
              <a:t>مثال، استفاده </a:t>
            </a:r>
            <a:r>
              <a:rPr lang="fa-IR" sz="2000" dirty="0">
                <a:solidFill>
                  <a:schemeClr val="bg1"/>
                </a:solidFill>
                <a:latin typeface="Arial" panose="020B0604020202020204" pitchFamily="34" charset="0"/>
                <a:cs typeface="B Nazanin" panose="00000400000000000000" pitchFamily="2" charset="-78"/>
              </a:rPr>
              <a:t>از رادياتورهاي آلومينيومي با مخزن پلاستیکی در صنعت خودروسازي به جاي    استفاده از رادياتورهاي مسي با مخزن لحيم كاري شده با سرب.</a:t>
            </a:r>
          </a:p>
          <a:p>
            <a:pPr marL="0" indent="0" algn="just" rtl="1">
              <a:spcBef>
                <a:spcPts val="0"/>
              </a:spcBef>
              <a:spcAft>
                <a:spcPts val="0"/>
              </a:spcAft>
              <a:buNone/>
            </a:pPr>
            <a:endParaRPr lang="fa-IR" sz="2000" dirty="0">
              <a:solidFill>
                <a:schemeClr val="accent6">
                  <a:lumMod val="75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b="1" dirty="0">
                <a:solidFill>
                  <a:schemeClr val="accent6">
                    <a:lumMod val="75000"/>
                  </a:schemeClr>
                </a:solidFill>
                <a:latin typeface="Arial" panose="020B0604020202020204" pitchFamily="34" charset="0"/>
                <a:cs typeface="B Nazanin" panose="00000400000000000000" pitchFamily="2" charset="-78"/>
              </a:rPr>
              <a:t>2- جايگزيني:</a:t>
            </a:r>
          </a:p>
          <a:p>
            <a:pPr marL="0" indent="0" algn="just" rtl="1">
              <a:spcBef>
                <a:spcPts val="0"/>
              </a:spcBef>
              <a:spcAft>
                <a:spcPts val="0"/>
              </a:spcAft>
              <a:buNone/>
            </a:pPr>
            <a:r>
              <a:rPr lang="fa-IR" sz="2000" b="1" dirty="0">
                <a:solidFill>
                  <a:srgbClr val="FFFF0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سرب در گروه سرطانزاي انساني احتمالي و با اثرات احتمالي بر دستگاه توليد </a:t>
            </a:r>
            <a:r>
              <a:rPr lang="fa-IR" sz="2000" dirty="0" smtClean="0">
                <a:solidFill>
                  <a:schemeClr val="bg1"/>
                </a:solidFill>
                <a:latin typeface="Arial" panose="020B0604020202020204" pitchFamily="34" charset="0"/>
                <a:cs typeface="B Nazanin" panose="00000400000000000000" pitchFamily="2" charset="-78"/>
              </a:rPr>
              <a:t>مثل    طبقه </a:t>
            </a:r>
            <a:r>
              <a:rPr lang="fa-IR" sz="2000" dirty="0">
                <a:solidFill>
                  <a:schemeClr val="bg1"/>
                </a:solidFill>
                <a:latin typeface="Arial" panose="020B0604020202020204" pitchFamily="34" charset="0"/>
                <a:cs typeface="B Nazanin" panose="00000400000000000000" pitchFamily="2" charset="-78"/>
              </a:rPr>
              <a:t>بندي شده است، از اينرو جايگزيني مواد كم خطر تر بايد در اولويت قرار گيرد، در </a:t>
            </a:r>
            <a:r>
              <a:rPr lang="fa-IR" sz="2000" dirty="0" smtClean="0">
                <a:solidFill>
                  <a:schemeClr val="bg1"/>
                </a:solidFill>
                <a:latin typeface="Arial" panose="020B0604020202020204" pitchFamily="34" charset="0"/>
                <a:cs typeface="B Nazanin" panose="00000400000000000000" pitchFamily="2" charset="-78"/>
              </a:rPr>
              <a:t>غير اين </a:t>
            </a:r>
            <a:r>
              <a:rPr lang="fa-IR" sz="2000" dirty="0">
                <a:solidFill>
                  <a:schemeClr val="bg1"/>
                </a:solidFill>
                <a:latin typeface="Arial" panose="020B0604020202020204" pitchFamily="34" charset="0"/>
                <a:cs typeface="B Nazanin" panose="00000400000000000000" pitchFamily="2" charset="-78"/>
              </a:rPr>
              <a:t>صورت بايد مصرف سرب را تا كمترين حد منطقي كاهش داد.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جايگزيني ياتاقان هاي سربي با ياتاقان هاي ساخته شده بر پايه قلع، جايگزيني رنگ سفيد </a:t>
            </a:r>
            <a:r>
              <a:rPr lang="fa-IR" sz="2000" dirty="0" smtClean="0">
                <a:solidFill>
                  <a:schemeClr val="bg1"/>
                </a:solidFill>
                <a:latin typeface="Arial" panose="020B0604020202020204" pitchFamily="34" charset="0"/>
                <a:cs typeface="B Nazanin" panose="00000400000000000000" pitchFamily="2" charset="-78"/>
              </a:rPr>
              <a:t>پايه </a:t>
            </a:r>
            <a:r>
              <a:rPr lang="fa-IR" sz="2000" dirty="0">
                <a:solidFill>
                  <a:schemeClr val="bg1"/>
                </a:solidFill>
                <a:latin typeface="Arial" panose="020B0604020202020204" pitchFamily="34" charset="0"/>
                <a:cs typeface="B Nazanin" panose="00000400000000000000" pitchFamily="2" charset="-78"/>
              </a:rPr>
              <a:t>سربي با رنگ سفيد پايه دي اكسيد تيتانيوم، جايگزيني رنگ هاي حاوي%20 سرب با رنگ هاي حاوي% 2سرب، استفاده از لعاب پايه سربي به شکل دوغابه به جاي </a:t>
            </a:r>
            <a:r>
              <a:rPr lang="fa-IR" sz="2000" dirty="0" smtClean="0">
                <a:solidFill>
                  <a:schemeClr val="bg1"/>
                </a:solidFill>
                <a:latin typeface="Arial" panose="020B0604020202020204" pitchFamily="34" charset="0"/>
                <a:cs typeface="B Nazanin" panose="00000400000000000000" pitchFamily="2" charset="-78"/>
              </a:rPr>
              <a:t>  استفاده </a:t>
            </a:r>
            <a:r>
              <a:rPr lang="fa-IR" sz="2000" dirty="0">
                <a:solidFill>
                  <a:schemeClr val="bg1"/>
                </a:solidFill>
                <a:latin typeface="Arial" panose="020B0604020202020204" pitchFamily="34" charset="0"/>
                <a:cs typeface="B Nazanin" panose="00000400000000000000" pitchFamily="2" charset="-78"/>
              </a:rPr>
              <a:t>از مواد پودري به منظور كنترل انتشار گرد و غبار نمونه اي از روش هاي </a:t>
            </a:r>
            <a:r>
              <a:rPr lang="fa-IR" sz="2000" dirty="0" smtClean="0">
                <a:solidFill>
                  <a:schemeClr val="bg1"/>
                </a:solidFill>
                <a:latin typeface="Arial" panose="020B0604020202020204" pitchFamily="34" charset="0"/>
                <a:cs typeface="B Nazanin" panose="00000400000000000000" pitchFamily="2" charset="-78"/>
              </a:rPr>
              <a:t>      جايگزيني محسوب </a:t>
            </a:r>
            <a:r>
              <a:rPr lang="fa-IR" sz="2000" dirty="0">
                <a:solidFill>
                  <a:schemeClr val="bg1"/>
                </a:solidFill>
                <a:latin typeface="Arial" panose="020B0604020202020204" pitchFamily="34" charset="0"/>
                <a:cs typeface="B Nazanin" panose="00000400000000000000" pitchFamily="2" charset="-78"/>
              </a:rPr>
              <a:t>مي شوند.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پيش از انجام جايگزيني با مراجعه به صفحات ايمني مواد، بايستي اطمينان حاصل شودكه  مواد جديد مشکلات بهداشتي جدي تري نسبت به سرب ايجاد نمي كنند.</a:t>
            </a:r>
          </a:p>
          <a:p>
            <a:pPr marL="0" indent="0" algn="just">
              <a:spcBef>
                <a:spcPts val="0"/>
              </a:spcBef>
              <a:spcAft>
                <a:spcPts val="0"/>
              </a:spcAft>
              <a:buNone/>
            </a:pP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12702346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355067"/>
            <a:ext cx="7115708" cy="4147865"/>
          </a:xfrm>
        </p:spPr>
        <p:txBody>
          <a:bodyPr/>
          <a:lstStyle/>
          <a:p>
            <a:pPr marL="0" indent="0" algn="just" rtl="1">
              <a:spcBef>
                <a:spcPts val="0"/>
              </a:spcBef>
              <a:spcAft>
                <a:spcPts val="0"/>
              </a:spcAft>
              <a:buNone/>
            </a:pPr>
            <a:r>
              <a:rPr lang="fa-IR" sz="2400" b="1" dirty="0">
                <a:solidFill>
                  <a:schemeClr val="accent6">
                    <a:lumMod val="75000"/>
                  </a:schemeClr>
                </a:solidFill>
                <a:latin typeface="Arial" panose="020B0604020202020204" pitchFamily="34" charset="0"/>
                <a:cs typeface="B Nazanin" panose="00000400000000000000" pitchFamily="2" charset="-78"/>
              </a:rPr>
              <a:t>3-كنترل هاي مهندسي:</a:t>
            </a:r>
          </a:p>
          <a:p>
            <a:pPr marL="0" indent="0" algn="just" rtl="1">
              <a:spcBef>
                <a:spcPts val="0"/>
              </a:spcBef>
              <a:spcAft>
                <a:spcPts val="0"/>
              </a:spcAft>
              <a:buNone/>
            </a:pPr>
            <a:r>
              <a:rPr lang="fa-IR" sz="2000" b="1" dirty="0">
                <a:solidFill>
                  <a:srgbClr val="FFFF0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در محيط هاي كاري كه كارگران حداقل به مدت30 روز در سال در معرض تماس با   گرد و غبار سرب در غلظت هايي بالاتر از حد مجاز هستند، كارفرما مي بايست با        بهره گيري از كنترل هاي مهندسي اقدام به كاستن از غلظت سرب در هواي تنفسي به كمتر از 200 ميکروگرم در متر مکعب هوا كند. در غلظت هاي كمتر از 200 ميکروگرم      در متر مکعب هوا مي توان به منظور كاستن از غلظت به كمتر ازحد مجاز50 ميکروگرمدر متر مکعب هواي تنفسي از تركيبي از كنترل هاي مهندسي، اجرايي و ماسك هاي تنفسي استفاده كرد.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اجراي كنترل هاي مهندسي نيازمند بررسي دقيق فرايندهاي توليد بوده و در مواردي توجيه دارد كه امکان جايگزيني سرب و مواد حاوي سرب با تركيبات كم خطر تر وجود ندارد.  كنترل هاي مهندسي از نوع كنترل هاي فيزيکي هستند كه با كنترل انتشار </a:t>
            </a:r>
            <a:r>
              <a:rPr lang="fa-IR" sz="2000" dirty="0" smtClean="0">
                <a:solidFill>
                  <a:schemeClr val="bg1"/>
                </a:solidFill>
                <a:latin typeface="Arial" panose="020B0604020202020204" pitchFamily="34" charset="0"/>
                <a:cs typeface="B Nazanin" panose="00000400000000000000" pitchFamily="2" charset="-78"/>
              </a:rPr>
              <a:t>     آلودگي </a:t>
            </a:r>
            <a:r>
              <a:rPr lang="fa-IR" sz="2000" dirty="0">
                <a:solidFill>
                  <a:schemeClr val="bg1"/>
                </a:solidFill>
                <a:latin typeface="Arial" panose="020B0604020202020204" pitchFamily="34" charset="0"/>
                <a:cs typeface="B Nazanin" panose="00000400000000000000" pitchFamily="2" charset="-78"/>
              </a:rPr>
              <a:t>در </a:t>
            </a:r>
            <a:r>
              <a:rPr lang="fa-IR" sz="2000" dirty="0" smtClean="0">
                <a:solidFill>
                  <a:schemeClr val="bg1"/>
                </a:solidFill>
                <a:latin typeface="Arial" panose="020B0604020202020204" pitchFamily="34" charset="0"/>
                <a:cs typeface="B Nazanin" panose="00000400000000000000" pitchFamily="2" charset="-78"/>
              </a:rPr>
              <a:t>نزديك </a:t>
            </a:r>
            <a:r>
              <a:rPr lang="fa-IR" sz="2000" dirty="0">
                <a:solidFill>
                  <a:schemeClr val="bg1"/>
                </a:solidFill>
                <a:latin typeface="Arial" panose="020B0604020202020204" pitchFamily="34" charset="0"/>
                <a:cs typeface="B Nazanin" panose="00000400000000000000" pitchFamily="2" charset="-78"/>
              </a:rPr>
              <a:t>ترين نقطه به منبع مانع از از انتشار گردوغبار، فيوم و يا ميست به </a:t>
            </a:r>
            <a:r>
              <a:rPr lang="fa-IR" sz="2000" dirty="0" smtClean="0">
                <a:solidFill>
                  <a:schemeClr val="bg1"/>
                </a:solidFill>
                <a:latin typeface="Arial" panose="020B0604020202020204" pitchFamily="34" charset="0"/>
                <a:cs typeface="B Nazanin" panose="00000400000000000000" pitchFamily="2" charset="-78"/>
              </a:rPr>
              <a:t>  محيط </a:t>
            </a:r>
            <a:r>
              <a:rPr lang="fa-IR" sz="2000" dirty="0">
                <a:solidFill>
                  <a:schemeClr val="bg1"/>
                </a:solidFill>
                <a:latin typeface="Arial" panose="020B0604020202020204" pitchFamily="34" charset="0"/>
                <a:cs typeface="B Nazanin" panose="00000400000000000000" pitchFamily="2" charset="-78"/>
              </a:rPr>
              <a:t>كار و  </a:t>
            </a:r>
            <a:r>
              <a:rPr lang="fa-IR" sz="2000" dirty="0" smtClean="0">
                <a:solidFill>
                  <a:schemeClr val="bg1"/>
                </a:solidFill>
                <a:latin typeface="Arial" panose="020B0604020202020204" pitchFamily="34" charset="0"/>
                <a:cs typeface="B Nazanin" panose="00000400000000000000" pitchFamily="2" charset="-78"/>
              </a:rPr>
              <a:t>باعث </a:t>
            </a:r>
            <a:r>
              <a:rPr lang="fa-IR" sz="2000" dirty="0">
                <a:solidFill>
                  <a:schemeClr val="bg1"/>
                </a:solidFill>
                <a:latin typeface="Arial" panose="020B0604020202020204" pitchFamily="34" charset="0"/>
                <a:cs typeface="B Nazanin" panose="00000400000000000000" pitchFamily="2" charset="-78"/>
              </a:rPr>
              <a:t>كاستن از تراز آلودگي محيطي و تماس هاي كارگري مي شوند.</a:t>
            </a: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6918248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069514"/>
            <a:ext cx="7259724" cy="4147865"/>
          </a:xfrm>
        </p:spPr>
        <p:txBody>
          <a:bodyPr/>
          <a:lstStyle/>
          <a:p>
            <a:pPr marL="0" indent="0" algn="just" rtl="1">
              <a:spcBef>
                <a:spcPts val="0"/>
              </a:spcBef>
              <a:spcAft>
                <a:spcPts val="0"/>
              </a:spcAft>
              <a:buNone/>
            </a:pPr>
            <a:r>
              <a:rPr lang="fa-IR" sz="2000" b="1" u="sng" dirty="0">
                <a:solidFill>
                  <a:schemeClr val="accent6">
                    <a:lumMod val="75000"/>
                  </a:schemeClr>
                </a:solidFill>
                <a:latin typeface="Arial" panose="020B0604020202020204" pitchFamily="34" charset="0"/>
                <a:cs typeface="B Nazanin" panose="00000400000000000000" pitchFamily="2" charset="-78"/>
              </a:rPr>
              <a:t>متداول ترین كنترل هاي مهندسي:</a:t>
            </a:r>
          </a:p>
          <a:p>
            <a:pPr marL="0" indent="0" algn="just" rtl="1">
              <a:spcBef>
                <a:spcPts val="0"/>
              </a:spcBef>
              <a:spcAft>
                <a:spcPts val="0"/>
              </a:spcAft>
              <a:buNone/>
            </a:pPr>
            <a:endParaRPr lang="fa-IR" sz="2000" b="1"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b="1" dirty="0">
                <a:solidFill>
                  <a:schemeClr val="tx2">
                    <a:lumMod val="60000"/>
                    <a:lumOff val="40000"/>
                  </a:schemeClr>
                </a:solidFill>
                <a:latin typeface="Arial" panose="020B0604020202020204" pitchFamily="34" charset="0"/>
                <a:cs typeface="B Nazanin" panose="00000400000000000000" pitchFamily="2" charset="-78"/>
              </a:rPr>
              <a:t>الف) محصور سازی:</a:t>
            </a:r>
          </a:p>
          <a:p>
            <a:pPr marL="0" indent="0" algn="just" rtl="1">
              <a:spcBef>
                <a:spcPts val="0"/>
              </a:spcBef>
              <a:spcAft>
                <a:spcPts val="0"/>
              </a:spcAft>
              <a:buNone/>
            </a:pPr>
            <a:r>
              <a:rPr lang="fa-IR" sz="2000" b="1"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با محصورسازي كامل كار، كارگر، فرايند يا سيستم جابجايي مواد، كه مسئول توليد </a:t>
            </a:r>
            <a:r>
              <a:rPr lang="fa-IR" sz="2000" dirty="0" smtClean="0">
                <a:solidFill>
                  <a:schemeClr val="bg1"/>
                </a:solidFill>
                <a:latin typeface="Arial" panose="020B0604020202020204" pitchFamily="34" charset="0"/>
                <a:cs typeface="B Nazanin" panose="00000400000000000000" pitchFamily="2" charset="-78"/>
              </a:rPr>
              <a:t>      و انتشار </a:t>
            </a:r>
            <a:r>
              <a:rPr lang="fa-IR" sz="2000" dirty="0">
                <a:solidFill>
                  <a:schemeClr val="bg1"/>
                </a:solidFill>
                <a:latin typeface="Arial" panose="020B0604020202020204" pitchFamily="34" charset="0"/>
                <a:cs typeface="B Nazanin" panose="00000400000000000000" pitchFamily="2" charset="-78"/>
              </a:rPr>
              <a:t>آلودگي هستند ضمن جلوگيري از انتشار سرب به محيط، تماس تنفسي تمامي كارگران حذف و يا به حداقل خواهد رسيد. محصور سازي جزئي، ممکن است منجر به </a:t>
            </a:r>
            <a:r>
              <a:rPr lang="fa-IR" sz="2000" dirty="0" smtClean="0">
                <a:solidFill>
                  <a:schemeClr val="bg1"/>
                </a:solidFill>
                <a:latin typeface="Arial" panose="020B0604020202020204" pitchFamily="34" charset="0"/>
                <a:cs typeface="B Nazanin" panose="00000400000000000000" pitchFamily="2" charset="-78"/>
              </a:rPr>
              <a:t>  كاهش </a:t>
            </a:r>
            <a:r>
              <a:rPr lang="fa-IR" sz="2000" dirty="0">
                <a:solidFill>
                  <a:schemeClr val="bg1"/>
                </a:solidFill>
                <a:latin typeface="Arial" panose="020B0604020202020204" pitchFamily="34" charset="0"/>
                <a:cs typeface="B Nazanin" panose="00000400000000000000" pitchFamily="2" charset="-78"/>
              </a:rPr>
              <a:t>تماس براي برخي از كارگران شود ولي منجر به كاهش مواجهه براي تمام كارگران نمي شود.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برخي از كاربردهاي روش محصور سازي در زمينه كنترل و پيشگيري از پخش و انتشار سرب در محيط كار به شرح زير مي باشد: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نگهداري پسماند هاي سربي در ظروف دربسته</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استفاده از سيستم هاي تهويه مجهز به سيستم غبارگير</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 جلوگيري از انتقال ناخواسته سرب به خارج از محل كار توسط كارگر با لباس و </a:t>
            </a:r>
            <a:r>
              <a:rPr lang="fa-IR" sz="2000" dirty="0" smtClean="0">
                <a:solidFill>
                  <a:schemeClr val="bg1"/>
                </a:solidFill>
                <a:latin typeface="Arial" panose="020B0604020202020204" pitchFamily="34" charset="0"/>
                <a:cs typeface="B Nazanin" panose="00000400000000000000" pitchFamily="2" charset="-78"/>
              </a:rPr>
              <a:t>بدن   آلوده</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مکان يابي محل تأسيسات شستشو، دوش و تعويض لباس به نحوي كه كارگران بدون عبور از بخش رفع آلودگي امکان ورود به ساير نواحي تميز را نداشته </a:t>
            </a:r>
            <a:r>
              <a:rPr lang="fa-IR" sz="2000" dirty="0" smtClean="0">
                <a:solidFill>
                  <a:schemeClr val="bg1"/>
                </a:solidFill>
                <a:latin typeface="Arial" panose="020B0604020202020204" pitchFamily="34" charset="0"/>
                <a:cs typeface="B Nazanin" panose="00000400000000000000" pitchFamily="2" charset="-78"/>
              </a:rPr>
              <a:t>باشند.</a:t>
            </a: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3541653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069514"/>
            <a:ext cx="7187716" cy="4147865"/>
          </a:xfrm>
        </p:spPr>
        <p:txBody>
          <a:bodyPr/>
          <a:lstStyle/>
          <a:p>
            <a:pPr marL="0" indent="0" algn="just" rtl="1">
              <a:spcBef>
                <a:spcPts val="0"/>
              </a:spcBef>
              <a:spcAft>
                <a:spcPts val="0"/>
              </a:spcAft>
              <a:buNone/>
            </a:pPr>
            <a:r>
              <a:rPr lang="fa-IR" sz="2000" b="1" u="sng" dirty="0">
                <a:solidFill>
                  <a:schemeClr val="accent6">
                    <a:lumMod val="75000"/>
                  </a:schemeClr>
                </a:solidFill>
                <a:latin typeface="Arial" panose="020B0604020202020204" pitchFamily="34" charset="0"/>
                <a:cs typeface="B Nazanin" panose="00000400000000000000" pitchFamily="2" charset="-78"/>
              </a:rPr>
              <a:t>متداول ترین كنترل هاي مهندسي:</a:t>
            </a:r>
          </a:p>
          <a:p>
            <a:pPr marL="0" indent="0" algn="just" rtl="1">
              <a:spcBef>
                <a:spcPts val="0"/>
              </a:spcBef>
              <a:spcAft>
                <a:spcPts val="0"/>
              </a:spcAft>
              <a:buNone/>
            </a:pPr>
            <a:endParaRPr lang="fa-IR" sz="1800" b="1"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b="1" dirty="0">
                <a:solidFill>
                  <a:srgbClr val="00B0F0"/>
                </a:solidFill>
                <a:latin typeface="Arial" panose="020B0604020202020204" pitchFamily="34" charset="0"/>
                <a:cs typeface="B Nazanin" panose="00000400000000000000" pitchFamily="2" charset="-78"/>
              </a:rPr>
              <a:t>ب) سیستم تهویه موضعی:</a:t>
            </a:r>
          </a:p>
          <a:p>
            <a:pPr marL="0" indent="0" algn="just" rtl="1">
              <a:spcBef>
                <a:spcPts val="0"/>
              </a:spcBef>
              <a:spcAft>
                <a:spcPts val="0"/>
              </a:spcAft>
              <a:buNone/>
            </a:pPr>
            <a:r>
              <a:rPr lang="fa-IR" sz="1800" b="1"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تهويه موضعي امکان كنترل انتشار سرب و تركيبات آن را در منبع توليد فراهم مي كند. سيستم تهويه موضعي مناسب با كمترين تغيير و تداخل با فرايندهاي كاري و بدون </a:t>
            </a:r>
            <a:r>
              <a:rPr lang="fa-IR" sz="2000" dirty="0" smtClean="0">
                <a:solidFill>
                  <a:schemeClr val="bg1"/>
                </a:solidFill>
                <a:latin typeface="Arial" panose="020B0604020202020204" pitchFamily="34" charset="0"/>
                <a:cs typeface="B Nazanin" panose="00000400000000000000" pitchFamily="2" charset="-78"/>
              </a:rPr>
              <a:t>      انتقال </a:t>
            </a:r>
            <a:r>
              <a:rPr lang="fa-IR" sz="2000" dirty="0">
                <a:solidFill>
                  <a:schemeClr val="bg1"/>
                </a:solidFill>
                <a:latin typeface="Arial" panose="020B0604020202020204" pitchFamily="34" charset="0"/>
                <a:cs typeface="B Nazanin" panose="00000400000000000000" pitchFamily="2" charset="-78"/>
              </a:rPr>
              <a:t>آلودگي ها از منطقه تنفسي كارگر، به نحو مؤثر قادر به جمع آوري گرد و غبار </a:t>
            </a:r>
            <a:r>
              <a:rPr lang="fa-IR" sz="2000" dirty="0" smtClean="0">
                <a:solidFill>
                  <a:schemeClr val="bg1"/>
                </a:solidFill>
                <a:latin typeface="Arial" panose="020B0604020202020204" pitchFamily="34" charset="0"/>
                <a:cs typeface="B Nazanin" panose="00000400000000000000" pitchFamily="2" charset="-78"/>
              </a:rPr>
              <a:t>   يا </a:t>
            </a:r>
            <a:r>
              <a:rPr lang="fa-IR" sz="2000" dirty="0">
                <a:solidFill>
                  <a:schemeClr val="bg1"/>
                </a:solidFill>
                <a:latin typeface="Arial" panose="020B0604020202020204" pitchFamily="34" charset="0"/>
                <a:cs typeface="B Nazanin" panose="00000400000000000000" pitchFamily="2" charset="-78"/>
              </a:rPr>
              <a:t>فيوم هاي سرب بوده و به اين ترتيب مانع از انتقال گرد و غبار و فيوم هاي سربي به ساير نواحي كاري مي شود. طراحي سيستم تهويه موضعي براي يك فرايند بي توجه به </a:t>
            </a:r>
            <a:r>
              <a:rPr lang="fa-IR" sz="2000" dirty="0" smtClean="0">
                <a:solidFill>
                  <a:schemeClr val="bg1"/>
                </a:solidFill>
                <a:latin typeface="Arial" panose="020B0604020202020204" pitchFamily="34" charset="0"/>
                <a:cs typeface="B Nazanin" panose="00000400000000000000" pitchFamily="2" charset="-78"/>
              </a:rPr>
              <a:t> ارزيابي های </a:t>
            </a:r>
            <a:r>
              <a:rPr lang="fa-IR" sz="2000" dirty="0">
                <a:solidFill>
                  <a:schemeClr val="bg1"/>
                </a:solidFill>
                <a:latin typeface="Arial" panose="020B0604020202020204" pitchFamily="34" charset="0"/>
                <a:cs typeface="B Nazanin" panose="00000400000000000000" pitchFamily="2" charset="-78"/>
              </a:rPr>
              <a:t>اوليه كار صحيحي نيست. منابع انتشار خيلي بزرگ، منابع كوچك متعدد و منابع متحرك با بهره گيري از سيستم تهويه موضعي قابل كنترل نمي باشند. در </a:t>
            </a:r>
            <a:r>
              <a:rPr lang="fa-IR" sz="2000" dirty="0" smtClean="0">
                <a:solidFill>
                  <a:schemeClr val="bg1"/>
                </a:solidFill>
                <a:latin typeface="Arial" panose="020B0604020202020204" pitchFamily="34" charset="0"/>
                <a:cs typeface="B Nazanin" panose="00000400000000000000" pitchFamily="2" charset="-78"/>
              </a:rPr>
              <a:t>برخي  </a:t>
            </a:r>
            <a:r>
              <a:rPr lang="fa-IR" sz="2000" dirty="0">
                <a:solidFill>
                  <a:schemeClr val="bg1"/>
                </a:solidFill>
                <a:latin typeface="Arial" panose="020B0604020202020204" pitchFamily="34" charset="0"/>
                <a:cs typeface="B Nazanin" panose="00000400000000000000" pitchFamily="2" charset="-78"/>
              </a:rPr>
              <a:t>از موارد </a:t>
            </a:r>
            <a:r>
              <a:rPr lang="fa-IR" sz="2000" dirty="0" smtClean="0">
                <a:solidFill>
                  <a:schemeClr val="bg1"/>
                </a:solidFill>
                <a:latin typeface="Arial" panose="020B0604020202020204" pitchFamily="34" charset="0"/>
                <a:cs typeface="B Nazanin" panose="00000400000000000000" pitchFamily="2" charset="-78"/>
              </a:rPr>
              <a:t>غلظت </a:t>
            </a:r>
            <a:r>
              <a:rPr lang="fa-IR" sz="2000" dirty="0">
                <a:solidFill>
                  <a:schemeClr val="bg1"/>
                </a:solidFill>
                <a:latin typeface="Arial" panose="020B0604020202020204" pitchFamily="34" charset="0"/>
                <a:cs typeface="B Nazanin" panose="00000400000000000000" pitchFamily="2" charset="-78"/>
              </a:rPr>
              <a:t>آلاینده در توده آلودگي، ابعاد و سرعت توده آلودگي آنقدر زياد است كه با بهره گيري از سيستم تهويه موضعي قابل كنترل نمي باشد، در اين موارد كارفرما بايد ساير گزينه های </a:t>
            </a:r>
            <a:r>
              <a:rPr lang="fa-IR" sz="2000" dirty="0" smtClean="0">
                <a:solidFill>
                  <a:schemeClr val="bg1"/>
                </a:solidFill>
                <a:latin typeface="Arial" panose="020B0604020202020204" pitchFamily="34" charset="0"/>
                <a:cs typeface="B Nazanin" panose="00000400000000000000" pitchFamily="2" charset="-78"/>
              </a:rPr>
              <a:t>كنترلي </a:t>
            </a:r>
            <a:r>
              <a:rPr lang="fa-IR" sz="2000" dirty="0">
                <a:solidFill>
                  <a:schemeClr val="bg1"/>
                </a:solidFill>
                <a:latin typeface="Arial" panose="020B0604020202020204" pitchFamily="34" charset="0"/>
                <a:cs typeface="B Nazanin" panose="00000400000000000000" pitchFamily="2" charset="-78"/>
              </a:rPr>
              <a:t>نظير جداسازي يا محصورسازي، حذف منابع آلودگي و يا </a:t>
            </a:r>
            <a:r>
              <a:rPr lang="fa-IR" sz="2000" dirty="0" smtClean="0">
                <a:solidFill>
                  <a:schemeClr val="bg1"/>
                </a:solidFill>
                <a:latin typeface="Arial" panose="020B0604020202020204" pitchFamily="34" charset="0"/>
                <a:cs typeface="B Nazanin" panose="00000400000000000000" pitchFamily="2" charset="-78"/>
              </a:rPr>
              <a:t>     كاستن </a:t>
            </a:r>
            <a:r>
              <a:rPr lang="fa-IR" sz="2000" dirty="0">
                <a:solidFill>
                  <a:schemeClr val="bg1"/>
                </a:solidFill>
                <a:latin typeface="Arial" panose="020B0604020202020204" pitchFamily="34" charset="0"/>
                <a:cs typeface="B Nazanin" panose="00000400000000000000" pitchFamily="2" charset="-78"/>
              </a:rPr>
              <a:t>از ابعاد منابع </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انتشار آلودگي را دنبال كند. با توجه به اينکه ذرات معلق سرب در محدوده ذرات استنشاقي هستند، توده آلودگي </a:t>
            </a:r>
            <a:r>
              <a:rPr lang="fa-IR" sz="2000" dirty="0" smtClean="0">
                <a:solidFill>
                  <a:schemeClr val="bg1"/>
                </a:solidFill>
                <a:latin typeface="Arial" panose="020B0604020202020204" pitchFamily="34" charset="0"/>
                <a:cs typeface="B Nazanin" panose="00000400000000000000" pitchFamily="2" charset="-78"/>
              </a:rPr>
              <a:t>عملا غير </a:t>
            </a:r>
            <a:r>
              <a:rPr lang="fa-IR" sz="2000" dirty="0">
                <a:solidFill>
                  <a:schemeClr val="bg1"/>
                </a:solidFill>
                <a:latin typeface="Arial" panose="020B0604020202020204" pitchFamily="34" charset="0"/>
                <a:cs typeface="B Nazanin" panose="00000400000000000000" pitchFamily="2" charset="-78"/>
              </a:rPr>
              <a:t>قابل رؤيت بوده و شرايط </a:t>
            </a:r>
            <a:r>
              <a:rPr lang="fa-IR" sz="2000" dirty="0" smtClean="0">
                <a:solidFill>
                  <a:schemeClr val="bg1"/>
                </a:solidFill>
                <a:latin typeface="Arial" panose="020B0604020202020204" pitchFamily="34" charset="0"/>
                <a:cs typeface="B Nazanin" panose="00000400000000000000" pitchFamily="2" charset="-78"/>
              </a:rPr>
              <a:t>       مناسبي </a:t>
            </a:r>
            <a:r>
              <a:rPr lang="fa-IR" sz="2000" dirty="0">
                <a:solidFill>
                  <a:schemeClr val="bg1"/>
                </a:solidFill>
                <a:latin typeface="Arial" panose="020B0604020202020204" pitchFamily="34" charset="0"/>
                <a:cs typeface="B Nazanin" panose="00000400000000000000" pitchFamily="2" charset="-78"/>
              </a:rPr>
              <a:t>براي تماس ناخواسته </a:t>
            </a:r>
            <a:r>
              <a:rPr lang="fa-IR" sz="2000" dirty="0" smtClean="0">
                <a:solidFill>
                  <a:schemeClr val="bg1"/>
                </a:solidFill>
                <a:latin typeface="Arial" panose="020B0604020202020204" pitchFamily="34" charset="0"/>
                <a:cs typeface="B Nazanin" panose="00000400000000000000" pitchFamily="2" charset="-78"/>
              </a:rPr>
              <a:t>كارگران </a:t>
            </a:r>
            <a:r>
              <a:rPr lang="fa-IR" sz="2000" dirty="0">
                <a:solidFill>
                  <a:schemeClr val="bg1"/>
                </a:solidFill>
                <a:latin typeface="Arial" panose="020B0604020202020204" pitchFamily="34" charset="0"/>
                <a:cs typeface="B Nazanin" panose="00000400000000000000" pitchFamily="2" charset="-78"/>
              </a:rPr>
              <a:t>فراهم مي شود. در چنين محيط هايي با بهره </a:t>
            </a:r>
            <a:r>
              <a:rPr lang="fa-IR" sz="2000" dirty="0" smtClean="0">
                <a:solidFill>
                  <a:schemeClr val="bg1"/>
                </a:solidFill>
                <a:latin typeface="Arial" panose="020B0604020202020204" pitchFamily="34" charset="0"/>
                <a:cs typeface="B Nazanin" panose="00000400000000000000" pitchFamily="2" charset="-78"/>
              </a:rPr>
              <a:t>   گيري </a:t>
            </a:r>
            <a:r>
              <a:rPr lang="fa-IR" sz="2000" dirty="0">
                <a:solidFill>
                  <a:schemeClr val="bg1"/>
                </a:solidFill>
                <a:latin typeface="Arial" panose="020B0604020202020204" pitchFamily="34" charset="0"/>
                <a:cs typeface="B Nazanin" panose="00000400000000000000" pitchFamily="2" charset="-78"/>
              </a:rPr>
              <a:t>ازلامپ هاي تيندال نوري و يا افزودن دود، مي توان شکل، سايز، سرعت و جهت حركت توده گرد و غبار را </a:t>
            </a:r>
            <a:r>
              <a:rPr lang="fa-IR" sz="2000" dirty="0" smtClean="0">
                <a:solidFill>
                  <a:schemeClr val="bg1"/>
                </a:solidFill>
                <a:latin typeface="Arial" panose="020B0604020202020204" pitchFamily="34" charset="0"/>
                <a:cs typeface="B Nazanin" panose="00000400000000000000" pitchFamily="2" charset="-78"/>
              </a:rPr>
              <a:t>مشاهده كرد</a:t>
            </a:r>
            <a:r>
              <a:rPr lang="fa-IR" sz="2000" dirty="0">
                <a:solidFill>
                  <a:schemeClr val="bg1"/>
                </a:solidFill>
                <a:latin typeface="Arial" panose="020B0604020202020204" pitchFamily="34" charset="0"/>
                <a:cs typeface="B Nazanin" panose="00000400000000000000" pitchFamily="2" charset="-78"/>
              </a:rPr>
              <a:t>.</a:t>
            </a: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3026736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844824"/>
            <a:ext cx="7221488" cy="4147865"/>
          </a:xfrm>
        </p:spPr>
        <p:txBody>
          <a:bodyPr/>
          <a:lstStyle/>
          <a:p>
            <a:pPr marL="0" indent="0" algn="just" rtl="1">
              <a:spcBef>
                <a:spcPts val="0"/>
              </a:spcBef>
              <a:spcAft>
                <a:spcPts val="0"/>
              </a:spcAft>
              <a:buNone/>
            </a:pPr>
            <a:r>
              <a:rPr lang="fa-IR" sz="2000" b="1" u="sng" dirty="0">
                <a:solidFill>
                  <a:schemeClr val="accent6">
                    <a:lumMod val="75000"/>
                  </a:schemeClr>
                </a:solidFill>
                <a:latin typeface="Arial" panose="020B0604020202020204" pitchFamily="34" charset="0"/>
                <a:cs typeface="B Nazanin" panose="00000400000000000000" pitchFamily="2" charset="-78"/>
              </a:rPr>
              <a:t>متداول ترین كنترل هاي مهندسي:</a:t>
            </a:r>
          </a:p>
          <a:p>
            <a:pPr marL="0" indent="0" algn="just" rtl="1">
              <a:spcBef>
                <a:spcPts val="0"/>
              </a:spcBef>
              <a:spcAft>
                <a:spcPts val="0"/>
              </a:spcAft>
              <a:buNone/>
            </a:pPr>
            <a:endParaRPr lang="fa-IR" sz="1800" b="1"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b="1" dirty="0">
                <a:solidFill>
                  <a:srgbClr val="00B0F0"/>
                </a:solidFill>
                <a:latin typeface="Arial" panose="020B0604020202020204" pitchFamily="34" charset="0"/>
                <a:cs typeface="B Nazanin" panose="00000400000000000000" pitchFamily="2" charset="-78"/>
              </a:rPr>
              <a:t>ب) سیستم تهویه موضعی: </a:t>
            </a:r>
            <a:endParaRPr lang="fa-IR" sz="1800" dirty="0">
              <a:solidFill>
                <a:srgbClr val="00B0F0"/>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طراحي سيستم تهويه مؤثر و كارا با توجه به پارامترهاي زير امکان پذير است:</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چه گازها، بخارات، گرد و غبار و فيوم هايي توليد و منتشر مي شوند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نحوه حركت و انتشار توده آلودگي همراه با جريان هاي هواي محيطي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فرايندهايي كه داراي منابع انتشار آلودگي هستند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تعداد كارگران و خصوصيات و ويژگي هاي كاري آنها در كنار منابع انتشار آلودگي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غلظت آلودگي در محيط كار و ميزان كنترل مورد نياز</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قدرت آزادسازي منبع انتشار آلودگي</a:t>
            </a: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4660188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355067"/>
            <a:ext cx="7115708" cy="4147865"/>
          </a:xfrm>
        </p:spPr>
        <p:txBody>
          <a:bodyPr/>
          <a:lstStyle/>
          <a:p>
            <a:pPr marL="0" indent="0" algn="just" rtl="1">
              <a:spcBef>
                <a:spcPts val="0"/>
              </a:spcBef>
              <a:spcAft>
                <a:spcPts val="0"/>
              </a:spcAft>
              <a:buNone/>
            </a:pPr>
            <a:r>
              <a:rPr lang="fa-IR" sz="2000" b="1" u="sng" dirty="0">
                <a:solidFill>
                  <a:schemeClr val="accent6">
                    <a:lumMod val="75000"/>
                  </a:schemeClr>
                </a:solidFill>
                <a:latin typeface="Arial" panose="020B0604020202020204" pitchFamily="34" charset="0"/>
                <a:cs typeface="B Nazanin" panose="00000400000000000000" pitchFamily="2" charset="-78"/>
              </a:rPr>
              <a:t>متداول ترین كنترل هاي مهندسي:</a:t>
            </a:r>
          </a:p>
          <a:p>
            <a:pPr marL="0" indent="0" algn="just" rtl="1">
              <a:spcBef>
                <a:spcPts val="0"/>
              </a:spcBef>
              <a:spcAft>
                <a:spcPts val="0"/>
              </a:spcAft>
              <a:buNone/>
            </a:pPr>
            <a:endParaRPr lang="fa-IR" sz="2000" b="1"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b="1" dirty="0">
                <a:solidFill>
                  <a:srgbClr val="00B0F0"/>
                </a:solidFill>
                <a:latin typeface="Arial" panose="020B0604020202020204" pitchFamily="34" charset="0"/>
                <a:cs typeface="B Nazanin" panose="00000400000000000000" pitchFamily="2" charset="-78"/>
              </a:rPr>
              <a:t>ب) سیستم تهویه موضعی: </a:t>
            </a:r>
            <a:endParaRPr lang="fa-IR" sz="1800" dirty="0">
              <a:solidFill>
                <a:srgbClr val="00B0F0"/>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پس از اجراي سيستم تهويه موضعي، مسئوليت نگهداري سيستم در وضعيت بهينه و </a:t>
            </a:r>
            <a:r>
              <a:rPr lang="fa-IR" sz="2000" dirty="0" smtClean="0">
                <a:solidFill>
                  <a:schemeClr val="bg1"/>
                </a:solidFill>
                <a:latin typeface="Arial" panose="020B0604020202020204" pitchFamily="34" charset="0"/>
                <a:cs typeface="B Nazanin" panose="00000400000000000000" pitchFamily="2" charset="-78"/>
              </a:rPr>
              <a:t>  مناسب </a:t>
            </a:r>
            <a:r>
              <a:rPr lang="fa-IR" sz="2000" dirty="0">
                <a:solidFill>
                  <a:schemeClr val="bg1"/>
                </a:solidFill>
                <a:latin typeface="Arial" panose="020B0604020202020204" pitchFamily="34" charset="0"/>
                <a:cs typeface="B Nazanin" panose="00000400000000000000" pitchFamily="2" charset="-78"/>
              </a:rPr>
              <a:t>بر عهده كارفرما و كارگران مي باشد. وظيفه كارگران گزارش سريع موارد </a:t>
            </a:r>
            <a:r>
              <a:rPr lang="fa-IR" sz="2000" dirty="0" smtClean="0">
                <a:solidFill>
                  <a:schemeClr val="bg1"/>
                </a:solidFill>
                <a:latin typeface="Arial" panose="020B0604020202020204" pitchFamily="34" charset="0"/>
                <a:cs typeface="B Nazanin" panose="00000400000000000000" pitchFamily="2" charset="-78"/>
              </a:rPr>
              <a:t>و      مشکلات مشاهده </a:t>
            </a:r>
            <a:r>
              <a:rPr lang="fa-IR" sz="2000" dirty="0">
                <a:solidFill>
                  <a:schemeClr val="bg1"/>
                </a:solidFill>
                <a:latin typeface="Arial" panose="020B0604020202020204" pitchFamily="34" charset="0"/>
                <a:cs typeface="B Nazanin" panose="00000400000000000000" pitchFamily="2" charset="-78"/>
              </a:rPr>
              <a:t>شده است.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سيستم تهويه بايد در فواصل منظم به شرح زير بازديد و نتيجه بررسي و تست سيستم ثبت و حداقل به مدت 5 سال از تاريخ انجام، نگهداري شود.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در شرايط كاري معمول: حداقل يك بار در فواصل 14 ماهه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در ساير موارد: در فواصل زماني مناسب به تشخيص كارشناسي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بازديد چشمي: حداقل هفته اي يك بار</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در بررسي سيستم تهويه كه هر 14 ماه يك بار انجام مي شود مي بايست تمامي </a:t>
            </a:r>
            <a:r>
              <a:rPr lang="fa-IR" sz="2000" dirty="0" smtClean="0">
                <a:solidFill>
                  <a:schemeClr val="bg1"/>
                </a:solidFill>
                <a:latin typeface="Arial" panose="020B0604020202020204" pitchFamily="34" charset="0"/>
                <a:cs typeface="B Nazanin" panose="00000400000000000000" pitchFamily="2" charset="-78"/>
              </a:rPr>
              <a:t>      سيستم  </a:t>
            </a:r>
            <a:r>
              <a:rPr lang="fa-IR" sz="2000" dirty="0">
                <a:solidFill>
                  <a:schemeClr val="bg1"/>
                </a:solidFill>
                <a:latin typeface="Arial" panose="020B0604020202020204" pitchFamily="34" charset="0"/>
                <a:cs typeface="B Nazanin" panose="00000400000000000000" pitchFamily="2" charset="-78"/>
              </a:rPr>
              <a:t>از هود تا محل تخليه همراه با پارامترهاي عملياتي نظير سرعت ربايش، سرعت در كانال،  فشار استاتيك به دقت بررسي شوند. اندازه گيري كارايي سيستم كنترلي </a:t>
            </a:r>
            <a:r>
              <a:rPr lang="fa-IR" sz="2000" dirty="0" smtClean="0">
                <a:solidFill>
                  <a:schemeClr val="bg1"/>
                </a:solidFill>
                <a:latin typeface="Arial" panose="020B0604020202020204" pitchFamily="34" charset="0"/>
                <a:cs typeface="B Nazanin" panose="00000400000000000000" pitchFamily="2" charset="-78"/>
              </a:rPr>
              <a:t>   حداكثر </a:t>
            </a:r>
            <a:r>
              <a:rPr lang="fa-IR" sz="2000" dirty="0">
                <a:solidFill>
                  <a:schemeClr val="bg1"/>
                </a:solidFill>
                <a:latin typeface="Arial" panose="020B0604020202020204" pitchFamily="34" charset="0"/>
                <a:cs typeface="B Nazanin" panose="00000400000000000000" pitchFamily="2" charset="-78"/>
              </a:rPr>
              <a:t>5 روز پس از هرگونه تغيير در محصولات، فرايندها و ساير سيستم هاي كنترلي كه ممکن است بر </a:t>
            </a:r>
            <a:r>
              <a:rPr lang="fa-IR" sz="2000" dirty="0" smtClean="0">
                <a:solidFill>
                  <a:schemeClr val="bg1"/>
                </a:solidFill>
                <a:latin typeface="Arial" panose="020B0604020202020204" pitchFamily="34" charset="0"/>
                <a:cs typeface="B Nazanin" panose="00000400000000000000" pitchFamily="2" charset="-78"/>
              </a:rPr>
              <a:t>ميزان </a:t>
            </a:r>
            <a:r>
              <a:rPr lang="fa-IR" sz="2000" dirty="0">
                <a:solidFill>
                  <a:schemeClr val="bg1"/>
                </a:solidFill>
                <a:latin typeface="Arial" panose="020B0604020202020204" pitchFamily="34" charset="0"/>
                <a:cs typeface="B Nazanin" panose="00000400000000000000" pitchFamily="2" charset="-78"/>
              </a:rPr>
              <a:t>انتشار و تماس با آلودگي مؤثر باشند بايد انجام شود.</a:t>
            </a: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4293530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92D-AFC6-43F1-A876-3FF13F20BBCA}"/>
              </a:ext>
            </a:extLst>
          </p:cNvPr>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en-US" sz="3600" dirty="0">
              <a:solidFill>
                <a:srgbClr val="00B0F0"/>
              </a:solidFill>
            </a:endParaRPr>
          </a:p>
        </p:txBody>
      </p:sp>
      <p:sp>
        <p:nvSpPr>
          <p:cNvPr id="4" name="Content Placeholder 3">
            <a:extLst>
              <a:ext uri="{FF2B5EF4-FFF2-40B4-BE49-F238E27FC236}">
                <a16:creationId xmlns:a16="http://schemas.microsoft.com/office/drawing/2014/main" id="{E9058DA1-9516-4B7E-B67C-0261C7F5D549}"/>
              </a:ext>
            </a:extLst>
          </p:cNvPr>
          <p:cNvSpPr>
            <a:spLocks noGrp="1"/>
          </p:cNvSpPr>
          <p:nvPr>
            <p:ph idx="10"/>
          </p:nvPr>
        </p:nvSpPr>
        <p:spPr>
          <a:xfrm>
            <a:off x="1619672" y="836712"/>
            <a:ext cx="7115708" cy="4231694"/>
          </a:xfrm>
        </p:spPr>
        <p:txBody>
          <a:bodyPr/>
          <a:lstStyle/>
          <a:p>
            <a:pPr marL="0" indent="0" algn="r" rtl="1">
              <a:spcBef>
                <a:spcPts val="0"/>
              </a:spcBef>
              <a:spcAft>
                <a:spcPts val="0"/>
              </a:spcAft>
              <a:buNone/>
            </a:pP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محيط كار</a:t>
            </a:r>
            <a:r>
              <a:rPr lang="fa-IR" sz="2000" b="1" dirty="0">
                <a:solidFill>
                  <a:srgbClr val="00B0F0"/>
                </a:solidFill>
                <a:latin typeface="Arial" panose="020B0604020202020204" pitchFamily="34" charset="0"/>
                <a:cs typeface="B Nazanin" panose="00000400000000000000" pitchFamily="2" charset="-78"/>
              </a:rPr>
              <a:t>:</a:t>
            </a:r>
          </a:p>
          <a:p>
            <a:pPr marL="0" indent="0" algn="justLow"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هر محل و يا بخشي از ساختمان و محوطه اي كه كار در آن انجام مي شود </a:t>
            </a:r>
            <a:r>
              <a:rPr lang="ar-SA" sz="2000" dirty="0" smtClean="0">
                <a:solidFill>
                  <a:schemeClr val="bg1"/>
                </a:solidFill>
                <a:latin typeface="Arial" panose="020B0604020202020204" pitchFamily="34" charset="0"/>
                <a:cs typeface="B Nazanin" panose="00000400000000000000" pitchFamily="2" charset="-78"/>
              </a:rPr>
              <a:t>و</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شامل</a:t>
            </a:r>
            <a:r>
              <a:rPr lang="en-US" sz="2000" dirty="0" smtClean="0">
                <a:solidFill>
                  <a:schemeClr val="bg1"/>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مکان </a:t>
            </a:r>
            <a:r>
              <a:rPr lang="ar-SA" sz="2000" dirty="0">
                <a:solidFill>
                  <a:schemeClr val="bg1"/>
                </a:solidFill>
                <a:latin typeface="Arial" panose="020B0604020202020204" pitchFamily="34" charset="0"/>
                <a:cs typeface="B Nazanin" panose="00000400000000000000" pitchFamily="2" charset="-78"/>
              </a:rPr>
              <a:t>هاي درون ساختمان و محوطه كاري كه امکان و اجازه دسترسي به آن </a:t>
            </a:r>
            <a:r>
              <a:rPr lang="ar-SA" sz="2000" dirty="0" smtClean="0">
                <a:solidFill>
                  <a:schemeClr val="bg1"/>
                </a:solidFill>
                <a:latin typeface="Arial" panose="020B0604020202020204" pitchFamily="34" charset="0"/>
                <a:cs typeface="B Nazanin" panose="00000400000000000000" pitchFamily="2" charset="-78"/>
              </a:rPr>
              <a:t>درحين</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كار </a:t>
            </a:r>
            <a:r>
              <a:rPr lang="ar-SA" sz="2000" dirty="0">
                <a:solidFill>
                  <a:schemeClr val="bg1"/>
                </a:solidFill>
                <a:latin typeface="Arial" panose="020B0604020202020204" pitchFamily="34" charset="0"/>
                <a:cs typeface="B Nazanin" panose="00000400000000000000" pitchFamily="2" charset="-78"/>
              </a:rPr>
              <a:t>به طورمعمول وجود دارد</a:t>
            </a:r>
            <a:r>
              <a:rPr lang="fa-IR" sz="2000" dirty="0">
                <a:solidFill>
                  <a:schemeClr val="bg1"/>
                </a:solidFill>
                <a:latin typeface="Arial" panose="020B0604020202020204" pitchFamily="34" charset="0"/>
                <a:cs typeface="B Nazanin" panose="00000400000000000000" pitchFamily="2" charset="-78"/>
              </a:rPr>
              <a:t>.</a:t>
            </a:r>
          </a:p>
          <a:p>
            <a:pPr marL="0" indent="0" algn="justLow"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Low"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اتاق، لابي، راهرو، راه پله، راه و يا ساير مسيرهاي تردد و يا تجمع كارگران</a:t>
            </a:r>
            <a:r>
              <a:rPr lang="en-US"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راه </a:t>
            </a:r>
            <a:r>
              <a:rPr lang="ar-SA" sz="2000" dirty="0" smtClean="0">
                <a:solidFill>
                  <a:schemeClr val="bg1"/>
                </a:solidFill>
                <a:latin typeface="Arial" panose="020B0604020202020204" pitchFamily="34" charset="0"/>
                <a:cs typeface="B Nazanin" panose="00000400000000000000" pitchFamily="2" charset="-78"/>
              </a:rPr>
              <a:t>هاي</a:t>
            </a:r>
            <a:r>
              <a:rPr lang="fa-IR" sz="2000" dirty="0" smtClean="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ورود و خروج به محل كارمحل هاي جنبي(غذاخوري، نمازخانه و...) كه جهت</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استفاده</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كارگرا</a:t>
            </a:r>
            <a:r>
              <a:rPr lang="fa-IR" sz="2000" dirty="0" smtClean="0">
                <a:solidFill>
                  <a:schemeClr val="bg1"/>
                </a:solidFill>
                <a:latin typeface="Arial" panose="020B0604020202020204" pitchFamily="34" charset="0"/>
                <a:cs typeface="B Nazanin" panose="00000400000000000000" pitchFamily="2" charset="-78"/>
              </a:rPr>
              <a:t>ن</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در </a:t>
            </a:r>
            <a:r>
              <a:rPr lang="ar-SA" sz="2000" dirty="0">
                <a:solidFill>
                  <a:schemeClr val="bg1"/>
                </a:solidFill>
                <a:latin typeface="Arial" panose="020B0604020202020204" pitchFamily="34" charset="0"/>
                <a:cs typeface="B Nazanin" panose="00000400000000000000" pitchFamily="2" charset="-78"/>
              </a:rPr>
              <a:t>حين كار فراهم است</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b="1" dirty="0">
                <a:solidFill>
                  <a:srgbClr val="00B0F0"/>
                </a:solidFill>
                <a:latin typeface="Arial" panose="020B0604020202020204" pitchFamily="34" charset="0"/>
                <a:cs typeface="B Nazanin" panose="00000400000000000000" pitchFamily="2" charset="-78"/>
              </a:rPr>
              <a:t>فرایند:</a:t>
            </a:r>
          </a:p>
          <a:p>
            <a:pPr marL="0" indent="0" algn="r"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راه توليد آلاينده هاي هوابرد. فرايند برش كاري، سند بلاست</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b="1" dirty="0">
                <a:solidFill>
                  <a:srgbClr val="00B0F0"/>
                </a:solidFill>
                <a:latin typeface="Arial" panose="020B0604020202020204" pitchFamily="34" charset="0"/>
                <a:cs typeface="B Nazanin" panose="00000400000000000000" pitchFamily="2" charset="-78"/>
              </a:rPr>
              <a:t>منبع:</a:t>
            </a:r>
          </a:p>
          <a:p>
            <a:pPr marL="0" indent="0" algn="r" rtl="1">
              <a:spcBef>
                <a:spcPts val="0"/>
              </a:spcBef>
              <a:spcAft>
                <a:spcPts val="0"/>
              </a:spcAft>
              <a:buNone/>
            </a:pPr>
            <a:r>
              <a:rPr lang="fa-IR" sz="2000" b="1"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جايي كه محل ورود آلاينده به محيط كار است</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جوان</a:t>
            </a:r>
            <a:r>
              <a:rPr lang="fa-IR" sz="2000" b="1" dirty="0">
                <a:solidFill>
                  <a:srgbClr val="00B0F0"/>
                </a:solidFill>
                <a:latin typeface="Arial" panose="020B0604020202020204" pitchFamily="34" charset="0"/>
                <a:cs typeface="B Nazanin" panose="00000400000000000000" pitchFamily="2" charset="-78"/>
              </a:rPr>
              <a:t>:</a:t>
            </a:r>
          </a:p>
          <a:p>
            <a:pPr marL="0" indent="0" algn="r" rtl="1">
              <a:spcBef>
                <a:spcPts val="0"/>
              </a:spcBef>
              <a:spcAft>
                <a:spcPts val="0"/>
              </a:spcAft>
              <a:buNone/>
            </a:pPr>
            <a:r>
              <a:rPr lang="fa-IR" sz="2000" b="1"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افراد مذکر که به سن 18 سالگی رسیده اند.</a:t>
            </a:r>
          </a:p>
          <a:p>
            <a:pPr marL="0" indent="0" algn="r" rtl="1">
              <a:spcBef>
                <a:spcPts val="0"/>
              </a:spcBef>
              <a:spcAft>
                <a:spcPts val="0"/>
              </a:spcAft>
              <a:buNone/>
            </a:pPr>
            <a:endParaRPr lang="en-US" sz="2000" dirty="0">
              <a:solidFill>
                <a:schemeClr val="bg1"/>
              </a:solidFill>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28836894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196752"/>
            <a:ext cx="7293496" cy="4795937"/>
          </a:xfrm>
        </p:spPr>
        <p:txBody>
          <a:bodyPr/>
          <a:lstStyle/>
          <a:p>
            <a:pPr marL="0" indent="0" algn="just" rtl="1">
              <a:spcBef>
                <a:spcPts val="0"/>
              </a:spcBef>
              <a:spcAft>
                <a:spcPts val="0"/>
              </a:spcAft>
              <a:buNone/>
            </a:pPr>
            <a:r>
              <a:rPr lang="fa-IR" sz="2200" b="1" dirty="0">
                <a:solidFill>
                  <a:schemeClr val="accent6">
                    <a:lumMod val="75000"/>
                  </a:schemeClr>
                </a:solidFill>
                <a:latin typeface="Arial" panose="020B0604020202020204" pitchFamily="34" charset="0"/>
                <a:cs typeface="B Nazanin" panose="00000400000000000000" pitchFamily="2" charset="-78"/>
              </a:rPr>
              <a:t>4- اصلاح فرآیند: </a:t>
            </a:r>
          </a:p>
          <a:p>
            <a:pPr marL="0" indent="0" algn="just" rtl="1">
              <a:spcBef>
                <a:spcPts val="0"/>
              </a:spcBef>
              <a:spcAft>
                <a:spcPts val="0"/>
              </a:spcAft>
              <a:buNone/>
            </a:pPr>
            <a:r>
              <a:rPr lang="fa-IR" sz="1800" b="1" dirty="0">
                <a:solidFill>
                  <a:schemeClr val="bg1">
                    <a:lumMod val="50000"/>
                  </a:schemeClr>
                </a:solidFill>
                <a:latin typeface="Arial" panose="020B0604020202020204" pitchFamily="34" charset="0"/>
                <a:cs typeface="B Nazanin" panose="00000400000000000000" pitchFamily="2" charset="-78"/>
              </a:rPr>
              <a:t>برخي از مهمترين روش هاي اصلاح فرايند به شرح زير مي باشند: </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استفاده از روش هاي كاري مرطوب.</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نظافت محيط كار به روش هاي مکشي و يا روش هاي مرطوب. </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بريدن سرب يا فلزات حاوي سرب با اره يا وسايل برشي سرد به جاي برش كاري با </a:t>
            </a:r>
            <a:r>
              <a:rPr lang="fa-IR" sz="1800" dirty="0" smtClean="0">
                <a:solidFill>
                  <a:schemeClr val="bg1"/>
                </a:solidFill>
                <a:latin typeface="Arial" panose="020B0604020202020204" pitchFamily="34" charset="0"/>
                <a:cs typeface="B Nazanin" panose="00000400000000000000" pitchFamily="2" charset="-78"/>
              </a:rPr>
              <a:t>ترچ هوا برش</a:t>
            </a:r>
            <a:r>
              <a:rPr lang="fa-IR" sz="1800" dirty="0">
                <a:solidFill>
                  <a:schemeClr val="bg1"/>
                </a:solidFill>
                <a:latin typeface="Arial" panose="020B0604020202020204" pitchFamily="34" charset="0"/>
                <a:cs typeface="B Nazanin" panose="00000400000000000000" pitchFamily="2" charset="-78"/>
              </a:rPr>
              <a:t>، يا قوس الکتريکي.</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استفاده از سرب به شکل امولسيون، دوغاب و يا خمير.</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كنترل دماي مذاب به كمتر از 450 درجه سانتيگراد وكاهش معني دار در انتشار فيوم </a:t>
            </a:r>
            <a:r>
              <a:rPr lang="fa-IR" sz="1800" dirty="0" smtClean="0">
                <a:solidFill>
                  <a:schemeClr val="bg1"/>
                </a:solidFill>
                <a:latin typeface="Arial" panose="020B0604020202020204" pitchFamily="34" charset="0"/>
                <a:cs typeface="B Nazanin" panose="00000400000000000000" pitchFamily="2" charset="-78"/>
              </a:rPr>
              <a:t>هاي </a:t>
            </a:r>
            <a:r>
              <a:rPr lang="fa-IR" sz="1800" dirty="0">
                <a:solidFill>
                  <a:schemeClr val="bg1"/>
                </a:solidFill>
                <a:latin typeface="Arial" panose="020B0604020202020204" pitchFamily="34" charset="0"/>
                <a:cs typeface="B Nazanin" panose="00000400000000000000" pitchFamily="2" charset="-78"/>
              </a:rPr>
              <a:t>سرب.</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محصور سازي كامل سرب، مواد حاوي سرب و يا آلوده به سرب در بشکه ها و كيسه هاي غير قابل نفوذ و غير قابل نشتي و استفاده از اين منابع در شرايط تهويه موضعي.</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مرطوب سازي سرب در فرايندهاي آسياب خيس و يا فرايندهاي توليد خمير.</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مرطوب سازي كف كارگاه و سطح ميزهاي كار كه بر روي آن ها فعاليت هايي </a:t>
            </a:r>
            <a:r>
              <a:rPr lang="fa-IR" sz="1800" dirty="0" smtClean="0">
                <a:solidFill>
                  <a:schemeClr val="bg1"/>
                </a:solidFill>
                <a:latin typeface="Arial" panose="020B0604020202020204" pitchFamily="34" charset="0"/>
                <a:cs typeface="B Nazanin" panose="00000400000000000000" pitchFamily="2" charset="-78"/>
              </a:rPr>
              <a:t>نظير توليد </a:t>
            </a:r>
            <a:r>
              <a:rPr lang="fa-IR" sz="1800" dirty="0">
                <a:solidFill>
                  <a:schemeClr val="bg1"/>
                </a:solidFill>
                <a:latin typeface="Arial" panose="020B0604020202020204" pitchFamily="34" charset="0"/>
                <a:cs typeface="B Nazanin" panose="00000400000000000000" pitchFamily="2" charset="-78"/>
              </a:rPr>
              <a:t>خمير، </a:t>
            </a:r>
            <a:r>
              <a:rPr lang="fa-IR" sz="1800" dirty="0" smtClean="0">
                <a:solidFill>
                  <a:schemeClr val="bg1"/>
                </a:solidFill>
                <a:latin typeface="Arial" panose="020B0604020202020204" pitchFamily="34" charset="0"/>
                <a:cs typeface="B Nazanin" panose="00000400000000000000" pitchFamily="2" charset="-78"/>
              </a:rPr>
              <a:t>  اندود </a:t>
            </a:r>
            <a:r>
              <a:rPr lang="fa-IR" sz="1800" dirty="0">
                <a:solidFill>
                  <a:schemeClr val="bg1"/>
                </a:solidFill>
                <a:latin typeface="Arial" panose="020B0604020202020204" pitchFamily="34" charset="0"/>
                <a:cs typeface="B Nazanin" panose="00000400000000000000" pitchFamily="2" charset="-78"/>
              </a:rPr>
              <a:t>سازي سطوح تيغه هاي </a:t>
            </a:r>
            <a:r>
              <a:rPr lang="fa-IR" sz="1800" dirty="0" smtClean="0">
                <a:solidFill>
                  <a:schemeClr val="bg1"/>
                </a:solidFill>
                <a:latin typeface="Arial" panose="020B0604020202020204" pitchFamily="34" charset="0"/>
                <a:cs typeface="B Nazanin" panose="00000400000000000000" pitchFamily="2" charset="-78"/>
              </a:rPr>
              <a:t>باتري </a:t>
            </a:r>
            <a:r>
              <a:rPr lang="fa-IR" sz="1800" dirty="0">
                <a:solidFill>
                  <a:schemeClr val="bg1"/>
                </a:solidFill>
                <a:latin typeface="Arial" panose="020B0604020202020204" pitchFamily="34" charset="0"/>
                <a:cs typeface="B Nazanin" panose="00000400000000000000" pitchFamily="2" charset="-78"/>
              </a:rPr>
              <a:t>ها با خمير انجام مي شود. </a:t>
            </a:r>
          </a:p>
          <a:p>
            <a:pPr marL="0" indent="0" algn="just" rtl="1">
              <a:spcBef>
                <a:spcPts val="0"/>
              </a:spcBef>
              <a:spcAft>
                <a:spcPts val="0"/>
              </a:spcAft>
              <a:buNone/>
            </a:pPr>
            <a:r>
              <a:rPr lang="fa-IR" sz="1800" b="1" dirty="0">
                <a:solidFill>
                  <a:srgbClr val="FF0000"/>
                </a:solidFill>
                <a:latin typeface="Arial" panose="020B0604020202020204" pitchFamily="34" charset="0"/>
                <a:cs typeface="B Nazanin" panose="00000400000000000000" pitchFamily="2" charset="-78"/>
              </a:rPr>
              <a:t>استفاده از روش مرطوب در موارد زير ممنوع است:</a:t>
            </a:r>
          </a:p>
          <a:p>
            <a:pPr marL="0" indent="0" algn="just" rtl="1">
              <a:spcBef>
                <a:spcPts val="0"/>
              </a:spcBef>
              <a:spcAft>
                <a:spcPts val="0"/>
              </a:spcAft>
              <a:buNone/>
            </a:pPr>
            <a:r>
              <a:rPr lang="fa-IR" sz="1800" dirty="0">
                <a:solidFill>
                  <a:srgbClr val="FF0000"/>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كنار كوره ها بواسطه احتمال ايجاد خطر انفجار.</a:t>
            </a:r>
          </a:p>
          <a:p>
            <a:pPr marL="0" indent="0" algn="just" rtl="1">
              <a:spcBef>
                <a:spcPts val="0"/>
              </a:spcBef>
              <a:spcAft>
                <a:spcPts val="0"/>
              </a:spcAft>
              <a:buNone/>
            </a:pPr>
            <a:r>
              <a:rPr lang="fa-IR" sz="1800" dirty="0">
                <a:solidFill>
                  <a:srgbClr val="FF0000"/>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مجاورت مواد سربي حاوي آرسنيك و آنيموان كه منجر به توليد گازهاي آرسين </a:t>
            </a:r>
            <a:r>
              <a:rPr lang="fa-IR" sz="1800" dirty="0" smtClean="0">
                <a:solidFill>
                  <a:schemeClr val="bg1"/>
                </a:solidFill>
                <a:latin typeface="Arial" panose="020B0604020202020204" pitchFamily="34" charset="0"/>
                <a:cs typeface="B Nazanin" panose="00000400000000000000" pitchFamily="2" charset="-78"/>
              </a:rPr>
              <a:t>و </a:t>
            </a:r>
            <a:r>
              <a:rPr lang="fa-IR" sz="1800" dirty="0">
                <a:solidFill>
                  <a:schemeClr val="bg1"/>
                </a:solidFill>
                <a:latin typeface="Arial" panose="020B0604020202020204" pitchFamily="34" charset="0"/>
                <a:cs typeface="B Nazanin" panose="00000400000000000000" pitchFamily="2" charset="-78"/>
              </a:rPr>
              <a:t>آستيبين </a:t>
            </a:r>
            <a:r>
              <a:rPr lang="fa-IR" sz="1800" dirty="0" smtClean="0">
                <a:solidFill>
                  <a:schemeClr val="bg1"/>
                </a:solidFill>
                <a:latin typeface="Arial" panose="020B0604020202020204" pitchFamily="34" charset="0"/>
                <a:cs typeface="B Nazanin" panose="00000400000000000000" pitchFamily="2" charset="-78"/>
              </a:rPr>
              <a:t>   مي </a:t>
            </a:r>
            <a:r>
              <a:rPr lang="fa-IR" sz="1800" dirty="0">
                <a:solidFill>
                  <a:schemeClr val="bg1"/>
                </a:solidFill>
                <a:latin typeface="Arial" panose="020B0604020202020204" pitchFamily="34" charset="0"/>
                <a:cs typeface="B Nazanin" panose="00000400000000000000" pitchFamily="2" charset="-78"/>
              </a:rPr>
              <a:t>شود.</a:t>
            </a:r>
            <a:endParaRPr lang="en-US"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2515996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908720"/>
            <a:ext cx="7187716" cy="4147865"/>
          </a:xfrm>
        </p:spPr>
        <p:txBody>
          <a:bodyPr/>
          <a:lstStyle/>
          <a:p>
            <a:pPr marL="0" indent="0" algn="just" rtl="1">
              <a:buNone/>
            </a:pPr>
            <a:r>
              <a:rPr lang="fa-IR" sz="1800" b="1" dirty="0">
                <a:solidFill>
                  <a:schemeClr val="accent6">
                    <a:lumMod val="75000"/>
                  </a:schemeClr>
                </a:solidFill>
                <a:latin typeface="Arial" panose="020B0604020202020204" pitchFamily="34" charset="0"/>
                <a:cs typeface="B Nazanin" panose="00000400000000000000" pitchFamily="2" charset="-78"/>
              </a:rPr>
              <a:t>5- کنترل های اجرایی:</a:t>
            </a:r>
          </a:p>
          <a:p>
            <a:pPr marL="0" indent="0" algn="just" rtl="1">
              <a:lnSpc>
                <a:spcPct val="120000"/>
              </a:lnSpc>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اين كنترل ها در واقع سيستم هاي كاري هستند كه نقش مکمل در پيشگيري و يا كاستن از </a:t>
            </a:r>
            <a:r>
              <a:rPr lang="fa-IR" sz="1800" dirty="0" smtClean="0">
                <a:solidFill>
                  <a:schemeClr val="bg1"/>
                </a:solidFill>
                <a:latin typeface="Arial" panose="020B0604020202020204" pitchFamily="34" charset="0"/>
                <a:cs typeface="B Nazanin" panose="00000400000000000000" pitchFamily="2" charset="-78"/>
              </a:rPr>
              <a:t>     ريسك</a:t>
            </a:r>
            <a:r>
              <a:rPr lang="en-US"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تماس با سرب دارند. در صورتي كه با اجراي ساير روش هاي كنترلي باز هم برخي از </a:t>
            </a:r>
            <a:r>
              <a:rPr lang="fa-IR" sz="1800" dirty="0" smtClean="0">
                <a:solidFill>
                  <a:schemeClr val="bg1"/>
                </a:solidFill>
                <a:latin typeface="Arial" panose="020B0604020202020204" pitchFamily="34" charset="0"/>
                <a:cs typeface="B Nazanin" panose="00000400000000000000" pitchFamily="2" charset="-78"/>
              </a:rPr>
              <a:t>      خطرات </a:t>
            </a:r>
            <a:r>
              <a:rPr lang="fa-IR" sz="1800" dirty="0">
                <a:solidFill>
                  <a:schemeClr val="bg1"/>
                </a:solidFill>
                <a:latin typeface="Arial" panose="020B0604020202020204" pitchFamily="34" charset="0"/>
                <a:cs typeface="B Nazanin" panose="00000400000000000000" pitchFamily="2" charset="-78"/>
              </a:rPr>
              <a:t>كنترل</a:t>
            </a:r>
            <a:r>
              <a:rPr lang="en-US" sz="1800" dirty="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نشده و مقداري ريسك باقيمانده در محيط وجود داشته باشد كنترل هاي اجرايي توجيه پيدا</a:t>
            </a:r>
            <a:r>
              <a:rPr lang="en-US" sz="1800" dirty="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مي كنند. </a:t>
            </a:r>
          </a:p>
          <a:p>
            <a:pPr marL="0" indent="0" algn="just" rtl="1">
              <a:lnSpc>
                <a:spcPct val="120000"/>
              </a:lnSpc>
              <a:spcBef>
                <a:spcPts val="0"/>
              </a:spcBef>
              <a:spcAft>
                <a:spcPts val="0"/>
              </a:spcAft>
              <a:buNone/>
            </a:pPr>
            <a:r>
              <a:rPr lang="fa-IR" sz="1800" u="sng" dirty="0">
                <a:solidFill>
                  <a:schemeClr val="accent6">
                    <a:lumMod val="75000"/>
                  </a:schemeClr>
                </a:solidFill>
                <a:latin typeface="Arial" panose="020B0604020202020204" pitchFamily="34" charset="0"/>
                <a:cs typeface="B Nazanin" panose="00000400000000000000" pitchFamily="2" charset="-78"/>
              </a:rPr>
              <a:t>روش های کنترل اجرایی: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5-1) اطلاعات ، دستورالعمل ها و آموزش</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5-2) نظافت محیط کار</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5-3) طراحی محیط کار </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5-4) تسهیلات بهداشت</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5-5) شست و شوی لباس های الوده </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5-6) غذاخوری</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5-7) روش های کار توصیه شده</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5-8) تعمیر و نگهداری مناسب</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5-9) تغییر در الگوهای کار</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5-10) علائم و نشانه ها</a:t>
            </a:r>
          </a:p>
          <a:p>
            <a:pPr marL="0" marR="0" lvl="0" indent="0" algn="just" defTabSz="457200" rtl="1" eaLnBrk="1" fontAlgn="auto" latinLnBrk="0" hangingPunct="1">
              <a:lnSpc>
                <a:spcPct val="120000"/>
              </a:lnSpc>
              <a:spcBef>
                <a:spcPts val="0"/>
              </a:spcBef>
              <a:spcAft>
                <a:spcPts val="0"/>
              </a:spcAft>
              <a:buClr>
                <a:prstClr val="white"/>
              </a:buClr>
              <a:buSzPct val="80000"/>
              <a:buFont typeface="Wingdings 3" panose="05040102010807070707" pitchFamily="18" charset="2"/>
              <a:buNone/>
              <a:tabLst/>
              <a:defRPr/>
            </a:pPr>
            <a:r>
              <a:rPr kumimoji="0" lang="fa-IR" sz="18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5-11)  مراقبت پزشکی</a:t>
            </a: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pPr marL="0" indent="0" algn="just" rtl="1">
              <a:buNone/>
            </a:pPr>
            <a:endParaRPr lang="en-US" sz="1800" dirty="0">
              <a:solidFill>
                <a:schemeClr val="bg1"/>
              </a:solidFill>
              <a:cs typeface="B Nazanin" panose="00000400000000000000" pitchFamily="2" charset="-78"/>
            </a:endParaRPr>
          </a:p>
          <a:p>
            <a:endParaRPr lang="en-US" sz="1800" dirty="0"/>
          </a:p>
        </p:txBody>
      </p:sp>
    </p:spTree>
    <p:extLst>
      <p:ext uri="{BB962C8B-B14F-4D97-AF65-F5344CB8AC3E}">
        <p14:creationId xmlns:p14="http://schemas.microsoft.com/office/powerpoint/2010/main" val="9076056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331640" y="836712"/>
            <a:ext cx="7331732" cy="4147865"/>
          </a:xfrm>
        </p:spPr>
        <p:txBody>
          <a:bodyPr/>
          <a:lstStyle/>
          <a:p>
            <a:pPr marL="0" indent="0" algn="just" rtl="1">
              <a:spcBef>
                <a:spcPts val="0"/>
              </a:spcBef>
              <a:spcAft>
                <a:spcPts val="0"/>
              </a:spcAft>
              <a:buClr>
                <a:prstClr val="white"/>
              </a:buClr>
              <a:buNone/>
              <a:defRPr/>
            </a:pPr>
            <a:r>
              <a:rPr kumimoji="0" lang="fa-IR" sz="18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 اطلاعات ، دستورالعمل ها و آموزش</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اطلاعات، دستورالعمل ها و آموزش به عنوان جايگزين روش هاي كنترل ريسك </a:t>
            </a:r>
            <a:r>
              <a:rPr lang="fa-IR" sz="1800" dirty="0" smtClean="0">
                <a:solidFill>
                  <a:schemeClr val="bg1"/>
                </a:solidFill>
                <a:latin typeface="Arial" panose="020B0604020202020204" pitchFamily="34" charset="0"/>
                <a:cs typeface="B Nazanin" panose="00000400000000000000" pitchFamily="2" charset="-78"/>
              </a:rPr>
              <a:t>محسو</a:t>
            </a:r>
            <a:r>
              <a:rPr lang="en-US"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نمي </a:t>
            </a:r>
            <a:r>
              <a:rPr lang="fa-IR" sz="1800" dirty="0" smtClean="0">
                <a:solidFill>
                  <a:schemeClr val="bg1"/>
                </a:solidFill>
                <a:latin typeface="Arial" panose="020B0604020202020204" pitchFamily="34" charset="0"/>
                <a:cs typeface="B Nazanin" panose="00000400000000000000" pitchFamily="2" charset="-78"/>
              </a:rPr>
              <a:t>شوند . ارائه </a:t>
            </a:r>
            <a:r>
              <a:rPr lang="fa-IR" sz="1800" dirty="0">
                <a:solidFill>
                  <a:schemeClr val="bg1"/>
                </a:solidFill>
                <a:latin typeface="Arial" panose="020B0604020202020204" pitchFamily="34" charset="0"/>
                <a:cs typeface="B Nazanin" panose="00000400000000000000" pitchFamily="2" charset="-78"/>
              </a:rPr>
              <a:t>اطلاعات، دستورالعمل ها و آموزش ها به كارگران شاغل به كار در </a:t>
            </a:r>
            <a:r>
              <a:rPr lang="fa-IR" sz="1800" dirty="0" smtClean="0">
                <a:solidFill>
                  <a:schemeClr val="bg1"/>
                </a:solidFill>
                <a:latin typeface="Arial" panose="020B0604020202020204" pitchFamily="34" charset="0"/>
                <a:cs typeface="B Nazanin" panose="00000400000000000000" pitchFamily="2" charset="-78"/>
              </a:rPr>
              <a:t>محي</a:t>
            </a:r>
            <a:r>
              <a:rPr lang="fa-IR" sz="1800" dirty="0">
                <a:solidFill>
                  <a:schemeClr val="bg1"/>
                </a:solidFill>
                <a:latin typeface="Arial" panose="020B0604020202020204" pitchFamily="34" charset="0"/>
                <a:cs typeface="B Nazanin" panose="00000400000000000000" pitchFamily="2" charset="-78"/>
              </a:rPr>
              <a:t>ط</a:t>
            </a:r>
            <a:r>
              <a:rPr lang="en-US"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هاي پرگردوغبار كه </a:t>
            </a:r>
            <a:r>
              <a:rPr lang="fa-IR" sz="1800" dirty="0" smtClean="0">
                <a:solidFill>
                  <a:schemeClr val="bg1"/>
                </a:solidFill>
                <a:latin typeface="Arial" panose="020B0604020202020204" pitchFamily="34" charset="0"/>
                <a:cs typeface="B Nazanin" panose="00000400000000000000" pitchFamily="2" charset="-78"/>
              </a:rPr>
              <a:t> در </a:t>
            </a:r>
            <a:r>
              <a:rPr lang="fa-IR" sz="1800" dirty="0">
                <a:solidFill>
                  <a:schemeClr val="bg1"/>
                </a:solidFill>
                <a:latin typeface="Arial" panose="020B0604020202020204" pitchFamily="34" charset="0"/>
                <a:cs typeface="B Nazanin" panose="00000400000000000000" pitchFamily="2" charset="-78"/>
              </a:rPr>
              <a:t>معرض تماس با غلظت هاي بالاتر از حد عمل سرب، يا بروز </a:t>
            </a:r>
            <a:r>
              <a:rPr lang="fa-IR" sz="1800" dirty="0" smtClean="0">
                <a:solidFill>
                  <a:schemeClr val="bg1"/>
                </a:solidFill>
                <a:latin typeface="Arial" panose="020B0604020202020204" pitchFamily="34" charset="0"/>
                <a:cs typeface="B Nazanin" panose="00000400000000000000" pitchFamily="2" charset="-78"/>
              </a:rPr>
              <a:t>التهابات </a:t>
            </a:r>
            <a:r>
              <a:rPr lang="fa-IR" sz="1800" dirty="0">
                <a:solidFill>
                  <a:schemeClr val="bg1"/>
                </a:solidFill>
                <a:latin typeface="Arial" panose="020B0604020202020204" pitchFamily="34" charset="0"/>
                <a:cs typeface="B Nazanin" panose="00000400000000000000" pitchFamily="2" charset="-78"/>
              </a:rPr>
              <a:t>پوستي و چشمي هستند</a:t>
            </a:r>
            <a:r>
              <a:rPr lang="en-US" sz="1800" dirty="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 </a:t>
            </a:r>
            <a:r>
              <a:rPr lang="fa-IR" sz="1800" dirty="0" smtClean="0">
                <a:solidFill>
                  <a:schemeClr val="bg1"/>
                </a:solidFill>
                <a:latin typeface="Arial" panose="020B0604020202020204" pitchFamily="34" charset="0"/>
                <a:cs typeface="B Nazanin" panose="00000400000000000000" pitchFamily="2" charset="-78"/>
              </a:rPr>
              <a:t>   </a:t>
            </a:r>
            <a:r>
              <a:rPr lang="fa-IR" sz="1800" dirty="0" smtClean="0">
                <a:solidFill>
                  <a:schemeClr val="bg1"/>
                </a:solidFill>
                <a:latin typeface="Arial" panose="020B0604020202020204" pitchFamily="34" charset="0"/>
                <a:cs typeface="B Nazanin" panose="00000400000000000000" pitchFamily="2" charset="-78"/>
              </a:rPr>
              <a:t>تأثير </a:t>
            </a:r>
            <a:r>
              <a:rPr lang="fa-IR" sz="1800" dirty="0">
                <a:solidFill>
                  <a:schemeClr val="bg1"/>
                </a:solidFill>
                <a:latin typeface="Arial" panose="020B0604020202020204" pitchFamily="34" charset="0"/>
                <a:cs typeface="B Nazanin" panose="00000400000000000000" pitchFamily="2" charset="-78"/>
              </a:rPr>
              <a:t>به سزايي در ارتقاء سلامت شغلي خواهد داشت. </a:t>
            </a:r>
            <a:r>
              <a:rPr lang="fa-IR" sz="1800" dirty="0" smtClean="0">
                <a:solidFill>
                  <a:schemeClr val="bg1"/>
                </a:solidFill>
                <a:latin typeface="Arial" panose="020B0604020202020204" pitchFamily="34" charset="0"/>
                <a:cs typeface="B Nazanin" panose="00000400000000000000" pitchFamily="2" charset="-78"/>
              </a:rPr>
              <a:t>كارفرما </a:t>
            </a:r>
            <a:r>
              <a:rPr lang="fa-IR" sz="1800" dirty="0">
                <a:solidFill>
                  <a:schemeClr val="bg1"/>
                </a:solidFill>
                <a:latin typeface="Arial" panose="020B0604020202020204" pitchFamily="34" charset="0"/>
                <a:cs typeface="B Nazanin" panose="00000400000000000000" pitchFamily="2" charset="-78"/>
              </a:rPr>
              <a:t>موظف به تأمين اطلاعات، دستورالعمل ها و آموزش براي كارگران در معرض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تماس با سرب است. كارگران تنها پس از دريافت اطلاعات، </a:t>
            </a:r>
            <a:r>
              <a:rPr lang="fa-IR" sz="1800" dirty="0" smtClean="0">
                <a:solidFill>
                  <a:schemeClr val="bg1"/>
                </a:solidFill>
                <a:latin typeface="Arial" panose="020B0604020202020204" pitchFamily="34" charset="0"/>
                <a:cs typeface="B Nazanin" panose="00000400000000000000" pitchFamily="2" charset="-78"/>
              </a:rPr>
              <a:t>   دستورالعمل </a:t>
            </a:r>
            <a:r>
              <a:rPr lang="fa-IR" sz="1800" dirty="0">
                <a:solidFill>
                  <a:schemeClr val="bg1"/>
                </a:solidFill>
                <a:latin typeface="Arial" panose="020B0604020202020204" pitchFamily="34" charset="0"/>
                <a:cs typeface="B Nazanin" panose="00000400000000000000" pitchFamily="2" charset="-78"/>
              </a:rPr>
              <a:t>ها و آموزش هاي لازم مجاز به كار با سرب مي باشند. تمامي كارگراني كه با سرب كار مي كنند، افرادي كه وظيفه نظارت بر كارگران و يا بازديد از محل كار را بر عهده دارند و يا به هر </a:t>
            </a:r>
            <a:r>
              <a:rPr lang="fa-IR" sz="1800" dirty="0" smtClean="0">
                <a:solidFill>
                  <a:schemeClr val="bg1"/>
                </a:solidFill>
                <a:latin typeface="Arial" panose="020B0604020202020204" pitchFamily="34" charset="0"/>
                <a:cs typeface="B Nazanin" panose="00000400000000000000" pitchFamily="2" charset="-78"/>
              </a:rPr>
              <a:t>    روش </a:t>
            </a:r>
            <a:r>
              <a:rPr lang="fa-IR" sz="1800" dirty="0">
                <a:solidFill>
                  <a:schemeClr val="bg1"/>
                </a:solidFill>
                <a:latin typeface="Arial" panose="020B0604020202020204" pitchFamily="34" charset="0"/>
                <a:cs typeface="B Nazanin" panose="00000400000000000000" pitchFamily="2" charset="-78"/>
              </a:rPr>
              <a:t>ديگري احتمالا در معرض گرد و غبار و فيوم هاي سرب هستند، نيازمند اطلاعات، دستورالعمل  ها و آموزش هاي لازم مي باشند. اطلاعات لازم توسط آموزش، صفحات ايمني وبهداشت </a:t>
            </a:r>
            <a:r>
              <a:rPr lang="fa-IR" sz="1800" dirty="0" smtClean="0">
                <a:solidFill>
                  <a:schemeClr val="bg1"/>
                </a:solidFill>
                <a:latin typeface="Arial" panose="020B0604020202020204" pitchFamily="34" charset="0"/>
                <a:cs typeface="B Nazanin" panose="00000400000000000000" pitchFamily="2" charset="-78"/>
              </a:rPr>
              <a:t>مواد</a:t>
            </a:r>
            <a:r>
              <a:rPr lang="fa-IR" sz="1800" dirty="0">
                <a:solidFill>
                  <a:schemeClr val="bg1"/>
                </a:solidFill>
                <a:latin typeface="Arial" panose="020B0604020202020204" pitchFamily="34" charset="0"/>
                <a:cs typeface="B Nazanin" panose="00000400000000000000" pitchFamily="2" charset="-78"/>
              </a:rPr>
              <a:t>، </a:t>
            </a:r>
            <a:r>
              <a:rPr lang="fa-IR" sz="1800" dirty="0" smtClean="0">
                <a:solidFill>
                  <a:schemeClr val="bg1"/>
                </a:solidFill>
                <a:latin typeface="Arial" panose="020B0604020202020204" pitchFamily="34" charset="0"/>
                <a:cs typeface="B Nazanin" panose="00000400000000000000" pitchFamily="2" charset="-78"/>
              </a:rPr>
              <a:t>      برچسب </a:t>
            </a:r>
            <a:r>
              <a:rPr lang="fa-IR" sz="1800" dirty="0">
                <a:solidFill>
                  <a:schemeClr val="bg1"/>
                </a:solidFill>
                <a:latin typeface="Arial" panose="020B0604020202020204" pitchFamily="34" charset="0"/>
                <a:cs typeface="B Nazanin" panose="00000400000000000000" pitchFamily="2" charset="-78"/>
              </a:rPr>
              <a:t>ها، صفحات اطلاعات فني و ساير اطلاعات ارائه شده از سوي سازنده، وارد كننده در اختيار كارگران قرار مي گيرد.</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به منظور اطمينان از سودمندي و كارايي اطلاعات، دستورالعمل ها و آموزش ها بايد حداقل سالي يكبار و يا متناسب با تغييرات محيط كار به شرح زير در فواصل كوتاه تر مورد بازبيني قرار گيرند:</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تغيير در ماهيت خطر، براي مثال وقتي كه مواد جديدي در فرايند استفاده مي شوند.</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تغيير در روش هاي انجام كار و يا اقدامات كنترلي در فرايند.</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ارائه اطلاعات جديد در خصوص مخاطرات بهداشتي ناشي از تماس با سرب و مواد حاوي سرب. </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بازنگري محتويات علمي با هدف اطمينان از فهم آسان و درست اطلاعات، دستورالعمل ها وآموزش.</a:t>
            </a:r>
          </a:p>
          <a:p>
            <a:endParaRPr lang="en-US" sz="1800" dirty="0"/>
          </a:p>
        </p:txBody>
      </p:sp>
    </p:spTree>
    <p:extLst>
      <p:ext uri="{BB962C8B-B14F-4D97-AF65-F5344CB8AC3E}">
        <p14:creationId xmlns:p14="http://schemas.microsoft.com/office/powerpoint/2010/main" val="9667671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038682"/>
            <a:ext cx="7259724" cy="4147865"/>
          </a:xfrm>
        </p:spPr>
        <p:txBody>
          <a:bodyPr/>
          <a:lstStyle/>
          <a:p>
            <a:pPr marL="0" indent="0" algn="just" rtl="1">
              <a:spcBef>
                <a:spcPts val="0"/>
              </a:spcBef>
              <a:spcAft>
                <a:spcPts val="0"/>
              </a:spcAft>
              <a:buClr>
                <a:prstClr val="white"/>
              </a:buClr>
              <a:buNone/>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 اطلاعات ، دستورالعمل ها و آموزش</a:t>
            </a:r>
          </a:p>
          <a:p>
            <a:pPr marL="0" indent="0" algn="just" rtl="1">
              <a:spcBef>
                <a:spcPts val="0"/>
              </a:spcBef>
              <a:spcAft>
                <a:spcPts val="0"/>
              </a:spcAft>
              <a:buNone/>
            </a:pPr>
            <a:r>
              <a:rPr lang="fa-IR" sz="2000" b="1" u="sng" dirty="0">
                <a:solidFill>
                  <a:schemeClr val="bg1"/>
                </a:solidFill>
                <a:latin typeface="Arial" panose="020B0604020202020204" pitchFamily="34" charset="0"/>
                <a:cs typeface="B Nazanin" panose="00000400000000000000" pitchFamily="2" charset="-78"/>
              </a:rPr>
              <a:t>صفحات ايمني و بهداشت</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صفحات ايمني و بهداشت سرب و تركيبات حاوي سرب به عنوان مهمترين مرجع </a:t>
            </a:r>
            <a:r>
              <a:rPr lang="fa-IR" sz="2000" dirty="0" smtClean="0">
                <a:solidFill>
                  <a:schemeClr val="bg1"/>
                </a:solidFill>
                <a:latin typeface="Arial" panose="020B0604020202020204" pitchFamily="34" charset="0"/>
                <a:cs typeface="B Nazanin" panose="00000400000000000000" pitchFamily="2" charset="-78"/>
              </a:rPr>
              <a:t>        دسترسي </a:t>
            </a:r>
            <a:r>
              <a:rPr lang="fa-IR" sz="2000" dirty="0">
                <a:solidFill>
                  <a:schemeClr val="bg1"/>
                </a:solidFill>
                <a:latin typeface="Arial" panose="020B0604020202020204" pitchFamily="34" charset="0"/>
                <a:cs typeface="B Nazanin" panose="00000400000000000000" pitchFamily="2" charset="-78"/>
              </a:rPr>
              <a:t>به اطلاعات ايمني و بهداشتي كار با ماده بايد حاوي اطلاعات زير باشد:</a:t>
            </a:r>
          </a:p>
          <a:p>
            <a:pPr marL="0" indent="0" algn="just" rtl="1">
              <a:spcBef>
                <a:spcPts val="0"/>
              </a:spcBef>
              <a:spcAft>
                <a:spcPts val="0"/>
              </a:spcAft>
              <a:buNone/>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تاريخ تهيه و بازنگري، سازنده، وارد كننده، نام محصول، خصوصيات فيزيکي و شيميايي مواد، تركيب مواد، نسبت هر يك از مواد در ساختار محصول، اطلاعات مخاطرات بهداشتي، كمك هاي اوليه، استفاده ايمن از ماده، استانداردهاي مواجهه تماسي، تجهيزات حفاظت    فردي مورد نياز، نحوه جمع آوري نشتي ها و آزادسازي هاي اتفاقي ماده، برخورد با موارد  اورژانسي.</a:t>
            </a:r>
          </a:p>
          <a:p>
            <a:pPr marL="0" indent="0" algn="just" rtl="1">
              <a:spcBef>
                <a:spcPts val="0"/>
              </a:spcBef>
              <a:spcAft>
                <a:spcPts val="0"/>
              </a:spcAft>
              <a:buNone/>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اطلاعات ايمني و بهداشتي ماده بايد قبل از تهيه و خريد و يا استفاده از ماده تهيه </a:t>
            </a:r>
            <a:r>
              <a:rPr lang="fa-IR" sz="2000" dirty="0" smtClean="0">
                <a:solidFill>
                  <a:schemeClr val="bg1"/>
                </a:solidFill>
                <a:latin typeface="Arial" panose="020B0604020202020204" pitchFamily="34" charset="0"/>
                <a:cs typeface="B Nazanin" panose="00000400000000000000" pitchFamily="2" charset="-78"/>
              </a:rPr>
              <a:t>و   بررسي </a:t>
            </a:r>
            <a:r>
              <a:rPr lang="fa-IR" sz="2000" dirty="0">
                <a:solidFill>
                  <a:schemeClr val="bg1"/>
                </a:solidFill>
                <a:latin typeface="Arial" panose="020B0604020202020204" pitchFamily="34" charset="0"/>
                <a:cs typeface="B Nazanin" panose="00000400000000000000" pitchFamily="2" charset="-78"/>
              </a:rPr>
              <a:t>شوند. پس از مطالعه اطلاعات مي توان در خصوص استفاده از ماده تصميم گيري كرد.</a:t>
            </a:r>
          </a:p>
          <a:p>
            <a:pPr marL="0" indent="0" algn="just" rtl="1">
              <a:spcBef>
                <a:spcPts val="0"/>
              </a:spcBef>
              <a:spcAft>
                <a:spcPts val="0"/>
              </a:spcAft>
              <a:buNone/>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صفحات ايمني و بهداشت مواد بايد در مکان در دسترس براي تمامي كارگران درمعرض تماس با سرب قرار گرفته و اطمينان حاصل شود كه تمامي كارگران به راحتي به آن </a:t>
            </a:r>
            <a:r>
              <a:rPr lang="fa-IR" sz="2000" dirty="0" smtClean="0">
                <a:solidFill>
                  <a:schemeClr val="bg1"/>
                </a:solidFill>
                <a:latin typeface="Arial" panose="020B0604020202020204" pitchFamily="34" charset="0"/>
                <a:cs typeface="B Nazanin" panose="00000400000000000000" pitchFamily="2" charset="-78"/>
              </a:rPr>
              <a:t>     دسترسي </a:t>
            </a:r>
            <a:r>
              <a:rPr lang="fa-IR" sz="2000" dirty="0">
                <a:solidFill>
                  <a:schemeClr val="bg1"/>
                </a:solidFill>
                <a:latin typeface="Arial" panose="020B0604020202020204" pitchFamily="34" charset="0"/>
                <a:cs typeface="B Nazanin" panose="00000400000000000000" pitchFamily="2" charset="-78"/>
              </a:rPr>
              <a:t>دارند.</a:t>
            </a:r>
          </a:p>
          <a:p>
            <a:pPr marL="0" indent="0" algn="just" rtl="1">
              <a:spcBef>
                <a:spcPts val="0"/>
              </a:spcBef>
              <a:spcAft>
                <a:spcPts val="0"/>
              </a:spcAft>
              <a:buNone/>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رونوشت صفحه اطلاعات ايمني و بهداشت مواد بايد در نزديك ترين نقطه به محل كار    كارگر در معرض تماس با سرب قرار داشته باشد.</a:t>
            </a:r>
          </a:p>
          <a:p>
            <a:endParaRPr lang="en-US" sz="2000" dirty="0"/>
          </a:p>
        </p:txBody>
      </p:sp>
    </p:spTree>
    <p:extLst>
      <p:ext uri="{BB962C8B-B14F-4D97-AF65-F5344CB8AC3E}">
        <p14:creationId xmlns:p14="http://schemas.microsoft.com/office/powerpoint/2010/main" val="10426825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049801"/>
            <a:ext cx="7115708" cy="4147865"/>
          </a:xfrm>
        </p:spPr>
        <p:txBody>
          <a:bodyPr/>
          <a:lstStyle/>
          <a:p>
            <a:pPr marL="0" marR="0" lvl="0" indent="0" algn="just" defTabSz="457200" rtl="1" eaLnBrk="1" fontAlgn="auto" latinLnBrk="0" hangingPunct="1">
              <a:spcBef>
                <a:spcPts val="0"/>
              </a:spcBef>
              <a:spcAft>
                <a:spcPts val="0"/>
              </a:spcAft>
              <a:buClr>
                <a:prstClr val="white"/>
              </a:buClr>
              <a:buSzPct val="80000"/>
              <a:buFont typeface="Wingdings 3" panose="05040102010807070707" pitchFamily="18" charset="2"/>
              <a:buNone/>
              <a:tabLst/>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 اطلاعات ، دستورالعمل ها و آموزش</a:t>
            </a:r>
          </a:p>
          <a:p>
            <a:pPr marL="0" indent="0" algn="just" rtl="1">
              <a:spcBef>
                <a:spcPts val="0"/>
              </a:spcBef>
              <a:spcAft>
                <a:spcPts val="0"/>
              </a:spcAft>
              <a:buNone/>
            </a:pPr>
            <a:r>
              <a:rPr lang="fa-IR" sz="2000" b="1" u="sng" dirty="0">
                <a:solidFill>
                  <a:schemeClr val="bg1"/>
                </a:solidFill>
                <a:latin typeface="Arial" panose="020B0604020202020204" pitchFamily="34" charset="0"/>
                <a:cs typeface="B Nazanin" panose="00000400000000000000" pitchFamily="2" charset="-78"/>
              </a:rPr>
              <a:t>برچسب گذاری ظروف حاوی سرب</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ظروف حاوي سرب و مواد سربي بايد داراي برچسب باشند.كارفرما موظف است تمامي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ظروف حاوي سرب را به نحو مناسب برچسب گذاري كند. برچسب بايد داراي اطلاعات</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زير باشد: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نام ماده موجود در ظرف، نام، آدرس و شماره تلفن سازنده، اطلاعاتي در خصوص     تركيبات يا اجزاء سازنده مواد موجود در ظرف</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خلاصه اطلاعات ايمني و بهداشت ماده</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نصب واژه خطر يا عبارت مشابه نظير مواد سمي، هشدار، احتياط، كه نشان دهنده </a:t>
            </a:r>
            <a:r>
              <a:rPr lang="fa-IR" sz="2000" dirty="0" smtClean="0">
                <a:solidFill>
                  <a:schemeClr val="bg1"/>
                </a:solidFill>
                <a:latin typeface="Arial" panose="020B0604020202020204" pitchFamily="34" charset="0"/>
                <a:cs typeface="B Nazanin" panose="00000400000000000000" pitchFamily="2" charset="-78"/>
              </a:rPr>
              <a:t> شدت </a:t>
            </a:r>
            <a:r>
              <a:rPr lang="fa-IR" sz="2000" dirty="0">
                <a:solidFill>
                  <a:schemeClr val="bg1"/>
                </a:solidFill>
                <a:latin typeface="Arial" panose="020B0604020202020204" pitchFamily="34" charset="0"/>
                <a:cs typeface="B Nazanin" panose="00000400000000000000" pitchFamily="2" charset="-78"/>
              </a:rPr>
              <a:t>خطر باشد.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ظروف حاوي مواد تا زماني كه كامل تخليه و به خوبي تميز نشده اند بايد داراي </a:t>
            </a:r>
            <a:r>
              <a:rPr lang="fa-IR" sz="2000" dirty="0" smtClean="0">
                <a:solidFill>
                  <a:schemeClr val="bg1"/>
                </a:solidFill>
                <a:latin typeface="Arial" panose="020B0604020202020204" pitchFamily="34" charset="0"/>
                <a:cs typeface="B Nazanin" panose="00000400000000000000" pitchFamily="2" charset="-78"/>
              </a:rPr>
              <a:t>     برچسب </a:t>
            </a:r>
            <a:r>
              <a:rPr lang="fa-IR" sz="2000" dirty="0">
                <a:solidFill>
                  <a:schemeClr val="bg1"/>
                </a:solidFill>
                <a:latin typeface="Arial" panose="020B0604020202020204" pitchFamily="34" charset="0"/>
                <a:cs typeface="B Nazanin" panose="00000400000000000000" pitchFamily="2" charset="-78"/>
              </a:rPr>
              <a:t>باشند.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برچسب بايد سالم، تميز و غير قابل جابجايي از روي ظرف باشد.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تمام ظروف مواد بايد داراي برچسب باشند. در صورتي كه ظرفي فاقد برچسب بود تا   زماني كه تركيب مواد داخل ظرف تعيين نشده است بايد در محلي مطمئن و غير قابل       دسترس با برچسب </a:t>
            </a:r>
            <a:r>
              <a:rPr lang="fa-IR" sz="2000" dirty="0">
                <a:solidFill>
                  <a:srgbClr val="FF0000"/>
                </a:solidFill>
                <a:latin typeface="Arial" panose="020B0604020202020204" pitchFamily="34" charset="0"/>
                <a:cs typeface="B Nazanin" panose="00000400000000000000" pitchFamily="2" charset="-78"/>
              </a:rPr>
              <a:t>" احتياط، استفاده نشود: ماده ناشناخته" </a:t>
            </a:r>
            <a:r>
              <a:rPr lang="fa-IR" sz="2000" dirty="0">
                <a:solidFill>
                  <a:schemeClr val="bg1"/>
                </a:solidFill>
                <a:latin typeface="Arial" panose="020B0604020202020204" pitchFamily="34" charset="0"/>
                <a:cs typeface="B Nazanin" panose="00000400000000000000" pitchFamily="2" charset="-78"/>
              </a:rPr>
              <a:t>نگهداري شود.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كارگران به محض مشاهده ظروف فاقد برچسب بايد مراتب را كارفرما يا مسئول </a:t>
            </a:r>
            <a:r>
              <a:rPr lang="fa-IR" sz="2000" dirty="0" smtClean="0">
                <a:solidFill>
                  <a:schemeClr val="bg1"/>
                </a:solidFill>
                <a:latin typeface="Arial" panose="020B0604020202020204" pitchFamily="34" charset="0"/>
                <a:cs typeface="B Nazanin" panose="00000400000000000000" pitchFamily="2" charset="-78"/>
              </a:rPr>
              <a:t>       ايمني </a:t>
            </a:r>
            <a:r>
              <a:rPr lang="fa-IR" sz="2000" dirty="0">
                <a:solidFill>
                  <a:schemeClr val="bg1"/>
                </a:solidFill>
                <a:latin typeface="Arial" panose="020B0604020202020204" pitchFamily="34" charset="0"/>
                <a:cs typeface="B Nazanin" panose="00000400000000000000" pitchFamily="2" charset="-78"/>
              </a:rPr>
              <a:t>و بهداشت گزارش كنند.</a:t>
            </a:r>
          </a:p>
          <a:p>
            <a:endParaRPr lang="en-US" sz="2000" dirty="0"/>
          </a:p>
        </p:txBody>
      </p:sp>
    </p:spTree>
    <p:extLst>
      <p:ext uri="{BB962C8B-B14F-4D97-AF65-F5344CB8AC3E}">
        <p14:creationId xmlns:p14="http://schemas.microsoft.com/office/powerpoint/2010/main" val="38438182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069514"/>
            <a:ext cx="7187716" cy="4147865"/>
          </a:xfrm>
        </p:spPr>
        <p:txBody>
          <a:bodyPr/>
          <a:lstStyle/>
          <a:p>
            <a:pPr marL="0" indent="0" algn="just" rtl="1">
              <a:spcBef>
                <a:spcPts val="0"/>
              </a:spcBef>
              <a:spcAft>
                <a:spcPts val="0"/>
              </a:spcAft>
              <a:buClr>
                <a:prstClr val="white"/>
              </a:buClr>
              <a:buNone/>
              <a:defRPr/>
            </a:pPr>
            <a:r>
              <a:rPr kumimoji="0" lang="fa-IR" sz="18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5-2) نظافت محیط کار</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مناطق و ايستگاه هاي كار با سرب بايد تميز و عاري از گرد و غبار سرب باشند. اين مهم در گرو تعامل كارفرما و كارگران است. تميز سازي منظم محيط كار، نقش مؤثري در كاستن از تماس هاي تنفسي وگوارشي با سرب دارد.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نظافت سطوح آلوده به سرب در وهله نخست بايستي با سيستم مکشي (فشار منفي) مجهز به فيلتر هپا، ترجيحاً از نوع مركزي و در غير اين صورت با دستمال مرطوب انجام شود.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روش نظافت بايد مانع از انتشار آلودگي به محيط كار و ساير نواحي تميز شود. استفاده از هواي فشرده و يا جاروي خشك ممنوع است. نظافت با جاروي برقي مركزي و يا متحرك مجهز به فيلتر هپا و در غير اينصورت با استفاده از روش هاي تر نظير نظافت با دستمال مرطوب مجاز مي باشد.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تميز سازي محيط كار بايد با تأكيد بر مناطق با استعداد انتشار آلودگي و محل هاي با احتمال تجمع گرد وغبار نظير لبه ها، قفسه ها، سطوح زبر، روي لوله ها و كابل ها، سطح ديوارها، سقف، ميزهاي كاري و سطوح خارجي ماشين آلات انجام شوند.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دستمال ها و فيلترهاي آلوده به سرب بايستي بر اساس روش هاي دفع ايمن معرفي شده از سوي كارفرما جمع آوري و دفع شوند. </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به منظور كنترل انتشار گرد و غبار از منابع غير فرايندي، طاقچه ها و لبه هاي بالاي سر، سطح ديوارها، سقف، روي تيرهاي عرضي، لوله ها و تمامي نقاطي كه به نحوي محل تجمع </a:t>
            </a:r>
            <a:r>
              <a:rPr lang="fa-IR" sz="1800" dirty="0" smtClean="0">
                <a:solidFill>
                  <a:schemeClr val="bg1"/>
                </a:solidFill>
                <a:latin typeface="Arial" panose="020B0604020202020204" pitchFamily="34" charset="0"/>
                <a:cs typeface="B Nazanin" panose="00000400000000000000" pitchFamily="2" charset="-78"/>
              </a:rPr>
              <a:t>گردوغبار </a:t>
            </a:r>
            <a:r>
              <a:rPr lang="fa-IR" sz="1800" dirty="0">
                <a:solidFill>
                  <a:schemeClr val="bg1"/>
                </a:solidFill>
                <a:latin typeface="Arial" panose="020B0604020202020204" pitchFamily="34" charset="0"/>
                <a:cs typeface="B Nazanin" panose="00000400000000000000" pitchFamily="2" charset="-78"/>
              </a:rPr>
              <a:t>هستند بايد به طور منظم تميز شوند.</a:t>
            </a: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40088814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355067"/>
            <a:ext cx="7115708"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5-2) نظافت محیط کار</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به منظور پيشگيري از تماس تنفسي و گوارشي با سرب، نظافت محيط كار بايد در فواصل منظم زير و در صورت لزوم هر وقت كه لازم است انجام شود: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ميزهاي كار و سطح زمين، رختکن لباس‌هاي كارآلوده، محل هاي شستشو و يا بخش هاي اختصاص يافته به استعمال سيگار: حداقل يك بار در روز</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غذاخوري: حداقل يك بار در روز تميز و يا شستشو شود.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سطوح خارجي تجهيزات و وسايل مورد استفاده در فرايند نظير راكتورها، ماشين ها: حداقل يك بار در روز.</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ماسك هاي تنفسي: در پايان هر شيفت يا دوره كاري</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لباس هاي حفاظتي: پيش از خروج از محل كار جهت ورود به غذاخوري و يا به دنبال استفاده روزانه به روش فشار منفي و يا حداقل هر هفته يك بار شستشو و در صورت لزوم تعويض شوند. </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9412233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331640" y="1069514"/>
            <a:ext cx="7331732"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5-3) طراحی محیط کار</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كارفرما بايد طراحي محيط و ايستگاه هاي كاري را به نحوي انجام دهد كه تجمع آلودگي بر روي آنها به حداقل برسد.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 پارامترهاي مؤثر بر طراحي محيط كار از ديدگاه رفع آلودگي و نظافت عبارتند از:</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بهره گيري از سطوح صاف و صيقلي و بدون خلل و فرج به منظور افزايش سهولت و كارايي در نظافت و رفع آلودگي سطوح.</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طراحي در، پنجره و تأسيسات داخلي تا حد امکان ساده، بدون لبه يا طرح هاي پيچيده. </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ديوارها و كف در نقاط اتصال به يکديگر، به طور كامل و بدون درز و شکاف با هم يکي شوند.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سطح ديوارها و سقف بايد به طور كامل رنگ آميزي شوند. سطح زمين نيز بايد به طور كامل با مواد يا روكش هاي صاف و صيقلي كه به آساني تميز مي شوند پوشانيده شوند. لبه اين روكشها بايد حداقل تا 15 سانتي متربالای كف بر روي ديوار ادامه يابند.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كف تأسيسات تا جايي كه امکان دارد، بايد هم سطح و بدون پله باشد، تا احتمال تجمع گرد وغبار و بروز سانحه در هنگام حمل مواد كاهش يابد.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استفاده از شيرهاي آب پايي در دستشويي ها و آب خوري ها.</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انجام لوله كشي آب، فاضلاب، سيم كشي برق، سيستم گرمايش- سرمايش، تهويه، لوله كشي هواي تميز تحت فشار براي ماسك هاي تنفسي هوارسان و لوله كشي سيستم نظافت فشار منفي به صورت زير كار.</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طراحي واحد شستشو يا رفع آلودگي بايد بر اساس اصول منطقه بندي سه گانه مشتمل بر رختکن لباس هاي آلوده، حمام، رختکن لباس هاي منزل و رختکن لباس هاي كار تميز انجام شود</a:t>
            </a:r>
            <a:r>
              <a:rPr lang="fa-IR" sz="1600" dirty="0">
                <a:solidFill>
                  <a:schemeClr val="bg1"/>
                </a:solidFill>
                <a:latin typeface="Arial" panose="020B0604020202020204" pitchFamily="34" charset="0"/>
                <a:cs typeface="B Nazanin" panose="00000400000000000000" pitchFamily="2" charset="-78"/>
              </a:rPr>
              <a:t>.</a:t>
            </a:r>
            <a:endParaRPr kumimoji="0" lang="fa-IR" sz="16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600" dirty="0"/>
          </a:p>
        </p:txBody>
      </p:sp>
    </p:spTree>
    <p:extLst>
      <p:ext uri="{BB962C8B-B14F-4D97-AF65-F5344CB8AC3E}">
        <p14:creationId xmlns:p14="http://schemas.microsoft.com/office/powerpoint/2010/main" val="40662746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069514"/>
            <a:ext cx="7115708" cy="4147865"/>
          </a:xfrm>
        </p:spPr>
        <p:txBody>
          <a:bodyPr/>
          <a:lstStyle/>
          <a:p>
            <a:pPr marL="0" indent="0" algn="just" rtl="1">
              <a:spcBef>
                <a:spcPts val="0"/>
              </a:spcBef>
              <a:spcAft>
                <a:spcPts val="0"/>
              </a:spcAft>
              <a:buClr>
                <a:prstClr val="white"/>
              </a:buClr>
              <a:buNone/>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5-4) تسهیلات بهداشتی</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تأمين تسهيلات مناسب براي شستشوي دست و صورت، شسشتوي تمام بدن (دوش) و تعويض لباس براي كارگران شاغل به كار در محيط هاي پر گردوغبار از عناصر كليدي در برنامه تأمين سلامتي كارگر و خانواده وي محسوب مي شوند. تسهيلات بهداشتي مانع از انتقال ناخواسته سرب در هنگام خروج از فرايند شده و ضمن به حداقل رساني تماس گوارشي و به حداقل رساني تماس هاي ثانويه ناشي از لباس هاي آلوده مانع از انتقال ناخواسته سرب به خانواده كارگر مي شوند.</a:t>
            </a:r>
          </a:p>
          <a:p>
            <a:pPr marL="0" indent="0" algn="just" rtl="1">
              <a:spcBef>
                <a:spcPts val="0"/>
              </a:spcBef>
              <a:spcAft>
                <a:spcPts val="0"/>
              </a:spcAft>
              <a:buClr>
                <a:prstClr val="white"/>
              </a:buClr>
              <a:buNone/>
              <a:defRPr/>
            </a:pPr>
            <a:endParaRPr lang="fa-IR" sz="18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اگر ارزيابي ريسك نشان دهنده آلودگي بالا به سرب بود، نياز به تسهيلات ويژه مشتمل بر اتاق هاي تعويض لباس تميز و كثيف مجزا از هم همراه با دوش و روشويي بين دو بخش مي باشد.</a:t>
            </a:r>
          </a:p>
          <a:p>
            <a:pPr marL="0" indent="0" algn="just" rtl="1">
              <a:spcBef>
                <a:spcPts val="0"/>
              </a:spcBef>
              <a:spcAft>
                <a:spcPts val="0"/>
              </a:spcAft>
              <a:buClr>
                <a:prstClr val="white"/>
              </a:buClr>
              <a:buNone/>
              <a:defRPr/>
            </a:pPr>
            <a:endParaRPr lang="fa-IR" sz="18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كارگران در بدو ورود به محل كار، ابتدا لباس هاي خود را در رختکن تميز درآورده و در كمدهاي شخصي قرار داده و پس از پوشيدن لباس كار تميز با عبور از بخش شستشو و رختکن تعويض لباس هاي كار آلوده به محل كار وارد مي شوند.در برگشت، قبل از خروج از محل كار ابتدا </a:t>
            </a:r>
            <a:r>
              <a:rPr lang="fa-IR" sz="1800" dirty="0" smtClean="0">
                <a:solidFill>
                  <a:schemeClr val="bg1"/>
                </a:solidFill>
                <a:latin typeface="Arial" panose="020B0604020202020204" pitchFamily="34" charset="0"/>
                <a:cs typeface="B Nazanin" panose="00000400000000000000" pitchFamily="2" charset="-78"/>
              </a:rPr>
              <a:t>     گرد </a:t>
            </a:r>
            <a:r>
              <a:rPr lang="fa-IR" sz="1800" dirty="0">
                <a:solidFill>
                  <a:schemeClr val="bg1"/>
                </a:solidFill>
                <a:latin typeface="Arial" panose="020B0604020202020204" pitchFamily="34" charset="0"/>
                <a:cs typeface="B Nazanin" panose="00000400000000000000" pitchFamily="2" charset="-78"/>
              </a:rPr>
              <a:t>و غبار ته نشين شده بر سطح پوست و لباس خود را با استفاده از سيستم هاي تميز سازي فشار منفي تميز كرده و سپس به رختکن لباس هاي كار آلوده وارد و لباس كار را در محل تعيين شده قرارمي دهد.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dirty="0">
                <a:solidFill>
                  <a:schemeClr val="bg1"/>
                </a:solidFill>
                <a:latin typeface="Arial" panose="020B0604020202020204" pitchFamily="34" charset="0"/>
                <a:cs typeface="B Nazanin" panose="00000400000000000000" pitchFamily="2" charset="-78"/>
              </a:rPr>
              <a:t>كارگر لباس كار را ترجيجاً بدون تماس با دست و به صورت پشت و رو از سمت سر به پا درآورده و سپس لباس را از سمت پشت آن كه تميز است تا كرده و در ظروف مخصوصي به همين منظور قرار داده و سپس به بخش شستشوي تمام بدن وارد مي شود.</a:t>
            </a:r>
          </a:p>
          <a:p>
            <a:pPr marL="0" indent="0" algn="just" rtl="1">
              <a:spcBef>
                <a:spcPts val="0"/>
              </a:spcBef>
              <a:spcAft>
                <a:spcPts val="0"/>
              </a:spcAft>
              <a:buClr>
                <a:prstClr val="white"/>
              </a:buClr>
              <a:buNone/>
              <a:defRPr/>
            </a:pPr>
            <a:endParaRPr kumimoji="0" lang="fa-IR" sz="16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600" dirty="0"/>
          </a:p>
        </p:txBody>
      </p:sp>
    </p:spTree>
    <p:extLst>
      <p:ext uri="{BB962C8B-B14F-4D97-AF65-F5344CB8AC3E}">
        <p14:creationId xmlns:p14="http://schemas.microsoft.com/office/powerpoint/2010/main" val="40151607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88693" y="1069514"/>
            <a:ext cx="7115708"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5-5) شستشوی لباس های آلوده</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محل هایي كه انتشار بالای گردوغبار سرب به هوا وجود دارد، بايد محلي براي شستشوي لباس هاي كارآلوده در نظر گرفته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شسشتوي لباس هاي كار را مي توان در محل كار و يا در محل مشخصي در خارج از محل كار انجام داد.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موارد خاص كه امکان تأمين محلي بر شستشوي لباس نيست و يا شستشوي لباس مقرون به صرفه نيست، استفاده از لباس هاي حفاظتي يك بار مصرف توصيه </a:t>
            </a:r>
            <a:r>
              <a:rPr lang="fa-IR" sz="2000" dirty="0" smtClean="0">
                <a:solidFill>
                  <a:schemeClr val="bg1"/>
                </a:solidFill>
                <a:latin typeface="Arial" panose="020B0604020202020204" pitchFamily="34" charset="0"/>
                <a:cs typeface="B Nazanin" panose="00000400000000000000" pitchFamily="2" charset="-78"/>
              </a:rPr>
              <a:t>  مي </a:t>
            </a:r>
            <a:r>
              <a:rPr lang="fa-IR" sz="2000" dirty="0">
                <a:solidFill>
                  <a:schemeClr val="bg1"/>
                </a:solidFill>
                <a:latin typeface="Arial" panose="020B0604020202020204" pitchFamily="34" charset="0"/>
                <a:cs typeface="B Nazanin" panose="00000400000000000000" pitchFamily="2" charset="-78"/>
              </a:rPr>
              <a:t>شود. </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 لباس هاي كار آلوده فقط به منظور شستشو و يا دفع و با اجازه كارفرما از محيط كار خارج </a:t>
            </a:r>
            <a:r>
              <a:rPr lang="fa-IR" sz="2000" dirty="0" smtClean="0">
                <a:solidFill>
                  <a:schemeClr val="bg1"/>
                </a:solidFill>
                <a:latin typeface="Arial" panose="020B0604020202020204" pitchFamily="34" charset="0"/>
                <a:cs typeface="B Nazanin" panose="00000400000000000000" pitchFamily="2" charset="-78"/>
              </a:rPr>
              <a:t>مي </a:t>
            </a:r>
            <a:r>
              <a:rPr lang="fa-IR" sz="2000" dirty="0">
                <a:solidFill>
                  <a:schemeClr val="bg1"/>
                </a:solidFill>
                <a:latin typeface="Arial" panose="020B0604020202020204" pitchFamily="34" charset="0"/>
                <a:cs typeface="B Nazanin" panose="00000400000000000000" pitchFamily="2" charset="-78"/>
              </a:rPr>
              <a:t>شوند، از اينرو انتقال لباس كار توسط كارگر به خارج از محيط كار به دلايلي نظير تعمير و يا شستشو در منزل و يا در هر جاي ديگر ممنوع است.</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تعويض و جمع آوري لباس هاي كار آلوده در پايان شيفت كاري فقط در رختکن لباس هاي آلوده انجام مي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جمع آوري و ارسال لباس هاي كار آلوده به رختشوي خانه با استفاده از ظروف درب دار مخصوص يا كيسه هاي غير قابل نفوذ كه مانع از انتشار سرب به محيط مي شوند انجام مي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شستشوي لباس ها بايد حداقل يك بار درهفته در محل هاي با آلودگي كم و در نواحي با آلودگي بالا در فواصل كوتاه تر انجام شود.</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2130787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92D-AFC6-43F1-A876-3FF13F20BBCA}"/>
              </a:ext>
            </a:extLst>
          </p:cNvPr>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en-US" sz="3600" dirty="0">
              <a:solidFill>
                <a:srgbClr val="00B0F0"/>
              </a:solidFill>
            </a:endParaRPr>
          </a:p>
        </p:txBody>
      </p:sp>
      <p:sp>
        <p:nvSpPr>
          <p:cNvPr id="4" name="Content Placeholder 3">
            <a:extLst>
              <a:ext uri="{FF2B5EF4-FFF2-40B4-BE49-F238E27FC236}">
                <a16:creationId xmlns:a16="http://schemas.microsoft.com/office/drawing/2014/main" id="{E9058DA1-9516-4B7E-B67C-0261C7F5D549}"/>
              </a:ext>
            </a:extLst>
          </p:cNvPr>
          <p:cNvSpPr>
            <a:spLocks noGrp="1"/>
          </p:cNvSpPr>
          <p:nvPr>
            <p:ph idx="10"/>
          </p:nvPr>
        </p:nvSpPr>
        <p:spPr>
          <a:xfrm>
            <a:off x="1599812" y="1069514"/>
            <a:ext cx="7115708" cy="4147865"/>
          </a:xfrm>
        </p:spPr>
        <p:txBody>
          <a:bodyPr/>
          <a:lstStyle/>
          <a:p>
            <a:pPr marL="0" indent="0" algn="r"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زنان جوان مستعد بارداری</a:t>
            </a:r>
            <a:r>
              <a:rPr lang="fa-IR" sz="2000" b="1" dirty="0">
                <a:solidFill>
                  <a:srgbClr val="00B0F0"/>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dirty="0">
                <a:solidFill>
                  <a:schemeClr val="bg1"/>
                </a:solidFill>
                <a:latin typeface="Arial" panose="020B0604020202020204" pitchFamily="34" charset="0"/>
                <a:cs typeface="B Nazanin" panose="00000400000000000000" pitchFamily="2" charset="-78"/>
              </a:rPr>
              <a:t>زنان جوان كه تمايل به بارداري دارند وكارگران زن كمتر از 18سال</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پايش زيستي</a:t>
            </a:r>
            <a:r>
              <a:rPr lang="fa-IR" sz="2000" b="1" dirty="0">
                <a:solidFill>
                  <a:srgbClr val="00B0F0"/>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dirty="0">
                <a:solidFill>
                  <a:schemeClr val="bg1"/>
                </a:solidFill>
                <a:latin typeface="Arial" panose="020B0604020202020204" pitchFamily="34" charset="0"/>
                <a:cs typeface="B Nazanin" panose="00000400000000000000" pitchFamily="2" charset="-78"/>
              </a:rPr>
              <a:t>اندازه گيري غلظت سرب در خون يا ادرار افراد در معرض تماس با سرب به روش</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هاي </a:t>
            </a: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تأييد شده نظير طيف سنجي جذب اتمي</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پايش هوا</a:t>
            </a:r>
            <a:r>
              <a:rPr lang="fa-IR" sz="2000" b="1" dirty="0">
                <a:solidFill>
                  <a:srgbClr val="00B0F0"/>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dirty="0">
                <a:solidFill>
                  <a:schemeClr val="bg1"/>
                </a:solidFill>
                <a:latin typeface="Arial" panose="020B0604020202020204" pitchFamily="34" charset="0"/>
                <a:cs typeface="B Nazanin" panose="00000400000000000000" pitchFamily="2" charset="-78"/>
              </a:rPr>
              <a:t>اندازه گيري غلظت سرب در هواي تنفسي كارگران در معرض تماس به روش هاي تأييد</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شده نظير طيف سنجي جذب اتمي</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اقدامات كنترلي</a:t>
            </a:r>
            <a:r>
              <a:rPr lang="fa-IR" sz="2000" b="1" dirty="0">
                <a:solidFill>
                  <a:srgbClr val="00B0F0"/>
                </a:solidFill>
                <a:latin typeface="Arial" panose="020B0604020202020204" pitchFamily="34" charset="0"/>
                <a:cs typeface="B Nazanin" panose="00000400000000000000" pitchFamily="2" charset="-78"/>
              </a:rPr>
              <a:t>:</a:t>
            </a:r>
          </a:p>
          <a:p>
            <a:pPr marL="0" indent="0" algn="r" rtl="1">
              <a:spcBef>
                <a:spcPts val="0"/>
              </a:spcBef>
              <a:spcAft>
                <a:spcPts val="0"/>
              </a:spcAft>
              <a:buNone/>
            </a:pPr>
            <a:r>
              <a:rPr lang="fa-IR" sz="2000" b="1"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اقدامات انجام شده به منظوركاستن از ميزان تماس با سرب به روش هاي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جايگزيني،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كنترل هاي مهندسي، اجرايي، تجهيزات حفاظت فردي و رعايت بهداشت حرفه اي</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خطر بالقوه</a:t>
            </a:r>
            <a:r>
              <a:rPr lang="fa-IR" sz="2000" b="1" dirty="0">
                <a:solidFill>
                  <a:srgbClr val="00B0F0"/>
                </a:solidFill>
                <a:latin typeface="Arial" panose="020B0604020202020204" pitchFamily="34" charset="0"/>
                <a:cs typeface="B Nazanin" panose="00000400000000000000" pitchFamily="2" charset="-78"/>
              </a:rPr>
              <a:t>:</a:t>
            </a:r>
          </a:p>
          <a:p>
            <a:pPr marL="0" indent="0" algn="r"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خصوصيات ذاتي سرب كه از پتانسيل آسيب رساني به سلامتي افراد برخوردار است</a:t>
            </a:r>
            <a:r>
              <a:rPr lang="fa-IR" sz="2000" dirty="0">
                <a:solidFill>
                  <a:schemeClr val="bg1"/>
                </a:solidFill>
                <a:latin typeface="Arial" panose="020B0604020202020204" pitchFamily="34" charset="0"/>
                <a:cs typeface="B Nazanin" panose="00000400000000000000" pitchFamily="2" charset="-78"/>
              </a:rPr>
              <a:t>.</a:t>
            </a:r>
          </a:p>
          <a:p>
            <a:pPr marL="0" indent="0" algn="r"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41638570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86849" y="1052537"/>
            <a:ext cx="7115708"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5-6) غذاخوری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صرف غذا يا نوشيدني يا نگهداري غذا يا استعمال دخانيات در محل كار ممنوع است.</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 </a:t>
            </a:r>
            <a:r>
              <a:rPr kumimoji="0" lang="fa-IR" sz="2000" b="0" i="0" u="none" strike="noStrike" kern="1200" cap="none" spc="0" normalizeH="0" baseline="0" noProof="0" dirty="0">
                <a:ln>
                  <a:noFill/>
                </a:ln>
                <a:solidFill>
                  <a:schemeClr val="accent6">
                    <a:lumMod val="75000"/>
                  </a:schemeClr>
                </a:solidFill>
                <a:effectLst/>
                <a:uLnTx/>
                <a:uFillTx/>
                <a:latin typeface="Arial" panose="020B0604020202020204" pitchFamily="34" charset="0"/>
                <a:cs typeface="B Nazanin" panose="00000400000000000000" pitchFamily="2" charset="-78"/>
              </a:rPr>
              <a:t>-</a:t>
            </a:r>
            <a:r>
              <a:rPr kumimoji="0" lang="fa-IR" sz="2000" b="0"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rPr>
              <a:t> نگهداري غذا در محل كار، كمد لباس هاي حفاظتي و يا همراه با ماسك تنفسي ممنوع است.</a:t>
            </a:r>
            <a:endParaRPr lang="fa-IR" sz="20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استفاده از امکانات نوشيدن آب نظير آب سردكن داراي شير فشار فواره اي در محيط هاي غير آلوده و در محل هاي رفاهي كارگران بلامانع است.</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كارفرما بايد مطمئن شود كه صرف غذا، نوشيدني، مصرف دخانيات، نگهداري غذا و يا استفاده از مواد آرايشي در محل هاي كار يا مناطق آلوده به سرب، انجام نمي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كارفرما موظف به تأمين غذاخوري مناسب براي كارگران شاغل در معرض مواجهه تنفسي با سرب در غلظت هاي بالاتر از حد توصيه شده مي باشد.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غذاخوري بايد داراي سيستم تنظيم دما، سيستم تهويه مجهز به سيستم تصفيه هوا باشد.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 كارگران شاغل به كار در محيط هاي با غلظت بالاتر از 200 ميکروگرم سرب در متر مکعب هواي تنفسي پس از آنکه لباس يا تجهيزات كاري شان با سيستم هاي تميز كننده فشار منفي، يا ساير روش هاي نظافت نظير تعويض رولباسي و... تميز شد، با عبور از واحد شستشو اجازه ورود به غذاخوري دارند.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 غذاخوري بايد در محلي نزديك به تسهيلات بهداشتي تعويض لباس و شستشوي بدن و دست و صورت و به دور از محيط هاي كاري آلوده قرار گيرد.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8279036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844824"/>
            <a:ext cx="7149480"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5-7) روش های کار توصیه شده</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انجام كار، جابجايي، ذخيره سازي و حمل و نقل ايمن سرب و پسماندهاي حاوي سرب در محل كار بايد بر اساس روش هاي كاري توصيه شده انجام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روش هاي كاري به تمام چيزهايي اتلاق مي شوند كه كارفرما و اپراتور جهت انجام كار با حداقل انتشار آلودگي به آنها نياز داشته و مشتمل بر مديريت سيستم، نظارت بر عملکرد اپراتورها، بازديد دوره اي و اقدامات تعمير و نگهداري پيشگيرانه است.</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6112347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844824"/>
            <a:ext cx="7149480"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5-8) تعمیر و نگهداری مناسب</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اطمينان از عملکرد مناسب و درست اقدامات كنترلي بر عهده كارفرما است. كارفرما بايد به نحوي برنامه ريزي كند كه فرايندهاي زير به طور منظم انجام شوند: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بازديد منظم از فرايند و محيط هاي كار با سرب.</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بازديد از عملکرد سيستم هاي كنترلي.</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استفاده صحيح از سيستم هاي كنترلي و تجهيزات حفاظت فردي توسط كارگران.</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بررسي منظم عملکرد سيستم هاي كنترلي.</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 سرويس منظم كنترل هاي مهندسي و تجهيزات حفاظت فردي.</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 وجود يك سيستم گزارش دهي در محيط كار به نحوي كه هر گونه موارد نقص در سيستم هاي كنترلي كه منجر به كاستن از كارايي آنها مي شود سريعاً گزارش شوند.</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6626665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038682"/>
            <a:ext cx="7259724" cy="4147865"/>
          </a:xfrm>
        </p:spPr>
        <p:txBody>
          <a:bodyPr/>
          <a:lstStyle/>
          <a:p>
            <a:pPr marL="0" indent="0" algn="just" rtl="1">
              <a:spcBef>
                <a:spcPts val="0"/>
              </a:spcBef>
              <a:spcAft>
                <a:spcPts val="0"/>
              </a:spcAft>
              <a:buClr>
                <a:prstClr val="white"/>
              </a:buClr>
              <a:buNone/>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5-9) تغییر در الگوهای کار</a:t>
            </a:r>
          </a:p>
          <a:p>
            <a:pPr marL="0" indent="0" algn="just" rtl="1">
              <a:spcBef>
                <a:spcPts val="0"/>
              </a:spcBef>
              <a:spcAft>
                <a:spcPts val="0"/>
              </a:spcAft>
              <a:buClr>
                <a:prstClr val="white"/>
              </a:buClr>
              <a:buNone/>
              <a:defRPr/>
            </a:pPr>
            <a:r>
              <a:rPr lang="fa-IR" sz="1800" dirty="0" smtClean="0">
                <a:solidFill>
                  <a:schemeClr val="bg1"/>
                </a:solidFill>
                <a:latin typeface="Arial" panose="020B0604020202020204" pitchFamily="34" charset="0"/>
                <a:cs typeface="B Nazanin" panose="00000400000000000000" pitchFamily="2" charset="-78"/>
              </a:rPr>
              <a:t>با بهره گيري از الگوي كار چرخشي و يا ايجاد تنوع در وظايف كاري مي توان به نحو مؤثري از زمان تماس يك كارگر با سرب كاست. تغيير در الگوهاي كاري در وهله نخست سبب كاستن از تماس با سرب مي شود و ضمناً فرصت مناسبي براي سيستم هاي دفعي بدن به منظور دفع سرب جذب   شده فراهم خواهد كرد.</a:t>
            </a:r>
            <a:endParaRPr lang="fa-IR" sz="18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1800" u="sng" dirty="0">
                <a:solidFill>
                  <a:schemeClr val="bg1">
                    <a:lumMod val="95000"/>
                  </a:schemeClr>
                </a:solidFill>
                <a:latin typeface="Arial" panose="020B0604020202020204" pitchFamily="34" charset="0"/>
                <a:cs typeface="B Nazanin" panose="00000400000000000000" pitchFamily="2" charset="-78"/>
              </a:rPr>
              <a:t>از ديگر روش هاي تغيير الگوي كاري مي توان به موارد زير اشاره كرد:</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endParaRPr lang="fa-IR" sz="1800" dirty="0">
              <a:solidFill>
                <a:schemeClr val="tx2">
                  <a:lumMod val="60000"/>
                  <a:lumOff val="40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1-</a:t>
            </a:r>
            <a:r>
              <a:rPr lang="fa-IR" sz="1800" dirty="0">
                <a:solidFill>
                  <a:schemeClr val="bg1"/>
                </a:solidFill>
                <a:latin typeface="Arial" panose="020B0604020202020204" pitchFamily="34" charset="0"/>
                <a:cs typeface="B Nazanin" panose="00000400000000000000" pitchFamily="2" charset="-78"/>
              </a:rPr>
              <a:t> ساده سازي كار. معمولا حجم هواي تنفسي در هنگام كار 4-3 برابر هواي مورد نياز در حالت</a:t>
            </a: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استراحت است و به همين ترتيب ميزان تماس تنفسي هم افزايش مي يابد، در نتيجه با ساده </a:t>
            </a:r>
            <a:r>
              <a:rPr lang="fa-IR" sz="1800" dirty="0" smtClean="0">
                <a:solidFill>
                  <a:schemeClr val="bg1"/>
                </a:solidFill>
                <a:latin typeface="Arial" panose="020B0604020202020204" pitchFamily="34" charset="0"/>
                <a:cs typeface="B Nazanin" panose="00000400000000000000" pitchFamily="2" charset="-78"/>
              </a:rPr>
              <a:t>    سازي </a:t>
            </a:r>
            <a:r>
              <a:rPr lang="fa-IR" sz="1800" dirty="0">
                <a:solidFill>
                  <a:schemeClr val="bg1"/>
                </a:solidFill>
                <a:latin typeface="Arial" panose="020B0604020202020204" pitchFamily="34" charset="0"/>
                <a:cs typeface="B Nazanin" panose="00000400000000000000" pitchFamily="2" charset="-78"/>
              </a:rPr>
              <a:t>كار </a:t>
            </a:r>
            <a:r>
              <a:rPr lang="fa-IR" sz="1800" dirty="0" smtClean="0">
                <a:solidFill>
                  <a:schemeClr val="bg1"/>
                </a:solidFill>
                <a:latin typeface="Arial" panose="020B0604020202020204" pitchFamily="34" charset="0"/>
                <a:cs typeface="B Nazanin" panose="00000400000000000000" pitchFamily="2" charset="-78"/>
              </a:rPr>
              <a:t>كه </a:t>
            </a:r>
            <a:r>
              <a:rPr lang="fa-IR" sz="1800" dirty="0">
                <a:solidFill>
                  <a:schemeClr val="bg1"/>
                </a:solidFill>
                <a:latin typeface="Arial" panose="020B0604020202020204" pitchFamily="34" charset="0"/>
                <a:cs typeface="B Nazanin" panose="00000400000000000000" pitchFamily="2" charset="-78"/>
              </a:rPr>
              <a:t>با بهره گيري از روش هاي طراحي كار انجام مي شود مي توان به نحو مؤثري از ميزان </a:t>
            </a:r>
            <a:r>
              <a:rPr lang="fa-IR" sz="1800" dirty="0" smtClean="0">
                <a:solidFill>
                  <a:schemeClr val="bg1"/>
                </a:solidFill>
                <a:latin typeface="Arial" panose="020B0604020202020204" pitchFamily="34" charset="0"/>
                <a:cs typeface="B Nazanin" panose="00000400000000000000" pitchFamily="2" charset="-78"/>
              </a:rPr>
              <a:t>تماس </a:t>
            </a:r>
            <a:r>
              <a:rPr lang="fa-IR" sz="1800" dirty="0">
                <a:solidFill>
                  <a:schemeClr val="bg1"/>
                </a:solidFill>
                <a:latin typeface="Arial" panose="020B0604020202020204" pitchFamily="34" charset="0"/>
                <a:cs typeface="B Nazanin" panose="00000400000000000000" pitchFamily="2" charset="-78"/>
              </a:rPr>
              <a:t>کاست.</a:t>
            </a:r>
          </a:p>
          <a:p>
            <a:pPr marL="0" indent="0" algn="just" rtl="1">
              <a:spcBef>
                <a:spcPts val="0"/>
              </a:spcBef>
              <a:spcAft>
                <a:spcPts val="0"/>
              </a:spcAft>
              <a:buClr>
                <a:prstClr val="white"/>
              </a:buClr>
              <a:buNone/>
              <a:defRPr/>
            </a:pPr>
            <a:r>
              <a:rPr lang="fa-IR" sz="1800" dirty="0">
                <a:solidFill>
                  <a:schemeClr val="tx2">
                    <a:lumMod val="60000"/>
                    <a:lumOff val="40000"/>
                  </a:schemeClr>
                </a:solidFill>
                <a:latin typeface="Arial" panose="020B0604020202020204" pitchFamily="34" charset="0"/>
                <a:cs typeface="B Nazanin" panose="00000400000000000000" pitchFamily="2" charset="-78"/>
              </a:rPr>
              <a:t>2-</a:t>
            </a:r>
            <a:r>
              <a:rPr lang="fa-IR" sz="1800" dirty="0">
                <a:solidFill>
                  <a:schemeClr val="bg1"/>
                </a:solidFill>
                <a:latin typeface="Arial" panose="020B0604020202020204" pitchFamily="34" charset="0"/>
                <a:cs typeface="B Nazanin" panose="00000400000000000000" pitchFamily="2" charset="-78"/>
              </a:rPr>
              <a:t> انجام كارهاي با آلودگي بالا در مناطق يا زمان هايي كه كارگران كمتري در محل حضور دارند.</a:t>
            </a: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3-</a:t>
            </a:r>
            <a:r>
              <a:rPr lang="fa-IR" sz="1800" dirty="0">
                <a:solidFill>
                  <a:schemeClr val="bg1"/>
                </a:solidFill>
                <a:latin typeface="Arial" panose="020B0604020202020204" pitchFamily="34" charset="0"/>
                <a:cs typeface="B Nazanin" panose="00000400000000000000" pitchFamily="2" charset="-78"/>
              </a:rPr>
              <a:t> كاستن از غلظت آلودگي و طول دوره حضور كارگران در محيط هاي آلوده به سرب. </a:t>
            </a: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4-</a:t>
            </a:r>
            <a:r>
              <a:rPr lang="fa-IR" sz="1800" dirty="0">
                <a:solidFill>
                  <a:schemeClr val="bg1"/>
                </a:solidFill>
                <a:latin typeface="Arial" panose="020B0604020202020204" pitchFamily="34" charset="0"/>
                <a:cs typeface="B Nazanin" panose="00000400000000000000" pitchFamily="2" charset="-78"/>
              </a:rPr>
              <a:t> كاستن ازتعداد كارگران در معرض تماس و انتقال كارگران غير ضروري از بخش هاي با تماس.</a:t>
            </a: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5-</a:t>
            </a:r>
            <a:r>
              <a:rPr lang="fa-IR" sz="1800" dirty="0">
                <a:solidFill>
                  <a:schemeClr val="bg1"/>
                </a:solidFill>
                <a:latin typeface="Arial" panose="020B0604020202020204" pitchFamily="34" charset="0"/>
                <a:cs typeface="B Nazanin" panose="00000400000000000000" pitchFamily="2" charset="-78"/>
              </a:rPr>
              <a:t> كاستن از مقدار سرب موجود در فرايند اعم از مواد اوليه، محصولات و ضايعات حاصل از فرايند.</a:t>
            </a: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6-</a:t>
            </a:r>
            <a:r>
              <a:rPr lang="fa-IR" sz="1800" dirty="0">
                <a:solidFill>
                  <a:schemeClr val="bg1"/>
                </a:solidFill>
                <a:latin typeface="Arial" panose="020B0604020202020204" pitchFamily="34" charset="0"/>
                <a:cs typeface="B Nazanin" panose="00000400000000000000" pitchFamily="2" charset="-78"/>
              </a:rPr>
              <a:t> عدم استفاده از كارگران حساس نظير كارگران مبتلا به بيمارهاي كليوي يا خوني و يا زنان </a:t>
            </a:r>
            <a:r>
              <a:rPr lang="fa-IR" sz="1800" dirty="0" smtClean="0">
                <a:solidFill>
                  <a:schemeClr val="bg1"/>
                </a:solidFill>
                <a:latin typeface="Arial" panose="020B0604020202020204" pitchFamily="34" charset="0"/>
                <a:cs typeface="B Nazanin" panose="00000400000000000000" pitchFamily="2" charset="-78"/>
              </a:rPr>
              <a:t>    مستعد  </a:t>
            </a:r>
            <a:r>
              <a:rPr lang="fa-IR" sz="1800" dirty="0">
                <a:solidFill>
                  <a:schemeClr val="bg1"/>
                </a:solidFill>
                <a:latin typeface="Arial" panose="020B0604020202020204" pitchFamily="34" charset="0"/>
                <a:cs typeface="B Nazanin" panose="00000400000000000000" pitchFamily="2" charset="-78"/>
              </a:rPr>
              <a:t>بارداري در محل ها و فرايندهاي آلوده به سرب.</a:t>
            </a:r>
          </a:p>
          <a:p>
            <a:pPr marL="0" indent="0" algn="just" rtl="1">
              <a:spcBef>
                <a:spcPts val="0"/>
              </a:spcBef>
              <a:spcAft>
                <a:spcPts val="0"/>
              </a:spcAft>
              <a:buClr>
                <a:prstClr val="white"/>
              </a:buClr>
              <a:buNone/>
              <a:defRPr/>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7-</a:t>
            </a:r>
            <a:r>
              <a:rPr lang="fa-IR" sz="1800" dirty="0">
                <a:solidFill>
                  <a:schemeClr val="bg1"/>
                </a:solidFill>
                <a:latin typeface="Arial" panose="020B0604020202020204" pitchFamily="34" charset="0"/>
                <a:cs typeface="B Nazanin" panose="00000400000000000000" pitchFamily="2" charset="-78"/>
              </a:rPr>
              <a:t> جلوگيري از اضافه كار كارگران در محيط هاي آلوده به سرب.</a:t>
            </a: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600" dirty="0"/>
          </a:p>
        </p:txBody>
      </p:sp>
    </p:spTree>
    <p:extLst>
      <p:ext uri="{BB962C8B-B14F-4D97-AF65-F5344CB8AC3E}">
        <p14:creationId xmlns:p14="http://schemas.microsoft.com/office/powerpoint/2010/main" val="30243973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412776"/>
            <a:ext cx="7293496"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5-10) علائم و نشانه ها</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در محيط هاي كاري آلوده به سرب و به ويژه محيط هاي با انتشارگرد و غبار و فيوم هاي سرب، بايستي با نصب علائم خطر به كارگران اطلاع رساني شود.</a:t>
            </a:r>
          </a:p>
          <a:p>
            <a:pPr marL="0" indent="0" algn="just" rtl="1">
              <a:spcBef>
                <a:spcPts val="0"/>
              </a:spcBef>
              <a:spcAft>
                <a:spcPts val="0"/>
              </a:spcAft>
              <a:buClr>
                <a:prstClr val="white"/>
              </a:buClr>
              <a:buNone/>
              <a:defRPr/>
            </a:pPr>
            <a:endParaRPr lang="fa-IR" sz="20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كارفرما موظف است علائم زير را در محيط هاي كاري كه غلظت سرب در هواي محيطي فراتر از حد توصيه شده است نصب كند.</a:t>
            </a:r>
            <a:r>
              <a:rPr lang="fa-IR" sz="2000" dirty="0">
                <a:solidFill>
                  <a:srgbClr val="FF0000"/>
                </a:solidFill>
                <a:latin typeface="Arial" panose="020B0604020202020204" pitchFamily="34" charset="0"/>
                <a:cs typeface="B Nazanin" panose="00000400000000000000" pitchFamily="2" charset="-78"/>
              </a:rPr>
              <a:t>" هشدار، ناحيه كار با سرب، سم، استعمال دخانيات، صرف غذا، نوشيدني و آدامس ممنوع "</a:t>
            </a:r>
            <a:r>
              <a:rPr lang="fa-IR" sz="2000" dirty="0">
                <a:solidFill>
                  <a:schemeClr val="bg1"/>
                </a:solidFill>
                <a:latin typeface="Arial" panose="020B0604020202020204" pitchFamily="34" charset="0"/>
                <a:cs typeface="B Nazanin" panose="00000400000000000000" pitchFamily="2" charset="-78"/>
              </a:rPr>
              <a:t>.</a:t>
            </a: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 تابلوي فوق بايد با حروف درشت و كاملاً تميز در محلي روشن و در ديد عموم نصب شود.</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386321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355067"/>
            <a:ext cx="7259724" cy="4147865"/>
          </a:xfrm>
        </p:spPr>
        <p:txBody>
          <a:bodyPr/>
          <a:lstStyle/>
          <a:p>
            <a:pPr lvl="0" algn="just" rtl="1">
              <a:spcBef>
                <a:spcPts val="0"/>
              </a:spcBef>
              <a:buClr>
                <a:prstClr val="white"/>
              </a:buClr>
              <a:defRPr/>
            </a:pPr>
            <a:r>
              <a:rPr lang="fa-IR" sz="2200" b="1" dirty="0">
                <a:solidFill>
                  <a:srgbClr val="00B0F0"/>
                </a:solidFill>
                <a:latin typeface="Arial" panose="020B0604020202020204" pitchFamily="34" charset="0"/>
                <a:cs typeface="B Nazanin" panose="00000400000000000000" pitchFamily="2" charset="-78"/>
              </a:rPr>
              <a:t>5-11) مراقبت های </a:t>
            </a:r>
            <a:r>
              <a:rPr lang="fa-IR" sz="2200" b="1" dirty="0" smtClean="0">
                <a:solidFill>
                  <a:srgbClr val="00B0F0"/>
                </a:solidFill>
                <a:latin typeface="Arial" panose="020B0604020202020204" pitchFamily="34" charset="0"/>
                <a:cs typeface="B Nazanin" panose="00000400000000000000" pitchFamily="2" charset="-78"/>
              </a:rPr>
              <a:t>پزشکی</a:t>
            </a:r>
            <a:endParaRPr lang="fa-IR" sz="2200" dirty="0" smtClean="0">
              <a:solidFill>
                <a:srgbClr val="00B0F0"/>
              </a:solidFill>
              <a:latin typeface="Arial" panose="020B0604020202020204" pitchFamily="34" charset="0"/>
              <a:cs typeface="B Nazanin" panose="00000400000000000000" pitchFamily="2" charset="-78"/>
            </a:endParaRPr>
          </a:p>
          <a:p>
            <a:pPr marL="0" indent="0" algn="just" rtl="1">
              <a:spcBef>
                <a:spcPts val="0"/>
              </a:spcBef>
              <a:spcAft>
                <a:spcPts val="0"/>
              </a:spcAft>
              <a:buClr>
                <a:prstClr val="white"/>
              </a:buClr>
              <a:buNone/>
              <a:defRPr/>
            </a:pPr>
            <a:r>
              <a:rPr lang="fa-IR" sz="2000" dirty="0" smtClean="0">
                <a:solidFill>
                  <a:schemeClr val="bg1"/>
                </a:solidFill>
                <a:latin typeface="Arial" panose="020B0604020202020204" pitchFamily="34" charset="0"/>
                <a:cs typeface="B Nazanin" panose="00000400000000000000" pitchFamily="2" charset="-78"/>
              </a:rPr>
              <a:t>برنامه </a:t>
            </a:r>
            <a:r>
              <a:rPr lang="fa-IR" sz="2000" dirty="0">
                <a:solidFill>
                  <a:schemeClr val="bg1"/>
                </a:solidFill>
                <a:latin typeface="Arial" panose="020B0604020202020204" pitchFamily="34" charset="0"/>
                <a:cs typeface="B Nazanin" panose="00000400000000000000" pitchFamily="2" charset="-78"/>
              </a:rPr>
              <a:t>مراقبت پزشکي با هدف پايش سلامتي كارگران در معرض تماس با سرب و </a:t>
            </a:r>
            <a:r>
              <a:rPr lang="fa-IR" sz="2000" dirty="0" smtClean="0">
                <a:solidFill>
                  <a:schemeClr val="bg1"/>
                </a:solidFill>
                <a:latin typeface="Arial" panose="020B0604020202020204" pitchFamily="34" charset="0"/>
                <a:cs typeface="B Nazanin" panose="00000400000000000000" pitchFamily="2" charset="-78"/>
              </a:rPr>
              <a:t>       تشخيص </a:t>
            </a:r>
            <a:r>
              <a:rPr lang="fa-IR" sz="2000" dirty="0">
                <a:solidFill>
                  <a:schemeClr val="bg1"/>
                </a:solidFill>
                <a:latin typeface="Arial" panose="020B0604020202020204" pitchFamily="34" charset="0"/>
                <a:cs typeface="B Nazanin" panose="00000400000000000000" pitchFamily="2" charset="-78"/>
              </a:rPr>
              <a:t>هر گونه افزايش غلظت سرب خون پيش از بروز علایم و بيماري ها اجراء </a:t>
            </a:r>
            <a:r>
              <a:rPr lang="fa-IR" sz="2000" dirty="0" smtClean="0">
                <a:solidFill>
                  <a:schemeClr val="bg1"/>
                </a:solidFill>
                <a:latin typeface="Arial" panose="020B0604020202020204" pitchFamily="34" charset="0"/>
                <a:cs typeface="B Nazanin" panose="00000400000000000000" pitchFamily="2" charset="-78"/>
              </a:rPr>
              <a:t>       مي </a:t>
            </a:r>
            <a:r>
              <a:rPr lang="fa-IR" sz="2000" dirty="0">
                <a:solidFill>
                  <a:schemeClr val="bg1"/>
                </a:solidFill>
                <a:latin typeface="Arial" panose="020B0604020202020204" pitchFamily="34" charset="0"/>
                <a:cs typeface="B Nazanin" panose="00000400000000000000" pitchFamily="2" charset="-78"/>
              </a:rPr>
              <a:t>شوند. شرط لازم براي اجراي برنامه مراقبت پزشکي اشتغال به كار به مدت حداقل </a:t>
            </a:r>
            <a:r>
              <a:rPr lang="fa-IR" sz="2000" dirty="0" smtClean="0">
                <a:solidFill>
                  <a:schemeClr val="bg1"/>
                </a:solidFill>
                <a:latin typeface="Arial" panose="020B0604020202020204" pitchFamily="34" charset="0"/>
                <a:cs typeface="B Nazanin" panose="00000400000000000000" pitchFamily="2" charset="-78"/>
              </a:rPr>
              <a:t>  30 </a:t>
            </a:r>
            <a:r>
              <a:rPr lang="fa-IR" sz="2000" dirty="0">
                <a:solidFill>
                  <a:schemeClr val="bg1"/>
                </a:solidFill>
                <a:latin typeface="Arial" panose="020B0604020202020204" pitchFamily="34" charset="0"/>
                <a:cs typeface="B Nazanin" panose="00000400000000000000" pitchFamily="2" charset="-78"/>
              </a:rPr>
              <a:t>روز در سال در محيط هاي آلوده به سرب است. مراقبت هاي پزشکي بايد همزمان </a:t>
            </a:r>
            <a:r>
              <a:rPr lang="fa-IR" sz="2000" dirty="0" smtClean="0">
                <a:solidFill>
                  <a:schemeClr val="bg1"/>
                </a:solidFill>
                <a:latin typeface="Arial" panose="020B0604020202020204" pitchFamily="34" charset="0"/>
                <a:cs typeface="B Nazanin" panose="00000400000000000000" pitchFamily="2" charset="-78"/>
              </a:rPr>
              <a:t>با  استخدام </a:t>
            </a:r>
            <a:r>
              <a:rPr lang="fa-IR" sz="2000" dirty="0">
                <a:solidFill>
                  <a:schemeClr val="bg1"/>
                </a:solidFill>
                <a:latin typeface="Arial" panose="020B0604020202020204" pitchFamily="34" charset="0"/>
                <a:cs typeface="B Nazanin" panose="00000400000000000000" pitchFamily="2" charset="-78"/>
              </a:rPr>
              <a:t>و پيش از شروع به كار كارگر انجام و در غير اين صورت با توجه به نوع كار، </a:t>
            </a:r>
            <a:r>
              <a:rPr lang="fa-IR" sz="2000" dirty="0" smtClean="0">
                <a:solidFill>
                  <a:schemeClr val="bg1"/>
                </a:solidFill>
                <a:latin typeface="Arial" panose="020B0604020202020204" pitchFamily="34" charset="0"/>
                <a:cs typeface="B Nazanin" panose="00000400000000000000" pitchFamily="2" charset="-78"/>
              </a:rPr>
              <a:t>    حداكثر </a:t>
            </a:r>
            <a:r>
              <a:rPr lang="fa-IR" sz="2000" dirty="0">
                <a:solidFill>
                  <a:schemeClr val="bg1"/>
                </a:solidFill>
                <a:latin typeface="Arial" panose="020B0604020202020204" pitchFamily="34" charset="0"/>
                <a:cs typeface="B Nazanin" panose="00000400000000000000" pitchFamily="2" charset="-78"/>
              </a:rPr>
              <a:t>يك ماه از </a:t>
            </a:r>
            <a:r>
              <a:rPr lang="fa-IR" sz="2000" dirty="0" smtClean="0">
                <a:solidFill>
                  <a:schemeClr val="bg1"/>
                </a:solidFill>
                <a:latin typeface="Arial" panose="020B0604020202020204" pitchFamily="34" charset="0"/>
                <a:cs typeface="B Nazanin" panose="00000400000000000000" pitchFamily="2" charset="-78"/>
              </a:rPr>
              <a:t>تاريخ </a:t>
            </a:r>
            <a:r>
              <a:rPr lang="fa-IR" sz="2000" dirty="0">
                <a:solidFill>
                  <a:schemeClr val="bg1"/>
                </a:solidFill>
                <a:latin typeface="Arial" panose="020B0604020202020204" pitchFamily="34" charset="0"/>
                <a:cs typeface="B Nazanin" panose="00000400000000000000" pitchFamily="2" charset="-78"/>
              </a:rPr>
              <a:t>شروع به كار انجام شوند.</a:t>
            </a:r>
          </a:p>
          <a:p>
            <a:pPr marL="0" indent="0" algn="just" rtl="1">
              <a:spcBef>
                <a:spcPts val="0"/>
              </a:spcBef>
              <a:spcAft>
                <a:spcPts val="0"/>
              </a:spcAft>
              <a:buClr>
                <a:prstClr val="white"/>
              </a:buClr>
              <a:buNone/>
              <a:defRPr/>
            </a:pP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حفاظت از سلامتي كارگران شاغل به كار در محيط هاي كاري آلوده به سرب، در صورت دارا بودن شرايط زير نيازمند رعايت برنامه جامع مراقبت پزشکي است.</a:t>
            </a:r>
          </a:p>
          <a:p>
            <a:pPr marL="0" indent="0" algn="just" rtl="1">
              <a:spcBef>
                <a:spcPts val="0"/>
              </a:spcBef>
              <a:spcAft>
                <a:spcPts val="0"/>
              </a:spcAft>
              <a:buClr>
                <a:prstClr val="white"/>
              </a:buClr>
              <a:buNone/>
              <a:defRPr/>
            </a:pPr>
            <a:r>
              <a:rPr lang="fa-IR" sz="2000" dirty="0">
                <a:solidFill>
                  <a:schemeClr val="accent6">
                    <a:lumMod val="75000"/>
                  </a:schemeClr>
                </a:solidFill>
                <a:latin typeface="Arial" panose="020B0604020202020204" pitchFamily="34" charset="0"/>
                <a:cs typeface="B Nazanin" panose="00000400000000000000" pitchFamily="2" charset="-78"/>
              </a:rPr>
              <a:t>الف) </a:t>
            </a:r>
            <a:r>
              <a:rPr lang="fa-IR" sz="2000" dirty="0">
                <a:solidFill>
                  <a:schemeClr val="bg1"/>
                </a:solidFill>
                <a:latin typeface="Arial" panose="020B0604020202020204" pitchFamily="34" charset="0"/>
                <a:cs typeface="B Nazanin" panose="00000400000000000000" pitchFamily="2" charset="-78"/>
              </a:rPr>
              <a:t>كار در محيط هاي آلوده كه تماس تنفسي، گوارشي كارگران با سرب معني دار و </a:t>
            </a:r>
            <a:r>
              <a:rPr lang="fa-IR" sz="2000" dirty="0" smtClean="0">
                <a:solidFill>
                  <a:schemeClr val="bg1"/>
                </a:solidFill>
                <a:latin typeface="Arial" panose="020B0604020202020204" pitchFamily="34" charset="0"/>
                <a:cs typeface="B Nazanin" panose="00000400000000000000" pitchFamily="2" charset="-78"/>
              </a:rPr>
              <a:t>  قابل </a:t>
            </a:r>
            <a:r>
              <a:rPr lang="fa-IR" sz="2000" dirty="0">
                <a:solidFill>
                  <a:schemeClr val="bg1"/>
                </a:solidFill>
                <a:latin typeface="Arial" panose="020B0604020202020204" pitchFamily="34" charset="0"/>
                <a:cs typeface="B Nazanin" panose="00000400000000000000" pitchFamily="2" charset="-78"/>
              </a:rPr>
              <a:t>توجه است.</a:t>
            </a:r>
          </a:p>
          <a:p>
            <a:pPr marL="0" indent="0" algn="just" rtl="1">
              <a:spcBef>
                <a:spcPts val="0"/>
              </a:spcBef>
              <a:spcAft>
                <a:spcPts val="0"/>
              </a:spcAft>
              <a:buClr>
                <a:prstClr val="white"/>
              </a:buClr>
              <a:buNone/>
              <a:defRPr/>
            </a:pPr>
            <a:r>
              <a:rPr lang="fa-IR" sz="2000" dirty="0">
                <a:solidFill>
                  <a:schemeClr val="accent6">
                    <a:lumMod val="75000"/>
                  </a:schemeClr>
                </a:solidFill>
                <a:latin typeface="Arial" panose="020B0604020202020204" pitchFamily="34" charset="0"/>
                <a:cs typeface="B Nazanin" panose="00000400000000000000" pitchFamily="2" charset="-78"/>
              </a:rPr>
              <a:t> ب)  </a:t>
            </a:r>
            <a:r>
              <a:rPr lang="fa-IR" sz="2000" dirty="0">
                <a:solidFill>
                  <a:schemeClr val="bg1"/>
                </a:solidFill>
                <a:latin typeface="Arial" panose="020B0604020202020204" pitchFamily="34" charset="0"/>
                <a:cs typeface="B Nazanin" panose="00000400000000000000" pitchFamily="2" charset="-78"/>
              </a:rPr>
              <a:t>غلظت سرب خون يا غلظت سرب ادرار كارگران در محدوده غلظتي زيستي باشد.</a:t>
            </a:r>
          </a:p>
          <a:p>
            <a:pPr marL="0" indent="0" algn="just" rtl="1">
              <a:spcBef>
                <a:spcPts val="0"/>
              </a:spcBef>
              <a:spcAft>
                <a:spcPts val="0"/>
              </a:spcAft>
              <a:buClr>
                <a:prstClr val="white"/>
              </a:buClr>
              <a:buNone/>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پ) </a:t>
            </a:r>
            <a:r>
              <a:rPr lang="fa-IR" sz="2000" dirty="0">
                <a:solidFill>
                  <a:schemeClr val="bg1"/>
                </a:solidFill>
                <a:latin typeface="Arial" panose="020B0604020202020204" pitchFamily="34" charset="0"/>
                <a:cs typeface="B Nazanin" panose="00000400000000000000" pitchFamily="2" charset="-78"/>
              </a:rPr>
              <a:t>تأييد نياز به ادامه مراقبت ها يا نظارت هاي پزشکي.</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2000" dirty="0"/>
          </a:p>
        </p:txBody>
      </p:sp>
    </p:spTree>
    <p:extLst>
      <p:ext uri="{BB962C8B-B14F-4D97-AF65-F5344CB8AC3E}">
        <p14:creationId xmlns:p14="http://schemas.microsoft.com/office/powerpoint/2010/main" val="15667262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069514"/>
            <a:ext cx="7259724" cy="4147865"/>
          </a:xfrm>
        </p:spPr>
        <p:txBody>
          <a:bodyPr/>
          <a:lstStyle/>
          <a:p>
            <a:pPr marL="0" indent="0" algn="just" rtl="1">
              <a:spcBef>
                <a:spcPts val="0"/>
              </a:spcBef>
              <a:spcAft>
                <a:spcPts val="0"/>
              </a:spcAft>
              <a:buClr>
                <a:prstClr val="white"/>
              </a:buClr>
              <a:buNone/>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5-11) مراقبت های </a:t>
            </a:r>
            <a:r>
              <a:rPr kumimoji="0" lang="fa-IR" sz="2200" b="1" i="0" u="none" strike="noStrike" kern="1200" cap="none" spc="0" normalizeH="0" baseline="0" noProof="0" dirty="0" smtClean="0">
                <a:ln>
                  <a:noFill/>
                </a:ln>
                <a:solidFill>
                  <a:srgbClr val="00B0F0"/>
                </a:solidFill>
                <a:effectLst/>
                <a:uLnTx/>
                <a:uFillTx/>
                <a:latin typeface="Arial" panose="020B0604020202020204" pitchFamily="34" charset="0"/>
                <a:cs typeface="B Nazanin" panose="00000400000000000000" pitchFamily="2" charset="-78"/>
              </a:rPr>
              <a:t>پزشکی</a:t>
            </a: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آزمايش هاي پزشکي هرگز به عنوان جايگزين روش هاي كنترل ريسك محسوب </a:t>
            </a:r>
            <a:r>
              <a:rPr lang="fa-IR" sz="2000" dirty="0" smtClean="0">
                <a:solidFill>
                  <a:schemeClr val="bg1"/>
                </a:solidFill>
                <a:latin typeface="Arial" panose="020B0604020202020204" pitchFamily="34" charset="0"/>
                <a:cs typeface="B Nazanin" panose="00000400000000000000" pitchFamily="2" charset="-78"/>
              </a:rPr>
              <a:t>     نمي </a:t>
            </a:r>
            <a:r>
              <a:rPr lang="fa-IR" sz="2000" dirty="0">
                <a:solidFill>
                  <a:schemeClr val="bg1"/>
                </a:solidFill>
                <a:latin typeface="Arial" panose="020B0604020202020204" pitchFamily="34" charset="0"/>
                <a:cs typeface="B Nazanin" panose="00000400000000000000" pitchFamily="2" charset="-78"/>
              </a:rPr>
              <a:t>شوند. با اجراي اين برنامه از سلامتي كارگران در بدو استخدام اطمينان حاصل شده و بستري مناسب براي نظارت هاي بعدي فراهم مي شود. با انجام مراقبت هاي پزشکي، زنان باردار، زنان مستعد بارداري يا افراد با شرايط پزشکي خاص نظير ابتلاء به كم خوني و يا بيماري كليوي مورد نظارت دقيق تري قرار گرفته و با بررسي نتايج آزمايش هاي پزشکي كارگران، شرايط كاري كه نيازمند اعمال كنترل هاي لازم و يا حتي قطع تماس هستند شناسايي مي شوند</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None/>
              <a:tabLst/>
              <a:defRPr/>
            </a:pPr>
            <a:r>
              <a:rPr lang="fa-IR" sz="2000" dirty="0">
                <a:solidFill>
                  <a:schemeClr val="bg1"/>
                </a:solidFill>
                <a:latin typeface="Arial" panose="020B0604020202020204" pitchFamily="34" charset="0"/>
                <a:cs typeface="B Nazanin" panose="00000400000000000000" pitchFamily="2" charset="-78"/>
              </a:rPr>
              <a:t>برنامه مراقبت پزشکي مشتمل بر پايش زيستي سرب يا متابوليت هاي آن در خون كارگران، انجام معاينات و آزمايش هاي پزشکي، ثبت و نگهداري نتايج و اطلاع رساني نتايج به كارگر است</a:t>
            </a:r>
            <a:r>
              <a:rPr lang="fa-IR" sz="2000" dirty="0" smtClean="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prstClr val="white"/>
              </a:buClr>
              <a:buNone/>
              <a:defRPr/>
            </a:pPr>
            <a:r>
              <a:rPr lang="fa-IR" sz="2000" u="sng" dirty="0" smtClean="0">
                <a:solidFill>
                  <a:schemeClr val="accent6"/>
                </a:solidFill>
                <a:latin typeface="Arial" panose="020B0604020202020204" pitchFamily="34" charset="0"/>
                <a:cs typeface="B Nazanin" panose="00000400000000000000" pitchFamily="2" charset="-78"/>
              </a:rPr>
              <a:t>الف) پایش </a:t>
            </a:r>
            <a:r>
              <a:rPr lang="fa-IR" sz="2000" u="sng" dirty="0">
                <a:solidFill>
                  <a:schemeClr val="accent6"/>
                </a:solidFill>
                <a:latin typeface="Arial" panose="020B0604020202020204" pitchFamily="34" charset="0"/>
                <a:cs typeface="B Nazanin" panose="00000400000000000000" pitchFamily="2" charset="-78"/>
              </a:rPr>
              <a:t>زیستی</a:t>
            </a:r>
          </a:p>
          <a:p>
            <a:pPr marL="0" indent="0" algn="just" rtl="1">
              <a:spcBef>
                <a:spcPts val="0"/>
              </a:spcBef>
              <a:spcAft>
                <a:spcPts val="0"/>
              </a:spcAft>
              <a:buClr>
                <a:prstClr val="white"/>
              </a:buClr>
              <a:buNone/>
              <a:defRPr/>
            </a:pPr>
            <a:r>
              <a:rPr lang="fa-IR" sz="2000" dirty="0">
                <a:solidFill>
                  <a:schemeClr val="bg1"/>
                </a:solidFill>
                <a:latin typeface="Arial" panose="020B0604020202020204" pitchFamily="34" charset="0"/>
                <a:cs typeface="B Nazanin" panose="00000400000000000000" pitchFamily="2" charset="-78"/>
              </a:rPr>
              <a:t>پايش هاي زيستي به عنوان ابزاري سودمند در ارزيابي مقدار سرب جذب شده در بدن</a:t>
            </a:r>
          </a:p>
          <a:p>
            <a:pPr marL="0" indent="0" algn="just" rtl="1">
              <a:spcBef>
                <a:spcPts val="0"/>
              </a:spcBef>
              <a:spcAft>
                <a:spcPts val="0"/>
              </a:spcAft>
              <a:buClr>
                <a:prstClr val="white"/>
              </a:buClr>
              <a:buNone/>
              <a:defRPr/>
            </a:pPr>
            <a:r>
              <a:rPr lang="fa-IR" sz="2000" dirty="0">
                <a:solidFill>
                  <a:schemeClr val="bg1"/>
                </a:solidFill>
                <a:latin typeface="Arial" panose="020B0604020202020204" pitchFamily="34" charset="0"/>
                <a:cs typeface="B Nazanin" panose="00000400000000000000" pitchFamily="2" charset="-78"/>
              </a:rPr>
              <a:t> فرد از راه هاي تنفسي، گوارشي در محيط كار و ساير محيط هاي غير شغلي محسوب </a:t>
            </a:r>
          </a:p>
          <a:p>
            <a:pPr marL="0" indent="0" algn="just" rtl="1">
              <a:spcBef>
                <a:spcPts val="0"/>
              </a:spcBef>
              <a:spcAft>
                <a:spcPts val="0"/>
              </a:spcAft>
              <a:buClr>
                <a:prstClr val="white"/>
              </a:buClr>
              <a:buNone/>
              <a:defRPr/>
            </a:pPr>
            <a:r>
              <a:rPr lang="fa-IR" sz="2000" dirty="0">
                <a:solidFill>
                  <a:schemeClr val="bg1"/>
                </a:solidFill>
                <a:latin typeface="Arial" panose="020B0604020202020204" pitchFamily="34" charset="0"/>
                <a:cs typeface="B Nazanin" panose="00000400000000000000" pitchFamily="2" charset="-78"/>
              </a:rPr>
              <a:t>شده و به اين ترتيب به عنوان نشانگر بسيار خوبي در ارزيابي تماس هاي فردي محسوب </a:t>
            </a:r>
          </a:p>
          <a:p>
            <a:pPr marL="0" indent="0" algn="just" rtl="1">
              <a:spcBef>
                <a:spcPts val="0"/>
              </a:spcBef>
              <a:spcAft>
                <a:spcPts val="0"/>
              </a:spcAft>
              <a:buClr>
                <a:prstClr val="white"/>
              </a:buClr>
              <a:buNone/>
              <a:defRPr/>
            </a:pPr>
            <a:r>
              <a:rPr lang="fa-IR" sz="2000" dirty="0">
                <a:solidFill>
                  <a:schemeClr val="bg1"/>
                </a:solidFill>
                <a:latin typeface="Arial" panose="020B0604020202020204" pitchFamily="34" charset="0"/>
                <a:cs typeface="B Nazanin" panose="00000400000000000000" pitchFamily="2" charset="-78"/>
              </a:rPr>
              <a:t>مي شوند.</a:t>
            </a:r>
          </a:p>
          <a:p>
            <a:pPr marL="0" indent="0" algn="just" rtl="1">
              <a:spcBef>
                <a:spcPts val="0"/>
              </a:spcBef>
              <a:spcAft>
                <a:spcPts val="0"/>
              </a:spcAft>
              <a:buClr>
                <a:prstClr val="white"/>
              </a:buClr>
              <a:buNone/>
              <a:defRPr/>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Clr>
                <a:prstClr val="white"/>
              </a:buClr>
              <a:buNone/>
              <a:defRPr/>
            </a:pP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3785141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196752"/>
            <a:ext cx="7115708"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0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5-11) مراقبت های پزشکی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u="sng" dirty="0">
                <a:solidFill>
                  <a:schemeClr val="bg1"/>
                </a:solidFill>
                <a:latin typeface="Arial" panose="020B0604020202020204" pitchFamily="34" charset="0"/>
                <a:cs typeface="B Nazanin" panose="00000400000000000000" pitchFamily="2" charset="-78"/>
              </a:rPr>
              <a:t>فواصل انجام پایش های زیستی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اندازه گيري سرب خون، پيش از اشتغال به كار در محيط با احتمال تماس تنفسي با غلظت هاي هوابرد سرب در غلظتي فراتر از حد عمل، در غير اينصورت حداكثر در مدت 2 هفته از شروع به كار.</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اولين فرصت ممکن و به محض اعلام كارفرما، يا بروز علايم مسموميت ناشي از كار با سرب در كارگر.</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اندازه گيري سرب در خون كارگران در معرض تماس با سرب و تركيبات معدني سرب، به استثناء كارگران جوان و زنان مستعد بارداري بايد حداقل هر شش ماه يك بار انجام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در مواردي كه نتايج حاصل از دو آزمايش متوالي كارگران كمتر از 30 ميکروگرم در دسي ليتر بود، فاصله بين پايش ها به يك بار در سال افزايش مي يابد. </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براي كارگراني كه سرب خون آنها در حد 40 ميکروگرم در 100 ميلي ليتر خون يا بيشتر باشد، اندازه گيري ها حداقل هر 3 ماه انجام مي شود تا جايي كه غلظت سرب در خون در دو آزمايش متوالي به كمتر از 30 ميکروگرم در 100 ميلي ليتر خون برسد.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زنان جوان مستعد بارداري يا كارگران جوان (كمتر از 18 سال) نيازمند تکرار آزمايش ها در فواصل كمتري به تشخيص پزشك هستند.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هر حال با توجه به غلظت سرب موجود در خون، فواصل بين آزمايش ها براي گروه هاي مختلف نبايستي بيشتر از 3 ماه شود.</a:t>
            </a: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2787170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259632" y="1094100"/>
            <a:ext cx="7403740"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5-11) مراقبت های پزشکی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u="sng" dirty="0" smtClean="0">
                <a:solidFill>
                  <a:schemeClr val="accent6"/>
                </a:solidFill>
                <a:latin typeface="Arial" panose="020B0604020202020204" pitchFamily="34" charset="0"/>
                <a:cs typeface="B Nazanin" panose="00000400000000000000" pitchFamily="2" charset="-78"/>
              </a:rPr>
              <a:t>ب) معاینات </a:t>
            </a:r>
            <a:r>
              <a:rPr lang="fa-IR" sz="2000" u="sng" dirty="0">
                <a:solidFill>
                  <a:schemeClr val="accent6"/>
                </a:solidFill>
                <a:latin typeface="Arial" panose="020B0604020202020204" pitchFamily="34" charset="0"/>
                <a:cs typeface="B Nazanin" panose="00000400000000000000" pitchFamily="2" charset="-78"/>
              </a:rPr>
              <a:t>پزشکی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endParaRPr lang="fa-IR" sz="1800" u="sng" dirty="0">
              <a:solidFill>
                <a:schemeClr val="accent6">
                  <a:lumMod val="75000"/>
                </a:schemeClr>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كارگراني كه تماس بالايي با سرب دارند علائم و نشانه هاي عمومي نظير خستگي، ضعف، دردهاي شکمي، يبوست، دردها و ناراحتي هاي عمومي را تجربه مي كنند. اين علائم زمينه ساز ناراحتي هاي ديگري نظير بي خوابي، سوء هاضمه و يا روماتيسم هم مي شوند. به منظور تعيين علت اين عوارض عمومي، كارگر مي بايست توسط پزشك طب كار معاينه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u="sng" dirty="0">
                <a:solidFill>
                  <a:schemeClr val="bg1"/>
                </a:solidFill>
                <a:latin typeface="Arial" panose="020B0604020202020204" pitchFamily="34" charset="0"/>
                <a:cs typeface="B Nazanin" panose="00000400000000000000" pitchFamily="2" charset="-78"/>
              </a:rPr>
              <a:t> معاينه پزشکي شامل موارد زير است:</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معاينات دندان ها، لثه ها، سيستم هاي خوني، معده اي روده اي، كليه ها، قلبي- عروقي و عصبي.</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اندازه گيري فشار خون و بررسي وضعيت هاي ريوي در مورد كارگراني كه نياز به استفاده از ماسك تنفسي دارند.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accent6">
                    <a:lumMod val="75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تهيه نمونه خون به منظور تعيين سرب خون، تعيين هموگلوبين، هماتوكريت، </a:t>
            </a:r>
            <a:r>
              <a:rPr lang="fa-IR" sz="2000" dirty="0" smtClean="0">
                <a:solidFill>
                  <a:schemeClr val="bg1"/>
                </a:solidFill>
                <a:latin typeface="Arial" panose="020B0604020202020204" pitchFamily="34" charset="0"/>
                <a:cs typeface="B Nazanin" panose="00000400000000000000" pitchFamily="2" charset="-78"/>
              </a:rPr>
              <a:t>     انديس </a:t>
            </a:r>
            <a:r>
              <a:rPr lang="fa-IR" sz="2000" dirty="0">
                <a:solidFill>
                  <a:schemeClr val="bg1"/>
                </a:solidFill>
                <a:latin typeface="Arial" panose="020B0604020202020204" pitchFamily="34" charset="0"/>
                <a:cs typeface="B Nazanin" panose="00000400000000000000" pitchFamily="2" charset="-78"/>
              </a:rPr>
              <a:t>هاي سلول هاي قرمز خون، ارزيابي مورفولوژي سلول هاي خوني قرمز، زينك -  پروتوپورفيرين، نيتروژن- اوره خون و كراتينين سرم و در صورت درخواست كارگر، تست قدرت باروري در مردان و تست حاملگي براي زنان.</a:t>
            </a:r>
            <a:endParaRPr kumimoji="0" lang="fa-IR" sz="20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39202019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095417"/>
            <a:ext cx="7115708" cy="4147865"/>
          </a:xfrm>
        </p:spPr>
        <p:txBody>
          <a:bodyPr/>
          <a:lstStyle/>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kumimoji="0" lang="fa-IR" sz="2200" b="1" i="0" u="none" strike="noStrike" kern="1200" cap="none" spc="0" normalizeH="0" baseline="0" noProof="0" dirty="0">
                <a:ln>
                  <a:noFill/>
                </a:ln>
                <a:solidFill>
                  <a:srgbClr val="00B0F0"/>
                </a:solidFill>
                <a:effectLst/>
                <a:uLnTx/>
                <a:uFillTx/>
                <a:latin typeface="Arial" panose="020B0604020202020204" pitchFamily="34" charset="0"/>
                <a:cs typeface="B Nazanin" panose="00000400000000000000" pitchFamily="2" charset="-78"/>
              </a:rPr>
              <a:t>5-11) مراقبت های پزشکی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2200" u="sng" dirty="0" smtClean="0">
                <a:solidFill>
                  <a:schemeClr val="accent6"/>
                </a:solidFill>
                <a:latin typeface="Arial" panose="020B0604020202020204" pitchFamily="34" charset="0"/>
                <a:cs typeface="B Nazanin" panose="00000400000000000000" pitchFamily="2" charset="-78"/>
              </a:rPr>
              <a:t>پ) پرونده </a:t>
            </a:r>
            <a:r>
              <a:rPr lang="fa-IR" sz="2200" u="sng" dirty="0">
                <a:solidFill>
                  <a:schemeClr val="accent6"/>
                </a:solidFill>
                <a:latin typeface="Arial" panose="020B0604020202020204" pitchFamily="34" charset="0"/>
                <a:cs typeface="B Nazanin" panose="00000400000000000000" pitchFamily="2" charset="-78"/>
              </a:rPr>
              <a:t>پزشکی</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endParaRPr lang="fa-IR" sz="1800" dirty="0">
              <a:solidFill>
                <a:schemeClr val="bg1"/>
              </a:solidFill>
              <a:latin typeface="Arial" panose="020B0604020202020204" pitchFamily="34" charset="0"/>
              <a:cs typeface="B Nazanin" panose="00000400000000000000" pitchFamily="2" charset="-78"/>
            </a:endParaRP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bg1"/>
                </a:solidFill>
                <a:latin typeface="Arial" panose="020B0604020202020204" pitchFamily="34" charset="0"/>
                <a:cs typeface="B Nazanin" panose="00000400000000000000" pitchFamily="2" charset="-78"/>
              </a:rPr>
              <a:t>كارفرما موظف به تهيه و نگهداري پرونده پزشکي كارگران در معرض تماس با سرب به شرح زيراست: </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نام و نام خانوادگي كارگر، شماره پرسنلي، آدرس، شماره تماس كارگر و پزشك مسئول.</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كپي از قوانين و مقررات كار ايمن با سرب كه به اطلاع كارگر رسانيده شده است.</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توصيفي از وظايف كاري كارگر كه در تماس وي با سرب موثرهستند.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غلظت سرب و ساير آلاينده ها در هواي تنفسي كارگر. </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اقلام حفاظت فردي مورد استفاده توسط كارگر.</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نتايج اندازه گيري غلظت سرب در خون.</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هر گونه توصيه ها و تصميمات پزشکي در مورد كارگر در معرض تماس و اقدامات درماني انجام شده.</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فرايندهاي آزمايشگاهي و هرگونه استاندارد ها يا راهنما هاي استفاده شده براي تفسير نتايج تست ها.</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اطلاعات پرونده پزشکي كارگران حداقل بايد به مدت 40 سال از تاريخ تهيه و يا به اندازه طول دوره خدمتي كارگر به اضافه 20 سال در آرشيو قابل دسترسي براي كارگر و سازمان هاي مسئول، بايگاني و نگهداري شود.</a:t>
            </a:r>
          </a:p>
          <a:p>
            <a:pPr marL="0" marR="0" lvl="0" indent="0" algn="just" defTabSz="457200" rtl="1" eaLnBrk="1" fontAlgn="auto" latinLnBrk="0" hangingPunct="1">
              <a:lnSpc>
                <a:spcPct val="100000"/>
              </a:lnSpc>
              <a:spcBef>
                <a:spcPts val="0"/>
              </a:spcBef>
              <a:spcAft>
                <a:spcPts val="0"/>
              </a:spcAft>
              <a:buClr>
                <a:prstClr val="white"/>
              </a:buClr>
              <a:buSzPct val="80000"/>
              <a:buFont typeface="Wingdings 3" panose="05040102010807070707" pitchFamily="18" charset="2"/>
              <a:buNone/>
              <a:tabLst/>
              <a:defRPr/>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صورت خاتمه فعاليت شركت سوابق فوق به سازمان هاي مسئول انتقال خواهند يافت.</a:t>
            </a:r>
            <a:endParaRPr kumimoji="0" lang="fa-IR" sz="1800" b="1" i="0" u="none" strike="noStrike" kern="1200" cap="none" spc="0" normalizeH="0" baseline="0" noProof="0" dirty="0">
              <a:ln>
                <a:noFill/>
              </a:ln>
              <a:solidFill>
                <a:schemeClr val="bg1"/>
              </a:solidFill>
              <a:effectLst/>
              <a:uLnTx/>
              <a:uFillTx/>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753705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92D-AFC6-43F1-A876-3FF13F20BBCA}"/>
              </a:ext>
            </a:extLst>
          </p:cNvPr>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en-US" sz="3600" dirty="0">
              <a:solidFill>
                <a:srgbClr val="00B0F0"/>
              </a:solidFill>
            </a:endParaRPr>
          </a:p>
        </p:txBody>
      </p:sp>
      <p:sp>
        <p:nvSpPr>
          <p:cNvPr id="4" name="Content Placeholder 3">
            <a:extLst>
              <a:ext uri="{FF2B5EF4-FFF2-40B4-BE49-F238E27FC236}">
                <a16:creationId xmlns:a16="http://schemas.microsoft.com/office/drawing/2014/main" id="{E9058DA1-9516-4B7E-B67C-0261C7F5D549}"/>
              </a:ext>
            </a:extLst>
          </p:cNvPr>
          <p:cNvSpPr>
            <a:spLocks noGrp="1"/>
          </p:cNvSpPr>
          <p:nvPr>
            <p:ph idx="10"/>
          </p:nvPr>
        </p:nvSpPr>
        <p:spPr>
          <a:xfrm>
            <a:off x="1547664" y="1355067"/>
            <a:ext cx="7149480" cy="4147865"/>
          </a:xfrm>
        </p:spPr>
        <p:txBody>
          <a:bodyPr/>
          <a:lstStyle/>
          <a:p>
            <a:pPr marL="0"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ريسک</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احتمال آسيب رساني به سلامتي افراد در معرض تماس با سرب كه تابع شرايط استفاده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از</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سرب، ميزان</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تماس و درجه آسيب هاي ايجاد شده است</a:t>
            </a:r>
            <a:r>
              <a:rPr 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ريسک ذاتي</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آلودگي دست و صورت به سرب و افزايش احتمال تماس گوارشي با سرب از</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طريق</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ص</a:t>
            </a:r>
            <a:r>
              <a:rPr lang="fa-IR" sz="2000" dirty="0">
                <a:solidFill>
                  <a:schemeClr val="bg1"/>
                </a:solidFill>
                <a:latin typeface="Arial" panose="020B0604020202020204" pitchFamily="34" charset="0"/>
                <a:cs typeface="B Nazanin" panose="00000400000000000000" pitchFamily="2" charset="-78"/>
              </a:rPr>
              <a:t>ر</a:t>
            </a:r>
            <a:r>
              <a:rPr lang="ar-SA" sz="2000" dirty="0">
                <a:solidFill>
                  <a:schemeClr val="bg1"/>
                </a:solidFill>
                <a:latin typeface="Arial" panose="020B0604020202020204" pitchFamily="34" charset="0"/>
                <a:cs typeface="B Nazanin" panose="00000400000000000000" pitchFamily="2" charset="-78"/>
              </a:rPr>
              <a:t>ف غذا، نوشيدني و يا استعمال سيگار با دست يا لباس آلوده به سرب</a:t>
            </a:r>
            <a:r>
              <a:rPr 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ارزيابي ريسک</a:t>
            </a:r>
            <a:r>
              <a:rPr lang="fa-IR" sz="2000" b="1" dirty="0">
                <a:solidFill>
                  <a:srgbClr val="00B0F0"/>
                </a:solidFill>
                <a:latin typeface="Arial" panose="020B0604020202020204" pitchFamily="34" charset="0"/>
                <a:cs typeface="B Nazanin" panose="00000400000000000000" pitchFamily="2" charset="-78"/>
              </a:rPr>
              <a:t>:</a:t>
            </a:r>
          </a:p>
          <a:p>
            <a:pPr marL="0" indent="0" algn="r"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ارزيابي خطرات بهداشتي در افراد در معرض تماس با سرب</a:t>
            </a:r>
            <a:r>
              <a:rPr lang="fa-IR" sz="2000" dirty="0">
                <a:solidFill>
                  <a:schemeClr val="bg1"/>
                </a:solidFill>
                <a:latin typeface="Arial" panose="020B0604020202020204" pitchFamily="34" charset="0"/>
                <a:cs typeface="B Nazanin" panose="00000400000000000000" pitchFamily="2" charset="-78"/>
              </a:rPr>
              <a:t>.</a:t>
            </a: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algn="r"/>
            <a:endParaRPr lang="en-US" sz="1800" dirty="0"/>
          </a:p>
        </p:txBody>
      </p:sp>
    </p:spTree>
    <p:extLst>
      <p:ext uri="{BB962C8B-B14F-4D97-AF65-F5344CB8AC3E}">
        <p14:creationId xmlns:p14="http://schemas.microsoft.com/office/powerpoint/2010/main" val="40385725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p:txBody>
          <a:bodyPr/>
          <a:lstStyle/>
          <a:p>
            <a:pPr algn="r" rtl="1"/>
            <a:r>
              <a:rPr kumimoji="0" lang="fa-IR" sz="24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en-US" sz="2400" dirty="0">
              <a:solidFill>
                <a:schemeClr val="accent6">
                  <a:lumMod val="75000"/>
                </a:schemeClr>
              </a:solidFill>
            </a:endParaRPr>
          </a:p>
        </p:txBody>
      </p:sp>
      <p:pic>
        <p:nvPicPr>
          <p:cNvPr id="5" name="Content Placeholder 3">
            <a:extLst>
              <a:ext uri="{FF2B5EF4-FFF2-40B4-BE49-F238E27FC236}">
                <a16:creationId xmlns:a16="http://schemas.microsoft.com/office/drawing/2014/main" id="{48D0BB40-39BE-46AB-A070-92EE6547128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1437" y="2285999"/>
            <a:ext cx="3123049" cy="3123049"/>
          </a:xfrm>
          <a:prstGeom prst="rect">
            <a:avLst/>
          </a:prstGeom>
        </p:spPr>
      </p:pic>
      <p:pic>
        <p:nvPicPr>
          <p:cNvPr id="6" name="Picture 5">
            <a:extLst>
              <a:ext uri="{FF2B5EF4-FFF2-40B4-BE49-F238E27FC236}">
                <a16:creationId xmlns:a16="http://schemas.microsoft.com/office/drawing/2014/main" id="{D4C1165A-6143-4DD6-AD18-3071C85F44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50" t="21650" r="17631" b="21651"/>
          <a:stretch/>
        </p:blipFill>
        <p:spPr>
          <a:xfrm>
            <a:off x="5551700" y="2701645"/>
            <a:ext cx="2720073" cy="2291756"/>
          </a:xfrm>
          <a:prstGeom prst="rect">
            <a:avLst/>
          </a:prstGeom>
        </p:spPr>
      </p:pic>
    </p:spTree>
    <p:extLst>
      <p:ext uri="{BB962C8B-B14F-4D97-AF65-F5344CB8AC3E}">
        <p14:creationId xmlns:p14="http://schemas.microsoft.com/office/powerpoint/2010/main" val="5170440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069514"/>
            <a:ext cx="7187716" cy="4147865"/>
          </a:xfrm>
        </p:spPr>
        <p:txBody>
          <a:bodyPr/>
          <a:lstStyle/>
          <a:p>
            <a:pPr marL="0" indent="0" algn="just" rtl="1">
              <a:spcBef>
                <a:spcPts val="0"/>
              </a:spcBef>
              <a:spcAft>
                <a:spcPts val="0"/>
              </a:spcAft>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a:t>
            </a:r>
            <a:r>
              <a:rPr kumimoji="0" lang="fa-IR" sz="2200" b="1" i="0" u="none" strike="noStrike" kern="1200" cap="small" spc="0" normalizeH="0" baseline="0" noProof="0" dirty="0" smtClean="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فردی</a:t>
            </a:r>
            <a:endParaRPr kumimoji="0" lang="fa-IR" sz="16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كارايي وسايل حفاظت فردي وابسته به استفاده صحيح از آنها از سوي كارگران است، از</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اينرو اتکاء به وسايل حفاظت فردي در زمينه كنترل ريسك توصيه نمي شود</a:t>
            </a:r>
            <a:r>
              <a:rPr lang="fa-IR"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در مواردي كه نياز به استفاده طولاني و يا در مواقعي كه نياز به مهارت در كار، راحتي در </a:t>
            </a:r>
            <a:r>
              <a:rPr lang="ar-SA" sz="2000" dirty="0" smtClean="0">
                <a:solidFill>
                  <a:schemeClr val="bg1"/>
                </a:solidFill>
                <a:latin typeface="Arial" panose="020B0604020202020204" pitchFamily="34" charset="0"/>
                <a:cs typeface="B Nazanin" panose="00000400000000000000" pitchFamily="2" charset="-78"/>
              </a:rPr>
              <a:t>ديدوكنترل </a:t>
            </a:r>
            <a:r>
              <a:rPr lang="ar-SA" sz="2000" dirty="0">
                <a:solidFill>
                  <a:schemeClr val="bg1"/>
                </a:solidFill>
                <a:latin typeface="Arial" panose="020B0604020202020204" pitchFamily="34" charset="0"/>
                <a:cs typeface="B Nazanin" panose="00000400000000000000" pitchFamily="2" charset="-78"/>
              </a:rPr>
              <a:t>فرايند، و يا در مواردي كه آموزش لازم در زمينه استفاده صحيح </a:t>
            </a:r>
            <a:r>
              <a:rPr lang="ar-SA" sz="2000" dirty="0" smtClean="0">
                <a:solidFill>
                  <a:schemeClr val="bg1"/>
                </a:solidFill>
                <a:latin typeface="Arial" panose="020B0604020202020204" pitchFamily="34" charset="0"/>
                <a:cs typeface="B Nazanin" panose="00000400000000000000" pitchFamily="2" charset="-78"/>
              </a:rPr>
              <a:t>از</a:t>
            </a:r>
            <a:r>
              <a:rPr lang="fa-IR" sz="2000" dirty="0" smtClean="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تجهيزات حفاظت فردي ارائه نشده باشد تمايلي به استفاده و يا استفاده صحيح از اين</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وسايل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وجود </a:t>
            </a:r>
            <a:r>
              <a:rPr lang="ar-SA" sz="2000" dirty="0">
                <a:solidFill>
                  <a:schemeClr val="bg1"/>
                </a:solidFill>
                <a:latin typeface="Arial" panose="020B0604020202020204" pitchFamily="34" charset="0"/>
                <a:cs typeface="B Nazanin" panose="00000400000000000000" pitchFamily="2" charset="-78"/>
              </a:rPr>
              <a:t>ندارد.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استفاده از اين تجهيزات به عنوان يك گزينه در زمينه كنترل ريسك منوط به نظارت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دقيق </a:t>
            </a:r>
            <a:r>
              <a:rPr lang="ar-SA" sz="2000" dirty="0">
                <a:solidFill>
                  <a:schemeClr val="bg1"/>
                </a:solidFill>
                <a:latin typeface="Arial" panose="020B0604020202020204" pitchFamily="34" charset="0"/>
                <a:cs typeface="B Nazanin" panose="00000400000000000000" pitchFamily="2" charset="-78"/>
              </a:rPr>
              <a:t>و مداوم</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است. بر اين اساس كنترل ريسك بايد ترجيحاً به روش هاي ديگر انجام و از اين وسايل تنها به عنوان راه حل موقتي و يا حداقل در جاهايي كه امکان كنترل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تماس با</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استفاده </a:t>
            </a:r>
            <a:r>
              <a:rPr lang="ar-SA" sz="2000" dirty="0">
                <a:solidFill>
                  <a:schemeClr val="bg1"/>
                </a:solidFill>
                <a:latin typeface="Arial" panose="020B0604020202020204" pitchFamily="34" charset="0"/>
                <a:cs typeface="B Nazanin" panose="00000400000000000000" pitchFamily="2" charset="-78"/>
              </a:rPr>
              <a:t>از ساير روش هاي كنترلي مهندسي يا عملياتي امکان پذير نباشد،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استفاده </a:t>
            </a:r>
            <a:r>
              <a:rPr lang="ar-SA" sz="2000" dirty="0">
                <a:solidFill>
                  <a:schemeClr val="bg1"/>
                </a:solidFill>
                <a:latin typeface="Arial" panose="020B0604020202020204" pitchFamily="34" charset="0"/>
                <a:cs typeface="B Nazanin" panose="00000400000000000000" pitchFamily="2" charset="-78"/>
              </a:rPr>
              <a:t>شود.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درصورت خرابي سيستم هاي كنترلي،كارگر به اتکاي تجهيزات حفاظت فردي مجاز به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كار با سرب نمي باشد. براي مثال استفاده از دستگاه فرز دستي براي برداشت پوشش هاي رنگي حاوي بيش </a:t>
            </a:r>
            <a:r>
              <a:rPr lang="ar-SA" sz="2000" dirty="0" smtClean="0">
                <a:solidFill>
                  <a:schemeClr val="bg1"/>
                </a:solidFill>
                <a:latin typeface="Arial" panose="020B0604020202020204" pitchFamily="34" charset="0"/>
                <a:cs typeface="B Nazanin" panose="00000400000000000000" pitchFamily="2" charset="-78"/>
              </a:rPr>
              <a:t>از</a:t>
            </a:r>
            <a:r>
              <a:rPr lang="fa-IR" sz="2000" dirty="0" smtClean="0">
                <a:solidFill>
                  <a:schemeClr val="bg1"/>
                </a:solidFill>
                <a:latin typeface="Arial" panose="020B0604020202020204" pitchFamily="34" charset="0"/>
                <a:cs typeface="B Nazanin" panose="00000400000000000000" pitchFamily="2" charset="-78"/>
              </a:rPr>
              <a:t>10</a:t>
            </a:r>
            <a:r>
              <a:rPr lang="ar-SA" sz="2000" dirty="0" smtClean="0">
                <a:solidFill>
                  <a:schemeClr val="bg1"/>
                </a:solidFill>
                <a:latin typeface="Arial" panose="020B0604020202020204" pitchFamily="34" charset="0"/>
                <a:cs typeface="B Nazanin" panose="00000400000000000000" pitchFamily="2" charset="-78"/>
              </a:rPr>
              <a:t>درصد </a:t>
            </a:r>
            <a:r>
              <a:rPr lang="ar-SA" sz="2000" dirty="0">
                <a:solidFill>
                  <a:schemeClr val="bg1"/>
                </a:solidFill>
                <a:latin typeface="Arial" panose="020B0604020202020204" pitchFamily="34" charset="0"/>
                <a:cs typeface="B Nazanin" panose="00000400000000000000" pitchFamily="2" charset="-78"/>
              </a:rPr>
              <a:t>وزني سرب در يك شيفت كاري در فضاي محصور شده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فاقد سيستم تهويه مناسب با استفاده از وسايل حفاظت تنفسي نمونه اي از اين نوع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هستند</a:t>
            </a:r>
            <a:r>
              <a:rPr lang="ar-SA" sz="2000" dirty="0">
                <a:solidFill>
                  <a:schemeClr val="bg1"/>
                </a:solidFill>
                <a:latin typeface="Arial" panose="020B0604020202020204" pitchFamily="34" charset="0"/>
                <a:cs typeface="B Nazanin" panose="00000400000000000000" pitchFamily="2" charset="-78"/>
              </a:rPr>
              <a:t>. تحت اين شرايط به دلايل مختلف</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نظيرعدم انطباق مناسب ماسك با صورت،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خرابي </a:t>
            </a:r>
            <a:r>
              <a:rPr lang="ar-SA" sz="2000" dirty="0">
                <a:solidFill>
                  <a:schemeClr val="bg1"/>
                </a:solidFill>
                <a:latin typeface="Arial" panose="020B0604020202020204" pitchFamily="34" charset="0"/>
                <a:cs typeface="B Nazanin" panose="00000400000000000000" pitchFamily="2" charset="-78"/>
              </a:rPr>
              <a:t>ماسك و... تماس تنفسي قابل ملاحظه اي رخ</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مي دهد</a:t>
            </a:r>
            <a:r>
              <a:rPr lang="en-US"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endParaRPr lang="en-US" sz="16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1600" dirty="0">
              <a:solidFill>
                <a:schemeClr val="bg1"/>
              </a:solidFill>
              <a:latin typeface="Arial" panose="020B0604020202020204" pitchFamily="34" charset="0"/>
              <a:cs typeface="B Nazanin" panose="00000400000000000000" pitchFamily="2" charset="-78"/>
            </a:endParaRPr>
          </a:p>
          <a:p>
            <a:pPr algn="just"/>
            <a:endParaRPr lang="en-US" sz="1600" dirty="0"/>
          </a:p>
        </p:txBody>
      </p:sp>
    </p:spTree>
    <p:extLst>
      <p:ext uri="{BB962C8B-B14F-4D97-AF65-F5344CB8AC3E}">
        <p14:creationId xmlns:p14="http://schemas.microsoft.com/office/powerpoint/2010/main" val="13075892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355067"/>
            <a:ext cx="7115708" cy="4147865"/>
          </a:xfrm>
        </p:spPr>
        <p:txBody>
          <a:bodyPr/>
          <a:lstStyle/>
          <a:p>
            <a:pPr marL="0" indent="0" algn="just" rtl="1">
              <a:spcBef>
                <a:spcPts val="0"/>
              </a:spcBef>
              <a:spcAft>
                <a:spcPts val="0"/>
              </a:spcAft>
              <a:buNone/>
            </a:pPr>
            <a:r>
              <a:rPr kumimoji="0" lang="fa-IR" sz="2200" b="1" i="0" u="none" strike="noStrike" kern="1200" cap="small" spc="0" normalizeH="0" baseline="0" noProof="0" dirty="0" smtClean="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تجهيزات حفاظت فردي مي بايست متناسب با نوع و غلظت آلودگي، ويژگي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هاي كار </a:t>
            </a:r>
            <a:r>
              <a:rPr lang="ar-SA" sz="2000" dirty="0" smtClean="0">
                <a:solidFill>
                  <a:schemeClr val="bg1"/>
                </a:solidFill>
                <a:latin typeface="Arial" panose="020B0604020202020204" pitchFamily="34" charset="0"/>
                <a:cs typeface="B Nazanin" panose="00000400000000000000" pitchFamily="2" charset="-78"/>
              </a:rPr>
              <a:t>و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خصوصيات كاربر انتخاب شوند. همواره آماده به كار، تميز و در دسترس بوده و توسط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افراد مجرب به طور مرتب بازديد شوند. </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در خصوص پرسنل تعمير و نگهداري كه همواره در معرض شرايط پيش بيني نشده اي در حين كار هستند و امکان استفاده از كنترل هاي مواجهه تنفسي مهندسي و عملياتي براي آنها وجود ندارد، استفاده از تجهيزات حفاظت فردي و بويژه وسايل حفاظت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تنفسي </a:t>
            </a:r>
            <a:r>
              <a:rPr lang="ar-SA" sz="2000" dirty="0">
                <a:solidFill>
                  <a:schemeClr val="bg1"/>
                </a:solidFill>
                <a:latin typeface="Arial" panose="020B0604020202020204" pitchFamily="34" charset="0"/>
                <a:cs typeface="B Nazanin" panose="00000400000000000000" pitchFamily="2" charset="-78"/>
              </a:rPr>
              <a:t>به</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عنوان يك ضرورت مطرح است</a:t>
            </a:r>
            <a:r>
              <a:rPr lang="en-US"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به عنوان يك قاعده كلي استفاده از اقلام حفاظت فردي و بويژه وسايل حفاظت تنفسي</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در</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مواردي </a:t>
            </a:r>
            <a:r>
              <a:rPr lang="ar-SA" sz="2000" dirty="0">
                <a:solidFill>
                  <a:schemeClr val="bg1"/>
                </a:solidFill>
                <a:latin typeface="Arial" panose="020B0604020202020204" pitchFamily="34" charset="0"/>
                <a:cs typeface="B Nazanin" panose="00000400000000000000" pitchFamily="2" charset="-78"/>
              </a:rPr>
              <a:t>توصيه مي شود كه با بهره گيري از ساير سيستم هاي كنترلي نظير تهويه</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موضعي </a:t>
            </a:r>
            <a:r>
              <a:rPr lang="ar-SA" sz="2000" dirty="0">
                <a:solidFill>
                  <a:schemeClr val="bg1"/>
                </a:solidFill>
                <a:latin typeface="Arial" panose="020B0604020202020204" pitchFamily="34" charset="0"/>
                <a:cs typeface="B Nazanin" panose="00000400000000000000" pitchFamily="2" charset="-78"/>
              </a:rPr>
              <a:t>امکان كنترل آلودگي وجود ندارد</a:t>
            </a:r>
            <a:r>
              <a:rPr lang="en-US" sz="20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23239232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1355067"/>
            <a:ext cx="7115708" cy="4147865"/>
          </a:xfrm>
        </p:spPr>
        <p:txBody>
          <a:bodyPr/>
          <a:lstStyle/>
          <a:p>
            <a:pPr marL="0" indent="0" algn="just" rtl="1">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fa-IR" sz="2200" b="1" u="sng" dirty="0">
              <a:solidFill>
                <a:schemeClr val="accent6">
                  <a:lumMod val="75000"/>
                </a:schemeClr>
              </a:solidFill>
              <a:latin typeface="Arial" panose="020B0604020202020204" pitchFamily="34" charset="0"/>
              <a:cs typeface="B Nazanin" panose="00000400000000000000" pitchFamily="2" charset="-78"/>
            </a:endParaRPr>
          </a:p>
          <a:p>
            <a:pPr marL="0" indent="0" algn="just" rtl="1">
              <a:buNone/>
            </a:pPr>
            <a:r>
              <a:rPr lang="fa-IR" sz="1800" b="1" u="sng" dirty="0">
                <a:solidFill>
                  <a:schemeClr val="tx2">
                    <a:lumMod val="60000"/>
                    <a:lumOff val="40000"/>
                  </a:schemeClr>
                </a:solidFill>
                <a:latin typeface="Arial" panose="020B0604020202020204" pitchFamily="34" charset="0"/>
                <a:cs typeface="B Nazanin" panose="00000400000000000000" pitchFamily="2" charset="-78"/>
              </a:rPr>
              <a:t>6</a:t>
            </a:r>
            <a:r>
              <a:rPr lang="fa-IR" sz="2000" b="1" u="sng" dirty="0">
                <a:solidFill>
                  <a:schemeClr val="tx2">
                    <a:lumMod val="60000"/>
                    <a:lumOff val="40000"/>
                  </a:schemeClr>
                </a:solidFill>
                <a:latin typeface="Arial" panose="020B0604020202020204" pitchFamily="34" charset="0"/>
                <a:cs typeface="B Nazanin" panose="00000400000000000000" pitchFamily="2" charset="-78"/>
              </a:rPr>
              <a:t>-1) لباس حفاظت </a:t>
            </a:r>
            <a:r>
              <a:rPr lang="fa-IR" sz="2000" b="1" u="sng" dirty="0" smtClean="0">
                <a:solidFill>
                  <a:schemeClr val="tx2">
                    <a:lumMod val="60000"/>
                    <a:lumOff val="40000"/>
                  </a:schemeClr>
                </a:solidFill>
                <a:latin typeface="Arial" panose="020B0604020202020204" pitchFamily="34" charset="0"/>
                <a:cs typeface="B Nazanin" panose="00000400000000000000" pitchFamily="2" charset="-78"/>
              </a:rPr>
              <a:t>فردی</a:t>
            </a:r>
            <a:endParaRPr lang="fa-IR" sz="2000" b="1" u="sng" dirty="0">
              <a:solidFill>
                <a:schemeClr val="accent6">
                  <a:lumMod val="75000"/>
                </a:schemeClr>
              </a:solidFill>
              <a:latin typeface="Arial" panose="020B0604020202020204" pitchFamily="34" charset="0"/>
              <a:cs typeface="B Nazanin" panose="00000400000000000000" pitchFamily="2" charset="-78"/>
            </a:endParaRPr>
          </a:p>
          <a:p>
            <a:pPr marL="0" indent="0" algn="just" rtl="1">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محيط هاي با احتمال آلودگي به سرب حتي با بکارگيري ساير اقدامات كنترلي</a:t>
            </a:r>
            <a:r>
              <a:rPr lang="fa-IR" sz="2000" dirty="0" smtClean="0">
                <a:solidFill>
                  <a:schemeClr val="bg1"/>
                </a:solidFill>
                <a:latin typeface="Arial" panose="020B0604020202020204" pitchFamily="34" charset="0"/>
                <a:cs typeface="B Nazanin" panose="00000400000000000000" pitchFamily="2" charset="-78"/>
              </a:rPr>
              <a:t>،    استفاده </a:t>
            </a:r>
            <a:r>
              <a:rPr lang="fa-IR" sz="2000" dirty="0">
                <a:solidFill>
                  <a:schemeClr val="bg1"/>
                </a:solidFill>
                <a:latin typeface="Arial" panose="020B0604020202020204" pitchFamily="34" charset="0"/>
                <a:cs typeface="B Nazanin" panose="00000400000000000000" pitchFamily="2" charset="-78"/>
              </a:rPr>
              <a:t>از پوشش هاي تمام بدن الزامي است. اين پوشش ها مانع از تجمع سرب بر </a:t>
            </a:r>
            <a:r>
              <a:rPr lang="fa-IR" sz="2000" dirty="0" smtClean="0">
                <a:solidFill>
                  <a:schemeClr val="bg1"/>
                </a:solidFill>
                <a:latin typeface="Arial" panose="020B0604020202020204" pitchFamily="34" charset="0"/>
                <a:cs typeface="B Nazanin" panose="00000400000000000000" pitchFamily="2" charset="-78"/>
              </a:rPr>
              <a:t>    روي </a:t>
            </a:r>
            <a:r>
              <a:rPr lang="fa-IR" sz="2000" dirty="0">
                <a:solidFill>
                  <a:schemeClr val="bg1"/>
                </a:solidFill>
                <a:latin typeface="Arial" panose="020B0604020202020204" pitchFamily="34" charset="0"/>
                <a:cs typeface="B Nazanin" panose="00000400000000000000" pitchFamily="2" charset="-78"/>
              </a:rPr>
              <a:t>لباس كار و بدن كارگر مي شوند. به منظور حفظ سودمندي اين رولباسي ها </a:t>
            </a:r>
            <a:r>
              <a:rPr lang="fa-IR" sz="2000" dirty="0" smtClean="0">
                <a:solidFill>
                  <a:schemeClr val="bg1"/>
                </a:solidFill>
                <a:latin typeface="Arial" panose="020B0604020202020204" pitchFamily="34" charset="0"/>
                <a:cs typeface="B Nazanin" panose="00000400000000000000" pitchFamily="2" charset="-78"/>
              </a:rPr>
              <a:t>      مي </a:t>
            </a:r>
            <a:r>
              <a:rPr lang="fa-IR" sz="2000" dirty="0">
                <a:solidFill>
                  <a:schemeClr val="bg1"/>
                </a:solidFill>
                <a:latin typeface="Arial" panose="020B0604020202020204" pitchFamily="34" charset="0"/>
                <a:cs typeface="B Nazanin" panose="00000400000000000000" pitchFamily="2" charset="-78"/>
              </a:rPr>
              <a:t>بايست به نحو مناسبي پوشيده شده و فاقد هر گونه آسيب ديدگي باشند.</a:t>
            </a:r>
          </a:p>
          <a:p>
            <a:pPr marL="0" indent="0" algn="just" rtl="1">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رولباسي بايد به طور منظم با توجه به غلظت سرب در هواي محيطي شستشو شوند.</a:t>
            </a:r>
          </a:p>
          <a:p>
            <a:pPr marL="0" indent="0" algn="just" rtl="1">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مواردي كه امکانات شسشتوي لباس وجود ندارد، استفاده از رولباسي هاي يکبار      مصرف توصيه مي شوند.</a:t>
            </a:r>
          </a:p>
          <a:p>
            <a:pPr marL="0" indent="0" algn="r" rtl="1">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لباس هاي معيوب و آسيب ديده، قبل از استفاده بايد به نحو مناسب تعمير و يا </a:t>
            </a:r>
            <a:r>
              <a:rPr lang="fa-IR" sz="2000" dirty="0" smtClean="0">
                <a:solidFill>
                  <a:schemeClr val="bg1"/>
                </a:solidFill>
                <a:latin typeface="Arial" panose="020B0604020202020204" pitchFamily="34" charset="0"/>
                <a:cs typeface="B Nazanin" panose="00000400000000000000" pitchFamily="2" charset="-78"/>
              </a:rPr>
              <a:t>     تعويض شوند</a:t>
            </a:r>
            <a:r>
              <a:rPr lang="fa-IR" sz="2000" dirty="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
            </a:r>
            <a:br>
              <a:rPr lang="fa-IR" sz="1800" dirty="0">
                <a:solidFill>
                  <a:schemeClr val="bg1"/>
                </a:solidFill>
                <a:latin typeface="Arial" panose="020B0604020202020204" pitchFamily="34" charset="0"/>
                <a:cs typeface="B Nazanin" panose="00000400000000000000" pitchFamily="2" charset="-78"/>
              </a:rPr>
            </a:br>
            <a:endParaRPr lang="fa-IR" sz="1800" dirty="0">
              <a:solidFill>
                <a:schemeClr val="bg1"/>
              </a:solidFill>
              <a:latin typeface="Arial" panose="020B0604020202020204" pitchFamily="34" charset="0"/>
              <a:cs typeface="B Nazanin" panose="00000400000000000000" pitchFamily="2" charset="-78"/>
            </a:endParaRPr>
          </a:p>
          <a:p>
            <a:pPr marL="0" indent="0" algn="r" rtl="1">
              <a:buNone/>
            </a:pPr>
            <a:r>
              <a:rPr lang="fa-IR" sz="1800" dirty="0">
                <a:solidFill>
                  <a:schemeClr val="bg1"/>
                </a:solidFill>
                <a:latin typeface="Arial" panose="020B0604020202020204" pitchFamily="34" charset="0"/>
                <a:cs typeface="B Nazanin" panose="00000400000000000000" pitchFamily="2" charset="-78"/>
              </a:rPr>
              <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2572910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547664" y="908720"/>
            <a:ext cx="7115708" cy="4147865"/>
          </a:xfrm>
        </p:spPr>
        <p:txBody>
          <a:bodyPr/>
          <a:lstStyle/>
          <a:p>
            <a:pPr marL="0" indent="0" algn="r" rtl="1">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fa-IR" sz="2200" b="1" u="sng" dirty="0">
              <a:solidFill>
                <a:schemeClr val="accent6">
                  <a:lumMod val="75000"/>
                </a:schemeClr>
              </a:solidFill>
              <a:latin typeface="Arial" panose="020B0604020202020204" pitchFamily="34" charset="0"/>
              <a:cs typeface="B Nazanin" panose="00000400000000000000" pitchFamily="2" charset="-78"/>
            </a:endParaRPr>
          </a:p>
          <a:p>
            <a:pPr marL="0" indent="0" algn="r" rtl="1">
              <a:buNone/>
            </a:pPr>
            <a:r>
              <a:rPr lang="fa-IR" sz="2000" b="1" u="sng" dirty="0">
                <a:solidFill>
                  <a:schemeClr val="tx2">
                    <a:lumMod val="60000"/>
                    <a:lumOff val="40000"/>
                  </a:schemeClr>
                </a:solidFill>
                <a:latin typeface="Arial" panose="020B0604020202020204" pitchFamily="34" charset="0"/>
                <a:cs typeface="B Nazanin" panose="00000400000000000000" pitchFamily="2" charset="-78"/>
              </a:rPr>
              <a:t>6-1) لباس حفاظت </a:t>
            </a:r>
            <a:r>
              <a:rPr lang="fa-IR" sz="2000" b="1" u="sng" dirty="0" smtClean="0">
                <a:solidFill>
                  <a:schemeClr val="tx2">
                    <a:lumMod val="60000"/>
                    <a:lumOff val="40000"/>
                  </a:schemeClr>
                </a:solidFill>
                <a:latin typeface="Arial" panose="020B0604020202020204" pitchFamily="34" charset="0"/>
                <a:cs typeface="B Nazanin" panose="00000400000000000000" pitchFamily="2" charset="-78"/>
              </a:rPr>
              <a:t>فردی</a:t>
            </a:r>
            <a:endParaRPr lang="fa-IR" sz="1600" b="1" u="sng" dirty="0">
              <a:solidFill>
                <a:schemeClr val="accent6">
                  <a:lumMod val="75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جنس لباس از نوعي مقاوم در برابر نفوذ گرد و غبار سرب باشد.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ناحيه يقه و آستین های لباس کار به خوبي چسبيده و لباس فاقد هر گونه جيب، لبه، شکاف و... باشد. </a:t>
            </a:r>
          </a:p>
          <a:p>
            <a:pPr marL="0" indent="0" algn="just" rtl="1">
              <a:spcBef>
                <a:spcPts val="0"/>
              </a:spcBef>
              <a:spcAft>
                <a:spcPts val="0"/>
              </a:spcAft>
              <a:buNone/>
            </a:pPr>
            <a:r>
              <a:rPr lang="fa-IR" sz="2000" b="1" dirty="0">
                <a:solidFill>
                  <a:schemeClr val="tx2">
                    <a:lumMod val="60000"/>
                    <a:lumOff val="40000"/>
                  </a:schemeClr>
                </a:solidFill>
                <a:latin typeface="Arial" panose="020B0604020202020204" pitchFamily="34" charset="0"/>
                <a:cs typeface="B Nazanin" panose="00000400000000000000" pitchFamily="2" charset="-78"/>
              </a:rPr>
              <a:t>-</a:t>
            </a:r>
            <a:r>
              <a:rPr lang="fa-IR" sz="2000" b="1" dirty="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جنس لباس از نوعي باشد كه ضمن دارا بودن جذب سطحي پايين به راحتي قابل </a:t>
            </a:r>
            <a:r>
              <a:rPr lang="fa-IR" sz="2000" dirty="0" smtClean="0">
                <a:solidFill>
                  <a:schemeClr val="bg1"/>
                </a:solidFill>
                <a:latin typeface="Arial" panose="020B0604020202020204" pitchFamily="34" charset="0"/>
                <a:cs typeface="B Nazanin" panose="00000400000000000000" pitchFamily="2" charset="-78"/>
              </a:rPr>
              <a:t> شستشو </a:t>
            </a:r>
            <a:r>
              <a:rPr lang="fa-IR" sz="2000" dirty="0">
                <a:solidFill>
                  <a:schemeClr val="bg1"/>
                </a:solidFill>
                <a:latin typeface="Arial" panose="020B0604020202020204" pitchFamily="34" charset="0"/>
                <a:cs typeface="B Nazanin" panose="00000400000000000000" pitchFamily="2" charset="-78"/>
              </a:rPr>
              <a:t>و رفع </a:t>
            </a:r>
            <a:r>
              <a:rPr lang="fa-IR" sz="2000" dirty="0" smtClean="0">
                <a:solidFill>
                  <a:schemeClr val="bg1"/>
                </a:solidFill>
                <a:latin typeface="Arial" panose="020B0604020202020204" pitchFamily="34" charset="0"/>
                <a:cs typeface="B Nazanin" panose="00000400000000000000" pitchFamily="2" charset="-78"/>
              </a:rPr>
              <a:t>آلودگي </a:t>
            </a:r>
            <a:r>
              <a:rPr lang="fa-IR" sz="2000" dirty="0">
                <a:solidFill>
                  <a:schemeClr val="bg1"/>
                </a:solidFill>
                <a:latin typeface="Arial" panose="020B0604020202020204" pitchFamily="34" charset="0"/>
                <a:cs typeface="B Nazanin" panose="00000400000000000000" pitchFamily="2" charset="-78"/>
              </a:rPr>
              <a:t>باشد.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انتخاب لباس و روكفشي بايد بر اساس نيازهاي شغلي بوده و حداقل 2دست لباس </a:t>
            </a:r>
            <a:r>
              <a:rPr lang="fa-IR" sz="2000" dirty="0" smtClean="0">
                <a:solidFill>
                  <a:schemeClr val="bg1"/>
                </a:solidFill>
                <a:latin typeface="Arial" panose="020B0604020202020204" pitchFamily="34" charset="0"/>
                <a:cs typeface="B Nazanin" panose="00000400000000000000" pitchFamily="2" charset="-78"/>
              </a:rPr>
              <a:t>  يکي براي </a:t>
            </a:r>
            <a:r>
              <a:rPr lang="fa-IR" sz="2000" dirty="0">
                <a:solidFill>
                  <a:schemeClr val="bg1"/>
                </a:solidFill>
                <a:latin typeface="Arial" panose="020B0604020202020204" pitchFamily="34" charset="0"/>
                <a:cs typeface="B Nazanin" panose="00000400000000000000" pitchFamily="2" charset="-78"/>
              </a:rPr>
              <a:t>استفاده و ديگري براي تعمير و شستشو در نظر گرفته شود.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لباس حفاظتي بايد متناسب با كار و شرايطي باشد كه كار در آن انجام مي شود، تمام بدن را بپوشاند و در برابر نفوذ و جذب سرب، گرد و غبار، فيوم و يا آلکيل هاي سرب </a:t>
            </a:r>
            <a:r>
              <a:rPr lang="fa-IR" sz="2000" dirty="0" smtClean="0">
                <a:solidFill>
                  <a:schemeClr val="bg1"/>
                </a:solidFill>
                <a:latin typeface="Arial" panose="020B0604020202020204" pitchFamily="34" charset="0"/>
                <a:cs typeface="B Nazanin" panose="00000400000000000000" pitchFamily="2" charset="-78"/>
              </a:rPr>
              <a:t>  مقاوم </a:t>
            </a:r>
            <a:r>
              <a:rPr lang="fa-IR" sz="2000" dirty="0">
                <a:solidFill>
                  <a:schemeClr val="bg1"/>
                </a:solidFill>
                <a:latin typeface="Arial" panose="020B0604020202020204" pitchFamily="34" charset="0"/>
                <a:cs typeface="B Nazanin" panose="00000400000000000000" pitchFamily="2" charset="-78"/>
              </a:rPr>
              <a:t>باشد.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طراحي لباس بايد با توجه به ملاحظات ارگونوميك و بهداشت شغلي نظير استرس </a:t>
            </a:r>
            <a:r>
              <a:rPr lang="fa-IR" sz="2000" dirty="0" smtClean="0">
                <a:solidFill>
                  <a:schemeClr val="bg1"/>
                </a:solidFill>
                <a:latin typeface="Arial" panose="020B0604020202020204" pitchFamily="34" charset="0"/>
                <a:cs typeface="B Nazanin" panose="00000400000000000000" pitchFamily="2" charset="-78"/>
              </a:rPr>
              <a:t>   هاي </a:t>
            </a:r>
            <a:r>
              <a:rPr lang="fa-IR" sz="2000" dirty="0">
                <a:solidFill>
                  <a:schemeClr val="bg1"/>
                </a:solidFill>
                <a:latin typeface="Arial" panose="020B0604020202020204" pitchFamily="34" charset="0"/>
                <a:cs typeface="B Nazanin" panose="00000400000000000000" pitchFamily="2" charset="-78"/>
              </a:rPr>
              <a:t>گرمايي و  تطابق با ابعاد بدني كارگر انجام شود. </a:t>
            </a:r>
          </a:p>
          <a:p>
            <a:pPr marL="0" indent="0" algn="r"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اطراف كوره ها و فرايندهاي داغ علاوه بر اقلام حفاظتي معمول استفاده از </a:t>
            </a:r>
            <a:r>
              <a:rPr lang="fa-IR" sz="2000" dirty="0" smtClean="0">
                <a:solidFill>
                  <a:schemeClr val="bg1"/>
                </a:solidFill>
                <a:latin typeface="Arial" panose="020B0604020202020204" pitchFamily="34" charset="0"/>
                <a:cs typeface="B Nazanin" panose="00000400000000000000" pitchFamily="2" charset="-78"/>
              </a:rPr>
              <a:t>محافظ پا </a:t>
            </a:r>
            <a:r>
              <a:rPr lang="fa-IR" sz="2000" dirty="0">
                <a:solidFill>
                  <a:schemeClr val="bg1"/>
                </a:solidFill>
                <a:latin typeface="Arial" panose="020B0604020202020204" pitchFamily="34" charset="0"/>
                <a:cs typeface="B Nazanin" panose="00000400000000000000" pitchFamily="2" charset="-78"/>
              </a:rPr>
              <a:t>به منظور پيشگيري از پاشش مواد مذاب بر روي پا ضروري است. </a:t>
            </a:r>
            <a:r>
              <a:rPr lang="fa-IR" sz="1800" dirty="0">
                <a:solidFill>
                  <a:schemeClr val="bg1"/>
                </a:solidFill>
                <a:latin typeface="Arial" panose="020B0604020202020204" pitchFamily="34" charset="0"/>
                <a:cs typeface="B Nazanin" panose="00000400000000000000" pitchFamily="2" charset="-78"/>
              </a:rPr>
              <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600" dirty="0"/>
          </a:p>
        </p:txBody>
      </p:sp>
    </p:spTree>
    <p:extLst>
      <p:ext uri="{BB962C8B-B14F-4D97-AF65-F5344CB8AC3E}">
        <p14:creationId xmlns:p14="http://schemas.microsoft.com/office/powerpoint/2010/main" val="385677397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355067"/>
            <a:ext cx="7259724" cy="4147865"/>
          </a:xfrm>
        </p:spPr>
        <p:txBody>
          <a:bodyPr/>
          <a:lstStyle/>
          <a:p>
            <a:pPr marL="0" indent="0" algn="r" rtl="1">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fa-IR" sz="2200" b="1" u="sng" dirty="0">
              <a:solidFill>
                <a:schemeClr val="accent6">
                  <a:lumMod val="75000"/>
                </a:schemeClr>
              </a:solidFill>
              <a:latin typeface="Arial" panose="020B0604020202020204" pitchFamily="34" charset="0"/>
              <a:cs typeface="B Nazanin" panose="00000400000000000000" pitchFamily="2" charset="-78"/>
            </a:endParaRPr>
          </a:p>
          <a:p>
            <a:pPr marL="0" indent="0" algn="r" rtl="1">
              <a:buNone/>
            </a:pPr>
            <a:r>
              <a:rPr lang="fa-IR" sz="2000" b="1" u="sng" dirty="0">
                <a:solidFill>
                  <a:schemeClr val="tx2">
                    <a:lumMod val="60000"/>
                    <a:lumOff val="40000"/>
                  </a:schemeClr>
                </a:solidFill>
                <a:latin typeface="Arial" panose="020B0604020202020204" pitchFamily="34" charset="0"/>
                <a:cs typeface="B Nazanin" panose="00000400000000000000" pitchFamily="2" charset="-78"/>
              </a:rPr>
              <a:t>6-1) لباس حفاظت </a:t>
            </a:r>
            <a:r>
              <a:rPr lang="fa-IR" sz="2000" b="1" u="sng" dirty="0" smtClean="0">
                <a:solidFill>
                  <a:schemeClr val="tx2">
                    <a:lumMod val="60000"/>
                    <a:lumOff val="40000"/>
                  </a:schemeClr>
                </a:solidFill>
                <a:latin typeface="Arial" panose="020B0604020202020204" pitchFamily="34" charset="0"/>
                <a:cs typeface="B Nazanin" panose="00000400000000000000" pitchFamily="2" charset="-78"/>
              </a:rPr>
              <a:t>فردی</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لباس ها پس از استفاده بايد در محلي تميز و به دور از نور خورشيد و در وضعيت </a:t>
            </a:r>
            <a:r>
              <a:rPr lang="fa-IR" sz="2000" dirty="0" smtClean="0">
                <a:solidFill>
                  <a:schemeClr val="bg1"/>
                </a:solidFill>
                <a:latin typeface="Arial" panose="020B0604020202020204" pitchFamily="34" charset="0"/>
                <a:cs typeface="B Nazanin" panose="00000400000000000000" pitchFamily="2" charset="-78"/>
              </a:rPr>
              <a:t>      عمودي </a:t>
            </a:r>
            <a:r>
              <a:rPr lang="fa-IR" sz="2000" dirty="0">
                <a:solidFill>
                  <a:schemeClr val="bg1"/>
                </a:solidFill>
                <a:latin typeface="Arial" panose="020B0604020202020204" pitchFamily="34" charset="0"/>
                <a:cs typeface="B Nazanin" panose="00000400000000000000" pitchFamily="2" charset="-78"/>
              </a:rPr>
              <a:t>نگهداري شوند.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هنگام كار با سرب استفاده از عينك هاي ايمني دوربسته تهويه شونده و حفاظ </a:t>
            </a:r>
            <a:r>
              <a:rPr lang="fa-IR" sz="2000" dirty="0" smtClean="0">
                <a:solidFill>
                  <a:schemeClr val="bg1"/>
                </a:solidFill>
                <a:latin typeface="Arial" panose="020B0604020202020204" pitchFamily="34" charset="0"/>
                <a:cs typeface="B Nazanin" panose="00000400000000000000" pitchFamily="2" charset="-78"/>
              </a:rPr>
              <a:t>    صورت </a:t>
            </a:r>
            <a:r>
              <a:rPr lang="fa-IR" sz="2000" dirty="0">
                <a:solidFill>
                  <a:schemeClr val="bg1"/>
                </a:solidFill>
                <a:latin typeface="Arial" panose="020B0604020202020204" pitchFamily="34" charset="0"/>
                <a:cs typeface="B Nazanin" panose="00000400000000000000" pitchFamily="2" charset="-78"/>
              </a:rPr>
              <a:t>توصيه مي شود.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محل هایي كه كف فرايند از آلودگي بالايي برخوردار است استفاده از روكش كفش سبب كاستن از انتقال آلودگي به مناطق تميز و منزل مي شود.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خصوص كار با سرب فلزي به شکل شمش نيازي به استفاده از تجهيزات حفاظتي به   منظور محافظت در مقابل جذب پوستي سرب نمي باشد.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استفاده از دستکش به منظور جلوگيري از كثيفي و آسيب فيزيکي به دست توصيه </a:t>
            </a:r>
            <a:r>
              <a:rPr lang="fa-IR" sz="2000" dirty="0" smtClean="0">
                <a:solidFill>
                  <a:schemeClr val="bg1"/>
                </a:solidFill>
                <a:latin typeface="Arial" panose="020B0604020202020204" pitchFamily="34" charset="0"/>
                <a:cs typeface="B Nazanin" panose="00000400000000000000" pitchFamily="2" charset="-78"/>
              </a:rPr>
              <a:t>    مي </a:t>
            </a:r>
            <a:r>
              <a:rPr lang="fa-IR" sz="2000" dirty="0">
                <a:solidFill>
                  <a:schemeClr val="bg1"/>
                </a:solidFill>
                <a:latin typeface="Arial" panose="020B0604020202020204" pitchFamily="34" charset="0"/>
                <a:cs typeface="B Nazanin" panose="00000400000000000000" pitchFamily="2" charset="-78"/>
              </a:rPr>
              <a:t>شود. </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هنگام كار با آلکيل ها و نفتالات سرب، محافظت از پوست با بهره گيري از لباس هاي غير قابل نفوذ ضروري است.</a:t>
            </a: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1903570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412776"/>
            <a:ext cx="7271590" cy="4245776"/>
          </a:xfrm>
        </p:spPr>
        <p:txBody>
          <a:bodyPr/>
          <a:lstStyle/>
          <a:p>
            <a:pPr marL="0" indent="0" algn="r" rtl="1">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fa-IR" sz="2200" b="1" u="sng" dirty="0">
              <a:solidFill>
                <a:schemeClr val="accent6">
                  <a:lumMod val="75000"/>
                </a:schemeClr>
              </a:solidFill>
              <a:latin typeface="Arial" panose="020B0604020202020204" pitchFamily="34" charset="0"/>
              <a:cs typeface="B Nazanin" panose="00000400000000000000" pitchFamily="2" charset="-78"/>
            </a:endParaRPr>
          </a:p>
          <a:p>
            <a:pPr marL="0" indent="0" algn="r" rtl="1">
              <a:buNone/>
            </a:pPr>
            <a:r>
              <a:rPr lang="fa-IR" sz="1800" b="1" u="sng" dirty="0">
                <a:solidFill>
                  <a:schemeClr val="tx2">
                    <a:lumMod val="60000"/>
                    <a:lumOff val="40000"/>
                  </a:schemeClr>
                </a:solidFill>
                <a:latin typeface="Arial" panose="020B0604020202020204" pitchFamily="34" charset="0"/>
                <a:cs typeface="B Nazanin" panose="00000400000000000000" pitchFamily="2" charset="-78"/>
              </a:rPr>
              <a:t>6</a:t>
            </a:r>
            <a:r>
              <a:rPr lang="fa-IR" sz="2000" b="1" u="sng" dirty="0">
                <a:solidFill>
                  <a:schemeClr val="tx2">
                    <a:lumMod val="60000"/>
                    <a:lumOff val="40000"/>
                  </a:schemeClr>
                </a:solidFill>
                <a:latin typeface="Arial" panose="020B0604020202020204" pitchFamily="34" charset="0"/>
                <a:cs typeface="B Nazanin" panose="00000400000000000000" pitchFamily="2" charset="-78"/>
              </a:rPr>
              <a:t>-2) ماسک تنفسی</a:t>
            </a:r>
          </a:p>
          <a:p>
            <a:pPr marL="0" indent="0" algn="r"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انتخاب ماسك هاي تنفسي بايد توسط فرد متخصص نظيركارشناس بهداشت حرفه اي و با  توجه به غلظت سرب در هواي تنفسي كارگر انجام شود. </a:t>
            </a:r>
            <a:br>
              <a:rPr lang="fa-IR" sz="2000" dirty="0">
                <a:solidFill>
                  <a:schemeClr val="bg1"/>
                </a:solidFill>
                <a:latin typeface="Arial" panose="020B0604020202020204" pitchFamily="34" charset="0"/>
                <a:cs typeface="B Nazanin" panose="00000400000000000000" pitchFamily="2" charset="-78"/>
              </a:rPr>
            </a:br>
            <a:endParaRPr lang="fa-IR" sz="2000" dirty="0">
              <a:solidFill>
                <a:schemeClr val="bg1"/>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شرايط غلظتي كمتر از حد 30ميکروگرم سرب بر متر مکعب هوا در طي 8 ساعت</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كار روزانه، نيازي به استفاده از ماسك تنفسي نمي باشد. </a:t>
            </a:r>
          </a:p>
          <a:p>
            <a:pPr marL="0" indent="0" algn="r"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جاهايي كه تغيير روش هاي كاري، تغيير ابزار كار و يا استفاده از سيستم هاي تهويه </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موضعي موجب كاستن از غلظت سرب در هواي محيطي به حد قابل قبولي شده است، </a:t>
            </a:r>
            <a:r>
              <a:rPr lang="fa-IR" sz="2000" dirty="0" smtClean="0">
                <a:solidFill>
                  <a:schemeClr val="bg1"/>
                </a:solidFill>
                <a:latin typeface="Arial" panose="020B0604020202020204" pitchFamily="34" charset="0"/>
                <a:cs typeface="B Nazanin" panose="00000400000000000000" pitchFamily="2" charset="-78"/>
              </a:rPr>
              <a:t>  نيازي </a:t>
            </a:r>
            <a:r>
              <a:rPr lang="fa-IR" sz="2000" dirty="0">
                <a:solidFill>
                  <a:schemeClr val="bg1"/>
                </a:solidFill>
                <a:latin typeface="Arial" panose="020B0604020202020204" pitchFamily="34" charset="0"/>
                <a:cs typeface="B Nazanin" panose="00000400000000000000" pitchFamily="2" charset="-78"/>
              </a:rPr>
              <a:t>به استفاده از ماسك هاي تنفسي نيست. </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0559753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1124744"/>
            <a:ext cx="7283152" cy="4147865"/>
          </a:xfrm>
        </p:spPr>
        <p:txBody>
          <a:bodyPr/>
          <a:lstStyle/>
          <a:p>
            <a:pPr marL="0" indent="0" algn="r" rtl="1">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fa-IR" sz="2200" b="1" u="sng" dirty="0">
              <a:solidFill>
                <a:schemeClr val="accent6">
                  <a:lumMod val="75000"/>
                </a:schemeClr>
              </a:solidFill>
              <a:latin typeface="Arial" panose="020B0604020202020204" pitchFamily="34" charset="0"/>
              <a:cs typeface="B Nazanin" panose="00000400000000000000" pitchFamily="2" charset="-78"/>
            </a:endParaRPr>
          </a:p>
          <a:p>
            <a:pPr marL="0" indent="0" algn="r" rtl="1">
              <a:buNone/>
            </a:pPr>
            <a:r>
              <a:rPr lang="fa-IR" sz="2000" b="1" u="sng" dirty="0">
                <a:solidFill>
                  <a:schemeClr val="tx2">
                    <a:lumMod val="60000"/>
                    <a:lumOff val="40000"/>
                  </a:schemeClr>
                </a:solidFill>
                <a:latin typeface="Arial" panose="020B0604020202020204" pitchFamily="34" charset="0"/>
                <a:cs typeface="B Nazanin" panose="00000400000000000000" pitchFamily="2" charset="-78"/>
              </a:rPr>
              <a:t>6-2) ماسک تنفسی</a:t>
            </a:r>
          </a:p>
          <a:p>
            <a:pPr marL="0" indent="0" algn="just" rtl="1">
              <a:spcBef>
                <a:spcPts val="0"/>
              </a:spcBef>
              <a:spcAft>
                <a:spcPts val="0"/>
              </a:spcAft>
              <a:buNone/>
            </a:pPr>
            <a:endParaRPr lang="fa-IR" sz="1800" dirty="0">
              <a:solidFill>
                <a:schemeClr val="accent6">
                  <a:lumMod val="75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ماسك هاي تنفسي نيم صورت وسايلي ارزان و ساده براي محافظت در مقابل مسموميت </a:t>
            </a:r>
            <a:r>
              <a:rPr lang="fa-IR" sz="1800" dirty="0" smtClean="0">
                <a:solidFill>
                  <a:schemeClr val="bg1"/>
                </a:solidFill>
                <a:latin typeface="Arial" panose="020B0604020202020204" pitchFamily="34" charset="0"/>
                <a:cs typeface="B Nazanin" panose="00000400000000000000" pitchFamily="2" charset="-78"/>
              </a:rPr>
              <a:t>ناشي </a:t>
            </a:r>
            <a:r>
              <a:rPr lang="fa-IR" sz="1800" dirty="0">
                <a:solidFill>
                  <a:schemeClr val="bg1"/>
                </a:solidFill>
                <a:latin typeface="Arial" panose="020B0604020202020204" pitchFamily="34" charset="0"/>
                <a:cs typeface="B Nazanin" panose="00000400000000000000" pitchFamily="2" charset="-78"/>
              </a:rPr>
              <a:t>از تنفس هواي آلوده به گرد و غبار، فيوم سرب مي باشند. فشار منفي ناشي از تنفس </a:t>
            </a:r>
            <a:r>
              <a:rPr lang="fa-IR" sz="1800" dirty="0" smtClean="0">
                <a:solidFill>
                  <a:schemeClr val="bg1"/>
                </a:solidFill>
                <a:latin typeface="Arial" panose="020B0604020202020204" pitchFamily="34" charset="0"/>
                <a:cs typeface="B Nazanin" panose="00000400000000000000" pitchFamily="2" charset="-78"/>
              </a:rPr>
              <a:t>هوا </a:t>
            </a:r>
            <a:r>
              <a:rPr lang="fa-IR" sz="1800" dirty="0">
                <a:solidFill>
                  <a:schemeClr val="bg1"/>
                </a:solidFill>
                <a:latin typeface="Arial" panose="020B0604020202020204" pitchFamily="34" charset="0"/>
                <a:cs typeface="B Nazanin" panose="00000400000000000000" pitchFamily="2" charset="-78"/>
              </a:rPr>
              <a:t>سبب عبور </a:t>
            </a:r>
            <a:r>
              <a:rPr lang="fa-IR" sz="1800" dirty="0" smtClean="0">
                <a:solidFill>
                  <a:schemeClr val="bg1"/>
                </a:solidFill>
                <a:latin typeface="Arial" panose="020B0604020202020204" pitchFamily="34" charset="0"/>
                <a:cs typeface="B Nazanin" panose="00000400000000000000" pitchFamily="2" charset="-78"/>
              </a:rPr>
              <a:t>  هواي </a:t>
            </a:r>
            <a:r>
              <a:rPr lang="fa-IR" sz="1800" dirty="0">
                <a:solidFill>
                  <a:schemeClr val="bg1"/>
                </a:solidFill>
                <a:latin typeface="Arial" panose="020B0604020202020204" pitchFamily="34" charset="0"/>
                <a:cs typeface="B Nazanin" panose="00000400000000000000" pitchFamily="2" charset="-78"/>
              </a:rPr>
              <a:t>آلوده از فيلترهاي تصفيه كننده هوا و ورود هواي تصفيه شده به محفظه ماسك مي شود.</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ماسك هاي تصفيه كننده مستعد نشتي هوا و ورود هوا از اطراف ماسك به داخل محفظه  تنفسي هستند، از اينرو محافظت خوبي در مقابل غلظت هاي بالاي سرب ندارند. </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اغلب موقعيت هاي صنعتي غلظت هاي سرب در هوا به حدي هستند كه مي توان </a:t>
            </a:r>
            <a:r>
              <a:rPr lang="fa-IR" sz="1800" dirty="0" smtClean="0">
                <a:solidFill>
                  <a:schemeClr val="bg1"/>
                </a:solidFill>
                <a:latin typeface="Arial" panose="020B0604020202020204" pitchFamily="34" charset="0"/>
                <a:cs typeface="B Nazanin" panose="00000400000000000000" pitchFamily="2" charset="-78"/>
              </a:rPr>
              <a:t>از </a:t>
            </a:r>
            <a:r>
              <a:rPr lang="fa-IR" sz="1800" dirty="0">
                <a:solidFill>
                  <a:schemeClr val="bg1"/>
                </a:solidFill>
                <a:latin typeface="Arial" panose="020B0604020202020204" pitchFamily="34" charset="0"/>
                <a:cs typeface="B Nazanin" panose="00000400000000000000" pitchFamily="2" charset="-78"/>
              </a:rPr>
              <a:t>ماسك </a:t>
            </a:r>
            <a:r>
              <a:rPr lang="fa-IR" sz="1800" dirty="0" smtClean="0">
                <a:solidFill>
                  <a:schemeClr val="bg1"/>
                </a:solidFill>
                <a:latin typeface="Arial" panose="020B0604020202020204" pitchFamily="34" charset="0"/>
                <a:cs typeface="B Nazanin" panose="00000400000000000000" pitchFamily="2" charset="-78"/>
              </a:rPr>
              <a:t>   هاي </a:t>
            </a:r>
            <a:r>
              <a:rPr lang="fa-IR" sz="1800" dirty="0">
                <a:solidFill>
                  <a:schemeClr val="bg1"/>
                </a:solidFill>
                <a:latin typeface="Arial" panose="020B0604020202020204" pitchFamily="34" charset="0"/>
                <a:cs typeface="B Nazanin" panose="00000400000000000000" pitchFamily="2" charset="-78"/>
              </a:rPr>
              <a:t>تصفيه كننده هوا استفاده كرد، اين ماسك ها فقط در محيط هاي با اكسيژن كافي و  </a:t>
            </a:r>
            <a:r>
              <a:rPr lang="fa-IR" sz="1800" dirty="0" smtClean="0">
                <a:solidFill>
                  <a:schemeClr val="bg1"/>
                </a:solidFill>
                <a:latin typeface="Arial" panose="020B0604020202020204" pitchFamily="34" charset="0"/>
                <a:cs typeface="B Nazanin" panose="00000400000000000000" pitchFamily="2" charset="-78"/>
              </a:rPr>
              <a:t>تا </a:t>
            </a:r>
            <a:r>
              <a:rPr lang="fa-IR" sz="1800" dirty="0">
                <a:solidFill>
                  <a:schemeClr val="bg1"/>
                </a:solidFill>
                <a:latin typeface="Arial" panose="020B0604020202020204" pitchFamily="34" charset="0"/>
                <a:cs typeface="B Nazanin" panose="00000400000000000000" pitchFamily="2" charset="-78"/>
              </a:rPr>
              <a:t>غلظت هاي به بزرگي 500ميکرو گرم سرب در متر مکعب هوا قابل استفاده هستند. </a:t>
            </a:r>
          </a:p>
          <a:p>
            <a:pPr marL="0" indent="0" algn="just"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شرايطي كه سيستم تهويه موضعي در سيستم وجود دارد ماسك هاي نيم صورت  </a:t>
            </a:r>
            <a:r>
              <a:rPr lang="fa-IR" sz="1800" dirty="0" smtClean="0">
                <a:solidFill>
                  <a:schemeClr val="bg1"/>
                </a:solidFill>
                <a:latin typeface="Arial" panose="020B0604020202020204" pitchFamily="34" charset="0"/>
                <a:cs typeface="B Nazanin" panose="00000400000000000000" pitchFamily="2" charset="-78"/>
              </a:rPr>
              <a:t>محفاظت   خوبي </a:t>
            </a:r>
            <a:r>
              <a:rPr lang="fa-IR" sz="1800" dirty="0">
                <a:solidFill>
                  <a:schemeClr val="bg1"/>
                </a:solidFill>
                <a:latin typeface="Arial" panose="020B0604020202020204" pitchFamily="34" charset="0"/>
                <a:cs typeface="B Nazanin" panose="00000400000000000000" pitchFamily="2" charset="-78"/>
              </a:rPr>
              <a:t>در فعاليت هايي نظير </a:t>
            </a:r>
            <a:r>
              <a:rPr lang="fa-IR" sz="1800" dirty="0" smtClean="0">
                <a:solidFill>
                  <a:schemeClr val="bg1"/>
                </a:solidFill>
                <a:latin typeface="Arial" panose="020B0604020202020204" pitchFamily="34" charset="0"/>
                <a:cs typeface="B Nazanin" panose="00000400000000000000" pitchFamily="2" charset="-78"/>
              </a:rPr>
              <a:t>تعمير رادياتور </a:t>
            </a:r>
            <a:r>
              <a:rPr lang="fa-IR" sz="1800" dirty="0">
                <a:solidFill>
                  <a:schemeClr val="bg1"/>
                </a:solidFill>
                <a:latin typeface="Arial" panose="020B0604020202020204" pitchFamily="34" charset="0"/>
                <a:cs typeface="B Nazanin" panose="00000400000000000000" pitchFamily="2" charset="-78"/>
              </a:rPr>
              <a:t>اتومبيل، رنگ آميزي يا اسپري لعاب بر روي شيشه، </a:t>
            </a:r>
            <a:r>
              <a:rPr lang="fa-IR" sz="1800" dirty="0" smtClean="0">
                <a:solidFill>
                  <a:schemeClr val="bg1"/>
                </a:solidFill>
                <a:latin typeface="Arial" panose="020B0604020202020204" pitchFamily="34" charset="0"/>
                <a:cs typeface="B Nazanin" panose="00000400000000000000" pitchFamily="2" charset="-78"/>
              </a:rPr>
              <a:t>     ريخته </a:t>
            </a:r>
            <a:r>
              <a:rPr lang="fa-IR" sz="1800" dirty="0">
                <a:solidFill>
                  <a:schemeClr val="bg1"/>
                </a:solidFill>
                <a:latin typeface="Arial" panose="020B0604020202020204" pitchFamily="34" charset="0"/>
                <a:cs typeface="B Nazanin" panose="00000400000000000000" pitchFamily="2" charset="-78"/>
              </a:rPr>
              <a:t>گري و ماشين كاري بر روي قطعات حاوي سرب فراهم مي كند.</a:t>
            </a:r>
          </a:p>
          <a:p>
            <a:pPr marL="0" indent="0" algn="r" rtl="1">
              <a:spcBef>
                <a:spcPts val="0"/>
              </a:spcBef>
              <a:spcAft>
                <a:spcPts val="0"/>
              </a:spcAft>
              <a:buNone/>
            </a:pPr>
            <a:r>
              <a:rPr lang="fa-IR" sz="1800" dirty="0">
                <a:solidFill>
                  <a:schemeClr val="tx2">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كارهايي نظير سند بلاست، جوشکاري و يا برشکاري با تورچ </a:t>
            </a:r>
            <a:r>
              <a:rPr lang="fa-IR" sz="1800" dirty="0" smtClean="0">
                <a:solidFill>
                  <a:schemeClr val="bg1"/>
                </a:solidFill>
                <a:latin typeface="Arial" panose="020B0604020202020204" pitchFamily="34" charset="0"/>
                <a:cs typeface="B Nazanin" panose="00000400000000000000" pitchFamily="2" charset="-78"/>
              </a:rPr>
              <a:t>هوا -برش ، گرد </a:t>
            </a:r>
            <a:r>
              <a:rPr lang="fa-IR" sz="1800" dirty="0">
                <a:solidFill>
                  <a:schemeClr val="bg1"/>
                </a:solidFill>
                <a:latin typeface="Arial" panose="020B0604020202020204" pitchFamily="34" charset="0"/>
                <a:cs typeface="B Nazanin" panose="00000400000000000000" pitchFamily="2" charset="-78"/>
              </a:rPr>
              <a:t>و غبار و فيوم </a:t>
            </a:r>
            <a:r>
              <a:rPr lang="fa-IR" sz="1800" dirty="0" smtClean="0">
                <a:solidFill>
                  <a:schemeClr val="bg1"/>
                </a:solidFill>
                <a:latin typeface="Arial" panose="020B0604020202020204" pitchFamily="34" charset="0"/>
                <a:cs typeface="B Nazanin" panose="00000400000000000000" pitchFamily="2" charset="-78"/>
              </a:rPr>
              <a:t>    بيشتري </a:t>
            </a:r>
            <a:r>
              <a:rPr lang="fa-IR" sz="1800" dirty="0">
                <a:solidFill>
                  <a:schemeClr val="bg1"/>
                </a:solidFill>
                <a:latin typeface="Arial" panose="020B0604020202020204" pitchFamily="34" charset="0"/>
                <a:cs typeface="B Nazanin" panose="00000400000000000000" pitchFamily="2" charset="-78"/>
              </a:rPr>
              <a:t>توليد مي شود كه نيازمند استفاده از ماسك هاي تنفسي با درجه حفاظتي بالاتر از ماسك هاي نيم صورت مي باشد. </a:t>
            </a:r>
            <a:br>
              <a:rPr lang="fa-IR"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600" dirty="0"/>
          </a:p>
        </p:txBody>
      </p:sp>
    </p:spTree>
    <p:extLst>
      <p:ext uri="{BB962C8B-B14F-4D97-AF65-F5344CB8AC3E}">
        <p14:creationId xmlns:p14="http://schemas.microsoft.com/office/powerpoint/2010/main" val="25210071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187624" y="1355067"/>
            <a:ext cx="7475748" cy="4147865"/>
          </a:xfrm>
        </p:spPr>
        <p:txBody>
          <a:bodyPr/>
          <a:lstStyle/>
          <a:p>
            <a:pPr marL="0" indent="0" algn="r" rtl="1">
              <a:buNone/>
            </a:pPr>
            <a:r>
              <a:rPr kumimoji="0" lang="fa-IR" sz="2200" b="1" i="0" u="none" strike="noStrike" kern="1200" cap="small" spc="0" normalizeH="0" baseline="0" noProof="0" dirty="0">
                <a:ln w="3175" cmpd="sng">
                  <a:noFill/>
                </a:ln>
                <a:solidFill>
                  <a:schemeClr val="accent6">
                    <a:lumMod val="75000"/>
                  </a:schemeClr>
                </a:solidFill>
                <a:effectLst/>
                <a:uLnTx/>
                <a:uFillTx/>
                <a:latin typeface="Arial" panose="020B0604020202020204" pitchFamily="34" charset="0"/>
                <a:cs typeface="B Nazanin" panose="00000400000000000000" pitchFamily="2" charset="-78"/>
              </a:rPr>
              <a:t>6- تجهیزات حفاظت فردی</a:t>
            </a:r>
            <a:endParaRPr lang="fa-IR" sz="2200" b="1" u="sng" dirty="0">
              <a:solidFill>
                <a:schemeClr val="accent6">
                  <a:lumMod val="75000"/>
                </a:schemeClr>
              </a:solidFill>
              <a:latin typeface="Arial" panose="020B0604020202020204" pitchFamily="34" charset="0"/>
              <a:cs typeface="B Nazanin" panose="00000400000000000000" pitchFamily="2" charset="-78"/>
            </a:endParaRPr>
          </a:p>
          <a:p>
            <a:pPr marL="0" indent="0" algn="r" rtl="1">
              <a:buNone/>
            </a:pPr>
            <a:r>
              <a:rPr lang="fa-IR" sz="2000" b="1" u="sng" dirty="0">
                <a:solidFill>
                  <a:schemeClr val="tx2">
                    <a:lumMod val="60000"/>
                    <a:lumOff val="40000"/>
                  </a:schemeClr>
                </a:solidFill>
                <a:latin typeface="Arial" panose="020B0604020202020204" pitchFamily="34" charset="0"/>
                <a:cs typeface="B Nazanin" panose="00000400000000000000" pitchFamily="2" charset="-78"/>
              </a:rPr>
              <a:t>6-2) ماسک تنفسی</a:t>
            </a:r>
          </a:p>
          <a:p>
            <a:pPr marL="0" indent="0" algn="r" rtl="1">
              <a:buNone/>
            </a:pPr>
            <a:endParaRPr lang="fa-IR" sz="2000" dirty="0">
              <a:solidFill>
                <a:schemeClr val="accent6">
                  <a:lumMod val="75000"/>
                </a:schemeClr>
              </a:solidFill>
              <a:latin typeface="Arial" panose="020B0604020202020204" pitchFamily="34" charset="0"/>
              <a:cs typeface="B Nazanin" panose="00000400000000000000" pitchFamily="2" charset="-78"/>
            </a:endParaRPr>
          </a:p>
          <a:p>
            <a:pPr marL="0" indent="0" algn="r"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به طور كلي انتخاب ماسك هاي تنفسي براي هر گروه كاري با توجه به نيازهاي كاري </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نظير نوع كار، طول دوره استفاده از ماسك، دقت در كار، فعاليت فيزيکي مورد نياز جهت</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انجام كار، انطباق ماسك با صورت، رؤيت كار، راحتي، ارتباط با ساير كارگران و غلظت</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معمول آلودگي در طي يك شيفت كاري انجام مي شود. </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r>
            <a:br>
              <a:rPr lang="fa-IR" sz="2000" dirty="0">
                <a:solidFill>
                  <a:schemeClr val="bg1"/>
                </a:solidFill>
                <a:latin typeface="Arial" panose="020B0604020202020204" pitchFamily="34" charset="0"/>
                <a:cs typeface="B Nazanin" panose="00000400000000000000" pitchFamily="2" charset="-78"/>
              </a:rPr>
            </a:b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وقتي كه كاربر در استفاده از لباس يا ماسك تنفسي احساس راحتي ندارد. بهترين ماسك و لباس حفاظتي الزاما به معناي بالاترين درجه حفاظتي نمي باشند. </a:t>
            </a:r>
          </a:p>
          <a:p>
            <a:pPr marL="0" indent="0" algn="r"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در محيط هاي كاري كه علائم تحريك و التهاب پوست و چشم در كارگران وجود دارد، </a:t>
            </a:r>
          </a:p>
          <a:p>
            <a:pPr marL="0" indent="0" algn="r"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استفاده از ماسك هاي تنفسي تمام صورت توصيه مي شود.</a:t>
            </a:r>
            <a:br>
              <a:rPr lang="fa-IR" sz="2000" dirty="0">
                <a:solidFill>
                  <a:schemeClr val="bg1"/>
                </a:solidFill>
                <a:latin typeface="Arial" panose="020B0604020202020204" pitchFamily="34" charset="0"/>
                <a:cs typeface="B Nazanin" panose="00000400000000000000" pitchFamily="2" charset="-78"/>
              </a:rPr>
            </a:b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0742894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980728"/>
            <a:ext cx="7259724" cy="4147865"/>
          </a:xfrm>
        </p:spPr>
        <p:txBody>
          <a:bodyPr/>
          <a:lstStyle/>
          <a:p>
            <a:pPr marL="0" indent="0" algn="just" rtl="1">
              <a:spcBef>
                <a:spcPts val="0"/>
              </a:spcBef>
              <a:spcAft>
                <a:spcPts val="0"/>
              </a:spcAft>
              <a:buNone/>
            </a:pPr>
            <a:r>
              <a:rPr lang="fa-IR" sz="2200" b="1" dirty="0">
                <a:solidFill>
                  <a:srgbClr val="00B0F0"/>
                </a:solidFill>
                <a:latin typeface="Arial" panose="020B0604020202020204" pitchFamily="34" charset="0"/>
                <a:cs typeface="B Nazanin" panose="00000400000000000000" pitchFamily="2" charset="-78"/>
              </a:rPr>
              <a:t>7- برنامه حفاظت تنفسی:</a:t>
            </a:r>
          </a:p>
          <a:p>
            <a:pPr marL="0" indent="0" algn="just" rtl="1">
              <a:spcBef>
                <a:spcPts val="0"/>
              </a:spcBef>
              <a:spcAft>
                <a:spcPts val="0"/>
              </a:spcAft>
              <a:buNone/>
            </a:pPr>
            <a:r>
              <a:rPr lang="fa-IR" sz="1800" b="1" dirty="0">
                <a:solidFill>
                  <a:srgbClr val="FFFF0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در محيط هاي صنعتي، دستگاه تنفسي اولين راه تماس كارگران با آلاينده ها محسوب      مي شود، از اين رو اجراي يك برنامه حفاظت تنفسي مؤثر به منظور جلوگيري از مواجهه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تنفسي اهميت بالايي دركاستن از بيماري هاي شغلي خواهد داشت. بدون برنامه حفاظت   تنفسي مؤثر عليرغم صرف هزينه، كارگران به طور مؤثر حفاظت نشده و در معرض </a:t>
            </a:r>
            <a:r>
              <a:rPr lang="fa-IR" sz="2000" dirty="0" smtClean="0">
                <a:solidFill>
                  <a:schemeClr val="bg1"/>
                </a:solidFill>
                <a:latin typeface="Arial" panose="020B0604020202020204" pitchFamily="34" charset="0"/>
                <a:cs typeface="B Nazanin" panose="00000400000000000000" pitchFamily="2" charset="-78"/>
              </a:rPr>
              <a:t>خطر </a:t>
            </a:r>
            <a:r>
              <a:rPr lang="fa-IR" sz="2000" dirty="0">
                <a:solidFill>
                  <a:schemeClr val="bg1"/>
                </a:solidFill>
                <a:latin typeface="Arial" panose="020B0604020202020204" pitchFamily="34" charset="0"/>
                <a:cs typeface="B Nazanin" panose="00000400000000000000" pitchFamily="2" charset="-78"/>
              </a:rPr>
              <a:t>مي باشند.</a:t>
            </a:r>
          </a:p>
          <a:p>
            <a:pPr marL="0" indent="0" algn="just" rtl="1">
              <a:spcBef>
                <a:spcPts val="0"/>
              </a:spcBef>
              <a:spcAft>
                <a:spcPts val="0"/>
              </a:spcAft>
              <a:buNone/>
            </a:pPr>
            <a:r>
              <a:rPr lang="fa-IR" sz="2000" dirty="0">
                <a:solidFill>
                  <a:schemeClr val="tx2">
                    <a:lumMod val="60000"/>
                    <a:lumOff val="40000"/>
                  </a:schemeClr>
                </a:solidFill>
                <a:latin typeface="Arial" panose="020B0604020202020204" pitchFamily="34" charset="0"/>
                <a:cs typeface="B Nazanin" panose="00000400000000000000" pitchFamily="2" charset="-78"/>
              </a:rPr>
              <a:t>اجزاي يك برنامه حفاظت تنفسي مؤثر در 9 بخش به شرح زيرقابل بررسي هستند: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1-</a:t>
            </a:r>
            <a:r>
              <a:rPr lang="fa-IR" sz="2000" dirty="0">
                <a:solidFill>
                  <a:schemeClr val="bg1"/>
                </a:solidFill>
                <a:latin typeface="Arial" panose="020B0604020202020204" pitchFamily="34" charset="0"/>
                <a:cs typeface="B Nazanin" panose="00000400000000000000" pitchFamily="2" charset="-78"/>
              </a:rPr>
              <a:t> بررسي دقيق شغل و تدوين معيارهاي مناسب براي انتخاب ماسك تنفسي.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2-</a:t>
            </a:r>
            <a:r>
              <a:rPr lang="fa-IR" sz="2000" dirty="0">
                <a:solidFill>
                  <a:schemeClr val="bg1"/>
                </a:solidFill>
                <a:latin typeface="Arial" panose="020B0604020202020204" pitchFamily="34" charset="0"/>
                <a:cs typeface="B Nazanin" panose="00000400000000000000" pitchFamily="2" charset="-78"/>
              </a:rPr>
              <a:t> انجام معاينات پزشکي براي كارگراني كه نياز به استفاده از ماسك تنفسي دارند.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3-</a:t>
            </a:r>
            <a:r>
              <a:rPr lang="fa-IR" sz="2000" dirty="0">
                <a:solidFill>
                  <a:schemeClr val="bg1"/>
                </a:solidFill>
                <a:latin typeface="Arial" panose="020B0604020202020204" pitchFamily="34" charset="0"/>
                <a:cs typeface="B Nazanin" panose="00000400000000000000" pitchFamily="2" charset="-78"/>
              </a:rPr>
              <a:t> ارزيابي انطباق ماسك با صورت كارگران.</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4-</a:t>
            </a:r>
            <a:r>
              <a:rPr lang="fa-IR" sz="2000" dirty="0">
                <a:solidFill>
                  <a:schemeClr val="bg1"/>
                </a:solidFill>
                <a:latin typeface="Arial" panose="020B0604020202020204" pitchFamily="34" charset="0"/>
                <a:cs typeface="B Nazanin" panose="00000400000000000000" pitchFamily="2" charset="-78"/>
              </a:rPr>
              <a:t> استفاده درست از ماسكها در مواقع عادي و اضطراري.</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5-</a:t>
            </a:r>
            <a:r>
              <a:rPr lang="fa-IR" sz="2000" dirty="0">
                <a:solidFill>
                  <a:schemeClr val="bg1"/>
                </a:solidFill>
                <a:latin typeface="Arial" panose="020B0604020202020204" pitchFamily="34" charset="0"/>
                <a:cs typeface="B Nazanin" panose="00000400000000000000" pitchFamily="2" charset="-78"/>
              </a:rPr>
              <a:t> تدوين برنامه هاي منظم به منظور نظافت، ضد عفوني، تعمير ونگهداري وتعويض و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ديگر اعمال مربوط به نگهداري از ماسك.</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6-</a:t>
            </a:r>
            <a:r>
              <a:rPr lang="fa-IR" sz="2000" dirty="0">
                <a:solidFill>
                  <a:schemeClr val="bg1"/>
                </a:solidFill>
                <a:latin typeface="Arial" panose="020B0604020202020204" pitchFamily="34" charset="0"/>
                <a:cs typeface="B Nazanin" panose="00000400000000000000" pitchFamily="2" charset="-78"/>
              </a:rPr>
              <a:t> اطمينان از كيفيت و كميت هواي ورودي به ماسك، بويژه در ماسك هاي هوا رسان.</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7-</a:t>
            </a:r>
            <a:r>
              <a:rPr lang="fa-IR" sz="2000" dirty="0">
                <a:solidFill>
                  <a:schemeClr val="bg1"/>
                </a:solidFill>
                <a:latin typeface="Arial" panose="020B0604020202020204" pitchFamily="34" charset="0"/>
                <a:cs typeface="B Nazanin" panose="00000400000000000000" pitchFamily="2" charset="-78"/>
              </a:rPr>
              <a:t> آموزش خطرات ناشي از مواجهه تنفسي با آلاينده هاي مختلف در محيط كار.</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8-</a:t>
            </a:r>
            <a:r>
              <a:rPr lang="fa-IR" sz="2000" dirty="0">
                <a:solidFill>
                  <a:schemeClr val="bg1"/>
                </a:solidFill>
                <a:latin typeface="Arial" panose="020B0604020202020204" pitchFamily="34" charset="0"/>
                <a:cs typeface="B Nazanin" panose="00000400000000000000" pitchFamily="2" charset="-78"/>
              </a:rPr>
              <a:t> آموزش كارگران در زمينه نگهداري و استفاده درست از ماسك.</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chemeClr val="tx2">
                    <a:lumMod val="60000"/>
                    <a:lumOff val="40000"/>
                  </a:schemeClr>
                </a:solidFill>
                <a:latin typeface="Arial" panose="020B0604020202020204" pitchFamily="34" charset="0"/>
                <a:cs typeface="B Nazanin" panose="00000400000000000000" pitchFamily="2" charset="-78"/>
              </a:rPr>
              <a:t>9-</a:t>
            </a:r>
            <a:r>
              <a:rPr lang="fa-IR" sz="2000" dirty="0">
                <a:solidFill>
                  <a:schemeClr val="bg1"/>
                </a:solidFill>
                <a:latin typeface="Arial" panose="020B0604020202020204" pitchFamily="34" charset="0"/>
                <a:cs typeface="B Nazanin" panose="00000400000000000000" pitchFamily="2" charset="-78"/>
              </a:rPr>
              <a:t> ارزيابي دوره اي از درجه تاثير و موفقيت برنامه حفاظت تنفسي. </a:t>
            </a: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396285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92D-AFC6-43F1-A876-3FF13F20BBCA}"/>
              </a:ext>
            </a:extLst>
          </p:cNvPr>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en-US" sz="3600" dirty="0">
              <a:solidFill>
                <a:srgbClr val="00B0F0"/>
              </a:solidFill>
            </a:endParaRPr>
          </a:p>
        </p:txBody>
      </p:sp>
      <p:sp>
        <p:nvSpPr>
          <p:cNvPr id="4" name="Content Placeholder 3">
            <a:extLst>
              <a:ext uri="{FF2B5EF4-FFF2-40B4-BE49-F238E27FC236}">
                <a16:creationId xmlns:a16="http://schemas.microsoft.com/office/drawing/2014/main" id="{E9058DA1-9516-4B7E-B67C-0261C7F5D549}"/>
              </a:ext>
            </a:extLst>
          </p:cNvPr>
          <p:cNvSpPr>
            <a:spLocks noGrp="1"/>
          </p:cNvSpPr>
          <p:nvPr>
            <p:ph idx="10"/>
          </p:nvPr>
        </p:nvSpPr>
        <p:spPr>
          <a:xfrm>
            <a:off x="1547664" y="1069514"/>
            <a:ext cx="7077472" cy="4147865"/>
          </a:xfrm>
        </p:spPr>
        <p:txBody>
          <a:bodyPr/>
          <a:lstStyle/>
          <a:p>
            <a:pPr marL="0"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وسايل حفاظت فردی </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2000" dirty="0">
                <a:solidFill>
                  <a:schemeClr val="bg1"/>
                </a:solidFill>
                <a:latin typeface="Arial" panose="020B0604020202020204" pitchFamily="34" charset="0"/>
                <a:cs typeface="B Nazanin" panose="00000400000000000000" pitchFamily="2" charset="-78"/>
              </a:rPr>
              <a:t>تجهيزات و لباس هايي كه جهت حفاظت از سلامتي كارگر در مقابل</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ريسك </a:t>
            </a:r>
            <a:r>
              <a:rPr lang="ar-SA" sz="2000" dirty="0" smtClean="0">
                <a:solidFill>
                  <a:schemeClr val="bg1"/>
                </a:solidFill>
                <a:latin typeface="Arial" panose="020B0604020202020204" pitchFamily="34" charset="0"/>
                <a:cs typeface="B Nazanin" panose="00000400000000000000" pitchFamily="2" charset="-78"/>
              </a:rPr>
              <a:t>هاي</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بهداشتي </a:t>
            </a:r>
            <a:r>
              <a:rPr lang="ar-SA" sz="2000" dirty="0">
                <a:solidFill>
                  <a:schemeClr val="bg1"/>
                </a:solidFill>
                <a:latin typeface="Arial" panose="020B0604020202020204" pitchFamily="34" charset="0"/>
                <a:cs typeface="B Nazanin" panose="00000400000000000000" pitchFamily="2" charset="-78"/>
              </a:rPr>
              <a:t>ناشي از تماس با سرب استفاده مي شوند</a:t>
            </a:r>
            <a:r>
              <a:rPr lang="en-US" sz="2000" dirty="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پزشک مسئول</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en-US" sz="2000" b="1"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پزشك طب كار كه مسئول انجام معاينات پزشکي كارگران در معرض تماس باسرب</a:t>
            </a:r>
            <a:r>
              <a:rPr lang="fa-IR" sz="2000"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مي باشد</a:t>
            </a:r>
            <a:r>
              <a:rPr lang="en-US" sz="2000" dirty="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نظارت پزشکي</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en-US" sz="2000" b="1"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ارزيابي وضعيت سلامت افراد در معرض تماس با سرب با روش هاي باليني و</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پايش</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زيستي</a:t>
            </a:r>
            <a:r>
              <a:rPr lang="en-US" sz="2000" dirty="0">
                <a:solidFill>
                  <a:schemeClr val="bg1"/>
                </a:solidFill>
                <a:latin typeface="Arial" panose="020B0604020202020204" pitchFamily="34" charset="0"/>
                <a:cs typeface="B Nazanin" panose="00000400000000000000" pitchFamily="2" charset="-78"/>
              </a:rPr>
              <a:t>.</a:t>
            </a: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en-US" sz="2000" dirty="0">
                <a:solidFill>
                  <a:schemeClr val="bg1"/>
                </a:solidFill>
                <a:latin typeface="Arial" panose="020B0604020202020204" pitchFamily="34" charset="0"/>
                <a:cs typeface="B Nazanin" panose="00000400000000000000" pitchFamily="2" charset="-78"/>
              </a:rPr>
              <a:t/>
            </a:r>
            <a:br>
              <a:rPr lang="en-US" sz="2000" dirty="0">
                <a:solidFill>
                  <a:schemeClr val="bg1"/>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نگهداری</a:t>
            </a:r>
            <a:r>
              <a:rPr lang="fa-IR" sz="2000" b="1" dirty="0">
                <a:solidFill>
                  <a:srgbClr val="00B0F0"/>
                </a:solidFill>
                <a:latin typeface="Arial" panose="020B0604020202020204" pitchFamily="34" charset="0"/>
                <a:cs typeface="B Nazanin" panose="00000400000000000000" pitchFamily="2" charset="-78"/>
              </a:rPr>
              <a:t>:</a:t>
            </a:r>
          </a:p>
          <a:p>
            <a:pPr marL="0" indent="0" algn="r" rtl="1">
              <a:spcBef>
                <a:spcPts val="0"/>
              </a:spcBef>
              <a:spcAft>
                <a:spcPts val="0"/>
              </a:spcAft>
              <a:buNone/>
            </a:pPr>
            <a:r>
              <a:rPr lang="en-US" sz="2000" b="1" dirty="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بازرسي، بازديدهاي چشمي، سرويس، اقدامات اصلاحي و تعميراتي بر روي </a:t>
            </a:r>
            <a:r>
              <a:rPr lang="ar-SA" sz="2000" dirty="0" smtClean="0">
                <a:solidFill>
                  <a:schemeClr val="bg1"/>
                </a:solidFill>
                <a:latin typeface="Arial" panose="020B0604020202020204" pitchFamily="34" charset="0"/>
                <a:cs typeface="B Nazanin" panose="00000400000000000000" pitchFamily="2" charset="-78"/>
              </a:rPr>
              <a:t>ماشين</a:t>
            </a:r>
            <a:r>
              <a:rPr lang="fa-IR" sz="2000" dirty="0">
                <a:solidFill>
                  <a:schemeClr val="bg1"/>
                </a:solidFill>
                <a:latin typeface="Arial" panose="020B0604020202020204" pitchFamily="34" charset="0"/>
                <a:cs typeface="B Nazanin" panose="00000400000000000000" pitchFamily="2" charset="-78"/>
              </a:rPr>
              <a:t> </a:t>
            </a:r>
            <a:r>
              <a:rPr lang="fa-IR" sz="2000" dirty="0" smtClean="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آلات </a:t>
            </a:r>
            <a:r>
              <a:rPr lang="ar-SA" sz="2000" dirty="0">
                <a:solidFill>
                  <a:schemeClr val="bg1"/>
                </a:solidFill>
                <a:latin typeface="Arial" panose="020B0604020202020204" pitchFamily="34" charset="0"/>
                <a:cs typeface="B Nazanin" panose="00000400000000000000" pitchFamily="2" charset="-78"/>
              </a:rPr>
              <a:t>و تجهيزات فرايندي و سيستم هاي كنترلي. بخشي از اين اقدامات توسط پرسنل فرايندي</a:t>
            </a:r>
            <a:r>
              <a:rPr lang="fa-IR" sz="2000" dirty="0">
                <a:solidFill>
                  <a:schemeClr val="bg1"/>
                </a:solidFill>
                <a:latin typeface="Arial" panose="020B0604020202020204" pitchFamily="34" charset="0"/>
                <a:cs typeface="B Nazanin" panose="00000400000000000000" pitchFamily="2" charset="-78"/>
              </a:rPr>
              <a:t> </a:t>
            </a:r>
            <a:r>
              <a:rPr lang="ar-SA" sz="2000" dirty="0" smtClean="0">
                <a:solidFill>
                  <a:schemeClr val="bg1"/>
                </a:solidFill>
                <a:latin typeface="Arial" panose="020B0604020202020204" pitchFamily="34" charset="0"/>
                <a:cs typeface="B Nazanin" panose="00000400000000000000" pitchFamily="2" charset="-78"/>
              </a:rPr>
              <a:t>هم</a:t>
            </a:r>
            <a:r>
              <a:rPr lang="fa-IR" sz="2000" dirty="0" smtClean="0">
                <a:solidFill>
                  <a:schemeClr val="bg1"/>
                </a:solidFill>
                <a:latin typeface="Arial" panose="020B0604020202020204" pitchFamily="34" charset="0"/>
                <a:cs typeface="B Nazanin" panose="00000400000000000000" pitchFamily="2" charset="-78"/>
              </a:rPr>
              <a:t> </a:t>
            </a:r>
            <a:r>
              <a:rPr lang="ar-SA" sz="2000" dirty="0">
                <a:solidFill>
                  <a:schemeClr val="bg1"/>
                </a:solidFill>
                <a:latin typeface="Arial" panose="020B0604020202020204" pitchFamily="34" charset="0"/>
                <a:cs typeface="B Nazanin" panose="00000400000000000000" pitchFamily="2" charset="-78"/>
              </a:rPr>
              <a:t>قابل انجام هستند</a:t>
            </a:r>
            <a:r>
              <a:rPr lang="en-US" sz="2000" dirty="0">
                <a:solidFill>
                  <a:schemeClr val="bg1"/>
                </a:solidFill>
                <a:latin typeface="Arial" panose="020B0604020202020204" pitchFamily="34" charset="0"/>
                <a:cs typeface="B Nazanin" panose="00000400000000000000" pitchFamily="2" charset="-78"/>
              </a:rPr>
              <a:t>.</a:t>
            </a:r>
            <a:r>
              <a:rPr lang="en-US" sz="1800" dirty="0">
                <a:solidFill>
                  <a:schemeClr val="bg1"/>
                </a:solidFill>
                <a:latin typeface="Arial" panose="020B0604020202020204" pitchFamily="34" charset="0"/>
                <a:cs typeface="B Nazanin" panose="00000400000000000000" pitchFamily="2" charset="-78"/>
              </a:rPr>
              <a:t/>
            </a:r>
            <a:br>
              <a:rPr lang="en-US" sz="1800" dirty="0">
                <a:solidFill>
                  <a:schemeClr val="bg1"/>
                </a:solidFill>
                <a:latin typeface="Arial" panose="020B0604020202020204" pitchFamily="34" charset="0"/>
                <a:cs typeface="B Nazanin" panose="00000400000000000000" pitchFamily="2" charset="-78"/>
              </a:rPr>
            </a:b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9434701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124744"/>
            <a:ext cx="7259724" cy="4147865"/>
          </a:xfrm>
        </p:spPr>
        <p:txBody>
          <a:bodyPr/>
          <a:lstStyle/>
          <a:p>
            <a:pPr marL="0" indent="0" algn="just" rtl="1">
              <a:spcBef>
                <a:spcPts val="0"/>
              </a:spcBef>
              <a:spcAft>
                <a:spcPts val="0"/>
              </a:spcAft>
              <a:buNone/>
            </a:pPr>
            <a:r>
              <a:rPr lang="fa-IR" sz="2200" b="1" dirty="0">
                <a:solidFill>
                  <a:srgbClr val="00B0F0"/>
                </a:solidFill>
                <a:latin typeface="Arial" panose="020B0604020202020204" pitchFamily="34" charset="0"/>
                <a:cs typeface="B Nazanin" panose="00000400000000000000" pitchFamily="2" charset="-78"/>
              </a:rPr>
              <a:t>7- برنامه حفاظت تنفسی: </a:t>
            </a:r>
          </a:p>
          <a:p>
            <a:pPr marL="0" indent="0" algn="just" rtl="1">
              <a:spcBef>
                <a:spcPts val="0"/>
              </a:spcBef>
              <a:spcAft>
                <a:spcPts val="0"/>
              </a:spcAft>
              <a:buNone/>
            </a:pPr>
            <a:r>
              <a:rPr lang="fa-IR" sz="1800" b="1" u="sng" dirty="0">
                <a:solidFill>
                  <a:schemeClr val="bg1"/>
                </a:solidFill>
                <a:latin typeface="Arial" panose="020B0604020202020204" pitchFamily="34" charset="0"/>
                <a:cs typeface="B Nazanin" panose="00000400000000000000" pitchFamily="2" charset="-78"/>
              </a:rPr>
              <a:t>ارزیابی انطباق ماسک با صورت کارگران</a:t>
            </a:r>
          </a:p>
          <a:p>
            <a:pPr marL="0" indent="0" algn="just" rtl="1">
              <a:spcBef>
                <a:spcPts val="0"/>
              </a:spcBef>
              <a:spcAft>
                <a:spcPts val="0"/>
              </a:spcAft>
              <a:buNone/>
            </a:pPr>
            <a:endParaRPr lang="fa-IR" sz="1800" b="1" dirty="0">
              <a:solidFill>
                <a:schemeClr val="accent6">
                  <a:lumMod val="75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به استثناي ماسك هاي فشار مثبت، تمام ماسك هاي تنفسي بايد در شرايط فشار منفي يا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همان تست انطباق با صورت بررسي شوند. نتايج حاصل از تست انطباق در فرمي ثبت </a:t>
            </a:r>
            <a:r>
              <a:rPr lang="fa-IR" sz="1800" dirty="0" smtClean="0">
                <a:solidFill>
                  <a:schemeClr val="bg1"/>
                </a:solidFill>
                <a:latin typeface="Arial" panose="020B0604020202020204" pitchFamily="34" charset="0"/>
                <a:cs typeface="B Nazanin" panose="00000400000000000000" pitchFamily="2" charset="-78"/>
              </a:rPr>
              <a:t>مي </a:t>
            </a:r>
            <a:r>
              <a:rPr lang="fa-IR" sz="1800" dirty="0">
                <a:solidFill>
                  <a:schemeClr val="bg1"/>
                </a:solidFill>
                <a:latin typeface="Arial" panose="020B0604020202020204" pitchFamily="34" charset="0"/>
                <a:cs typeface="B Nazanin" panose="00000400000000000000" pitchFamily="2" charset="-78"/>
              </a:rPr>
              <a:t>شود كه حاوي </a:t>
            </a:r>
            <a:r>
              <a:rPr lang="fa-IR" sz="1800" dirty="0" smtClean="0">
                <a:solidFill>
                  <a:schemeClr val="bg1"/>
                </a:solidFill>
                <a:latin typeface="Arial" panose="020B0604020202020204" pitchFamily="34" charset="0"/>
                <a:cs typeface="B Nazanin" panose="00000400000000000000" pitchFamily="2" charset="-78"/>
              </a:rPr>
              <a:t> اطلاعاتي </a:t>
            </a:r>
            <a:r>
              <a:rPr lang="fa-IR" sz="1800" dirty="0">
                <a:solidFill>
                  <a:schemeClr val="bg1"/>
                </a:solidFill>
                <a:latin typeface="Arial" panose="020B0604020202020204" pitchFamily="34" charset="0"/>
                <a:cs typeface="B Nazanin" panose="00000400000000000000" pitchFamily="2" charset="-78"/>
              </a:rPr>
              <a:t>در زمينه نام كارگر، نوع و مدل ماسك، نوع تست انجام شده، تاريخ انجام تست و درجه </a:t>
            </a:r>
            <a:r>
              <a:rPr lang="fa-IR" sz="1800" dirty="0" smtClean="0">
                <a:solidFill>
                  <a:schemeClr val="bg1"/>
                </a:solidFill>
                <a:latin typeface="Arial" panose="020B0604020202020204" pitchFamily="34" charset="0"/>
                <a:cs typeface="B Nazanin" panose="00000400000000000000" pitchFamily="2" charset="-78"/>
              </a:rPr>
              <a:t>   انطباق </a:t>
            </a:r>
            <a:r>
              <a:rPr lang="fa-IR" sz="1800" dirty="0">
                <a:solidFill>
                  <a:schemeClr val="bg1"/>
                </a:solidFill>
                <a:latin typeface="Arial" panose="020B0604020202020204" pitchFamily="34" charset="0"/>
                <a:cs typeface="B Nazanin" panose="00000400000000000000" pitchFamily="2" charset="-78"/>
              </a:rPr>
              <a:t>ماسك با صورت كاربر مي باشد. </a:t>
            </a: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تست هاي انطباق بايد به طور سالانه و در موارد ويژه در فواصل كوتاهتر انجام شوند. </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در صورتي كه كاربر به دلايلي نظير زخمهاي صورت، جراحي هاي زيبائي، تعويض </a:t>
            </a:r>
            <a:r>
              <a:rPr lang="fa-IR" sz="1800" dirty="0" smtClean="0">
                <a:solidFill>
                  <a:schemeClr val="bg1"/>
                </a:solidFill>
                <a:latin typeface="Arial" panose="020B0604020202020204" pitchFamily="34" charset="0"/>
                <a:cs typeface="B Nazanin" panose="00000400000000000000" pitchFamily="2" charset="-78"/>
              </a:rPr>
              <a:t>دندان</a:t>
            </a:r>
            <a:r>
              <a:rPr lang="fa-IR" sz="1800" dirty="0">
                <a:solidFill>
                  <a:schemeClr val="bg1"/>
                </a:solidFill>
                <a:latin typeface="Arial" panose="020B0604020202020204" pitchFamily="34" charset="0"/>
                <a:cs typeface="B Nazanin" panose="00000400000000000000" pitchFamily="2" charset="-78"/>
              </a:rPr>
              <a:t>، يا تغييرات در وزن يا به هر دليلي تغييرات جسماني ظاهري داشته باشد، </a:t>
            </a:r>
            <a:r>
              <a:rPr lang="fa-IR" sz="1800" dirty="0" smtClean="0">
                <a:solidFill>
                  <a:schemeClr val="bg1"/>
                </a:solidFill>
                <a:latin typeface="Arial" panose="020B0604020202020204" pitchFamily="34" charset="0"/>
                <a:cs typeface="B Nazanin" panose="00000400000000000000" pitchFamily="2" charset="-78"/>
              </a:rPr>
              <a:t>بايستي </a:t>
            </a:r>
            <a:r>
              <a:rPr lang="fa-IR" sz="1800" dirty="0">
                <a:solidFill>
                  <a:schemeClr val="bg1"/>
                </a:solidFill>
                <a:latin typeface="Arial" panose="020B0604020202020204" pitchFamily="34" charset="0"/>
                <a:cs typeface="B Nazanin" panose="00000400000000000000" pitchFamily="2" charset="-78"/>
              </a:rPr>
              <a:t>تست انطباق مجدداً تکرار </a:t>
            </a:r>
            <a:r>
              <a:rPr lang="fa-IR" sz="1800" dirty="0" smtClean="0">
                <a:solidFill>
                  <a:schemeClr val="bg1"/>
                </a:solidFill>
                <a:latin typeface="Arial" panose="020B0604020202020204" pitchFamily="34" charset="0"/>
                <a:cs typeface="B Nazanin" panose="00000400000000000000" pitchFamily="2" charset="-78"/>
              </a:rPr>
              <a:t>  شود</a:t>
            </a:r>
            <a:r>
              <a:rPr lang="fa-IR" sz="18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در صورتي كه مشخص شود كه ماسك تنفسي منطبق بر صورت نميباشد، بايستي از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ماسك هاي تنفسي فشار مثبت استفاده شود.</a:t>
            </a:r>
          </a:p>
          <a:p>
            <a:pPr marL="0" indent="0" algn="just" rtl="1">
              <a:spcBef>
                <a:spcPts val="0"/>
              </a:spcBef>
              <a:spcAft>
                <a:spcPts val="0"/>
              </a:spcAft>
              <a:buNone/>
            </a:pPr>
            <a:r>
              <a:rPr lang="fa-IR" sz="1800" dirty="0">
                <a:solidFill>
                  <a:schemeClr val="bg1"/>
                </a:solidFill>
                <a:latin typeface="Arial" panose="020B0604020202020204" pitchFamily="34" charset="0"/>
                <a:cs typeface="B Nazanin" panose="00000400000000000000" pitchFamily="2" charset="-78"/>
              </a:rPr>
              <a:t>  </a:t>
            </a: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اگر كارگر داراي موهاي روي پيشاني، سوختگي بيش از حد در صورت، يا داراي ريش و سبيل </a:t>
            </a:r>
            <a:r>
              <a:rPr lang="fa-IR" sz="1800" dirty="0" smtClean="0">
                <a:solidFill>
                  <a:schemeClr val="bg1"/>
                </a:solidFill>
                <a:latin typeface="Arial" panose="020B0604020202020204" pitchFamily="34" charset="0"/>
                <a:cs typeface="B Nazanin" panose="00000400000000000000" pitchFamily="2" charset="-78"/>
              </a:rPr>
              <a:t>   باشد</a:t>
            </a:r>
            <a:r>
              <a:rPr lang="fa-IR" sz="1800" dirty="0">
                <a:solidFill>
                  <a:schemeClr val="bg1"/>
                </a:solidFill>
                <a:latin typeface="Arial" panose="020B0604020202020204" pitchFamily="34" charset="0"/>
                <a:cs typeface="B Nazanin" panose="00000400000000000000" pitchFamily="2" charset="-78"/>
              </a:rPr>
              <a:t>، انطباق ماسك با صورت به خوبي انجام نميشود و در اين حالت استفاده از </a:t>
            </a:r>
            <a:r>
              <a:rPr lang="fa-IR" sz="1800" dirty="0" smtClean="0">
                <a:solidFill>
                  <a:schemeClr val="bg1"/>
                </a:solidFill>
                <a:latin typeface="Arial" panose="020B0604020202020204" pitchFamily="34" charset="0"/>
                <a:cs typeface="B Nazanin" panose="00000400000000000000" pitchFamily="2" charset="-78"/>
              </a:rPr>
              <a:t>ماسك </a:t>
            </a:r>
            <a:r>
              <a:rPr lang="fa-IR" sz="1800" dirty="0">
                <a:solidFill>
                  <a:schemeClr val="bg1"/>
                </a:solidFill>
                <a:latin typeface="Arial" panose="020B0604020202020204" pitchFamily="34" charset="0"/>
                <a:cs typeface="B Nazanin" panose="00000400000000000000" pitchFamily="2" charset="-78"/>
              </a:rPr>
              <a:t>منوط به </a:t>
            </a:r>
            <a:r>
              <a:rPr lang="fa-IR" sz="1800" dirty="0" smtClean="0">
                <a:solidFill>
                  <a:schemeClr val="bg1"/>
                </a:solidFill>
                <a:latin typeface="Arial" panose="020B0604020202020204" pitchFamily="34" charset="0"/>
                <a:cs typeface="B Nazanin" panose="00000400000000000000" pitchFamily="2" charset="-78"/>
              </a:rPr>
              <a:t>    ايجاد </a:t>
            </a:r>
            <a:r>
              <a:rPr lang="fa-IR" sz="1800" dirty="0">
                <a:solidFill>
                  <a:schemeClr val="bg1"/>
                </a:solidFill>
                <a:latin typeface="Arial" panose="020B0604020202020204" pitchFamily="34" charset="0"/>
                <a:cs typeface="B Nazanin" panose="00000400000000000000" pitchFamily="2" charset="-78"/>
              </a:rPr>
              <a:t>تغييراتي در مدل موها يا اصلاح صورت است.</a:t>
            </a: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30663327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619672" y="1355067"/>
            <a:ext cx="7043700" cy="4147865"/>
          </a:xfrm>
        </p:spPr>
        <p:txBody>
          <a:bodyPr/>
          <a:lstStyle/>
          <a:p>
            <a:pPr marL="0" indent="0" algn="just" rtl="1">
              <a:spcBef>
                <a:spcPts val="0"/>
              </a:spcBef>
              <a:spcAft>
                <a:spcPts val="0"/>
              </a:spcAft>
              <a:buNone/>
            </a:pPr>
            <a:r>
              <a:rPr lang="fa-IR" sz="2400" b="1" dirty="0">
                <a:solidFill>
                  <a:srgbClr val="00B0F0"/>
                </a:solidFill>
                <a:latin typeface="Arial" panose="020B0604020202020204" pitchFamily="34" charset="0"/>
                <a:cs typeface="B Nazanin" panose="00000400000000000000" pitchFamily="2" charset="-78"/>
              </a:rPr>
              <a:t>7- برنامه حفاظت تنفسی: </a:t>
            </a:r>
          </a:p>
          <a:p>
            <a:pPr marL="0" indent="0" algn="just" rtl="1">
              <a:spcBef>
                <a:spcPts val="0"/>
              </a:spcBef>
              <a:spcAft>
                <a:spcPts val="0"/>
              </a:spcAft>
              <a:buNone/>
            </a:pPr>
            <a:r>
              <a:rPr lang="fa-IR" sz="1800" b="1" u="sng" dirty="0">
                <a:solidFill>
                  <a:schemeClr val="bg1"/>
                </a:solidFill>
                <a:latin typeface="Arial" panose="020B0604020202020204" pitchFamily="34" charset="0"/>
                <a:cs typeface="B Nazanin" panose="00000400000000000000" pitchFamily="2" charset="-78"/>
              </a:rPr>
              <a:t>تمیز سازی و ضدعفونی ماسک ها</a:t>
            </a:r>
          </a:p>
          <a:p>
            <a:pPr marL="0" indent="0" algn="just" rtl="1">
              <a:spcBef>
                <a:spcPts val="0"/>
              </a:spcBef>
              <a:spcAft>
                <a:spcPts val="0"/>
              </a:spcAft>
              <a:buNone/>
            </a:pPr>
            <a:endParaRPr lang="fa-IR" sz="1800" b="1" dirty="0">
              <a:solidFill>
                <a:schemeClr val="accent6">
                  <a:lumMod val="75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در حين انجام كار امکان آلودگي ماسك به ذرات سرب وجود دارد. كار با ماسك آلوده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زمينه ساز ايجاد التهابات و بيماري هاي پوستي خواهد بود. ماسك ها در پايان هر روز </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كاري بايد با استفاده از سيستم هاي نظافت مکشي تميز شده و در فواصل منظم </a:t>
            </a:r>
            <a:r>
              <a:rPr lang="fa-IR" sz="2000" dirty="0" smtClean="0">
                <a:solidFill>
                  <a:schemeClr val="bg1"/>
                </a:solidFill>
                <a:latin typeface="Arial" panose="020B0604020202020204" pitchFamily="34" charset="0"/>
                <a:cs typeface="B Nazanin" panose="00000400000000000000" pitchFamily="2" charset="-78"/>
              </a:rPr>
              <a:t>بر     اساس دستورالعمل </a:t>
            </a:r>
            <a:r>
              <a:rPr lang="fa-IR" sz="2000" dirty="0">
                <a:solidFill>
                  <a:schemeClr val="bg1"/>
                </a:solidFill>
                <a:latin typeface="Arial" panose="020B0604020202020204" pitchFamily="34" charset="0"/>
                <a:cs typeface="B Nazanin" panose="00000400000000000000" pitchFamily="2" charset="-78"/>
              </a:rPr>
              <a:t>تميز و ضد عفوني شوند. </a:t>
            </a: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0601019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75656" y="908720"/>
            <a:ext cx="7115708" cy="4147865"/>
          </a:xfrm>
        </p:spPr>
        <p:txBody>
          <a:bodyPr/>
          <a:lstStyle/>
          <a:p>
            <a:pPr algn="just" rtl="1">
              <a:spcBef>
                <a:spcPts val="0"/>
              </a:spcBef>
              <a:spcAft>
                <a:spcPts val="0"/>
              </a:spcAft>
            </a:pPr>
            <a:r>
              <a:rPr lang="fa-IR" sz="1800" b="1" u="sng" dirty="0">
                <a:solidFill>
                  <a:schemeClr val="bg1"/>
                </a:solidFill>
                <a:latin typeface="Arial" panose="020B0604020202020204" pitchFamily="34" charset="0"/>
                <a:cs typeface="B Nazanin" panose="00000400000000000000" pitchFamily="2" charset="-78"/>
              </a:rPr>
              <a:t>تمیز سازی و ضدعفونی ماسک ها</a:t>
            </a:r>
          </a:p>
          <a:p>
            <a:pPr algn="just" rtl="1">
              <a:spcBef>
                <a:spcPts val="0"/>
              </a:spcBef>
              <a:spcAft>
                <a:spcPts val="0"/>
              </a:spcAft>
            </a:pPr>
            <a:endParaRPr lang="fa-IR" sz="1600" b="1" dirty="0">
              <a:solidFill>
                <a:schemeClr val="accent6">
                  <a:lumMod val="75000"/>
                </a:schemeClr>
              </a:solidFill>
              <a:latin typeface="Arial" panose="020B0604020202020204" pitchFamily="34" charset="0"/>
              <a:cs typeface="B Nazanin" panose="00000400000000000000" pitchFamily="2" charset="-78"/>
            </a:endParaRPr>
          </a:p>
          <a:p>
            <a:pPr algn="just" rtl="1">
              <a:spcBef>
                <a:spcPts val="0"/>
              </a:spcBef>
              <a:spcAft>
                <a:spcPts val="0"/>
              </a:spcAft>
            </a:pPr>
            <a:r>
              <a:rPr lang="fa-IR" sz="1800" dirty="0">
                <a:solidFill>
                  <a:schemeClr val="tx2">
                    <a:lumMod val="60000"/>
                    <a:lumOff val="40000"/>
                  </a:schemeClr>
                </a:solidFill>
                <a:latin typeface="Arial" panose="020B0604020202020204" pitchFamily="34" charset="0"/>
                <a:cs typeface="B Nazanin" panose="00000400000000000000" pitchFamily="2" charset="-78"/>
              </a:rPr>
              <a:t>دستورالعمل عمومي نظافت ماسك ها به شرح زيراست:</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bg1"/>
                </a:solidFill>
                <a:latin typeface="Arial" panose="020B0604020202020204" pitchFamily="34" charset="0"/>
                <a:cs typeface="B Nazanin" panose="00000400000000000000" pitchFamily="2" charset="-78"/>
              </a:rPr>
              <a:t> فيلتر را جدا كنيد.</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bg1"/>
                </a:solidFill>
                <a:latin typeface="Arial" panose="020B0604020202020204" pitchFamily="34" charset="0"/>
                <a:cs typeface="B Nazanin" panose="00000400000000000000" pitchFamily="2" charset="-78"/>
              </a:rPr>
              <a:t> قسمت هاي معيوب را تعويض كنيد. در تعويض قسمتهاي معيوب توجه داشته باشيد كه تمام قطعات </a:t>
            </a:r>
            <a:r>
              <a:rPr lang="fa-IR" sz="1600" dirty="0" smtClean="0">
                <a:solidFill>
                  <a:schemeClr val="bg1"/>
                </a:solidFill>
                <a:latin typeface="Arial" panose="020B0604020202020204" pitchFamily="34" charset="0"/>
                <a:cs typeface="B Nazanin" panose="00000400000000000000" pitchFamily="2" charset="-78"/>
              </a:rPr>
              <a:t>    تعويضي </a:t>
            </a:r>
            <a:r>
              <a:rPr lang="fa-IR" sz="1600" dirty="0">
                <a:solidFill>
                  <a:schemeClr val="bg1"/>
                </a:solidFill>
                <a:latin typeface="Arial" panose="020B0604020202020204" pitchFamily="34" charset="0"/>
                <a:cs typeface="B Nazanin" panose="00000400000000000000" pitchFamily="2" charset="-78"/>
              </a:rPr>
              <a:t>بايستي ساخت همان كارخانه سازنده باشد و توسط </a:t>
            </a:r>
            <a:r>
              <a:rPr lang="en-US" sz="1600" dirty="0" smtClean="0">
                <a:solidFill>
                  <a:schemeClr val="bg1"/>
                </a:solidFill>
                <a:latin typeface="Arial" panose="020B0604020202020204" pitchFamily="34" charset="0"/>
                <a:cs typeface="B Nazanin" panose="00000400000000000000" pitchFamily="2" charset="-78"/>
              </a:rPr>
              <a:t>NIOSH</a:t>
            </a:r>
            <a:r>
              <a:rPr lang="fa-IR" sz="1600" dirty="0" smtClean="0">
                <a:solidFill>
                  <a:schemeClr val="bg1"/>
                </a:solidFill>
                <a:latin typeface="Arial" panose="020B0604020202020204" pitchFamily="34" charset="0"/>
                <a:cs typeface="B Nazanin" panose="00000400000000000000" pitchFamily="2" charset="-78"/>
              </a:rPr>
              <a:t> </a:t>
            </a:r>
            <a:r>
              <a:rPr lang="en-US" sz="1600" dirty="0" smtClean="0">
                <a:solidFill>
                  <a:schemeClr val="bg1"/>
                </a:solidFill>
                <a:latin typeface="Arial" panose="020B0604020202020204" pitchFamily="34" charset="0"/>
                <a:cs typeface="B Nazanin" panose="00000400000000000000" pitchFamily="2" charset="-78"/>
              </a:rPr>
              <a:t> </a:t>
            </a:r>
            <a:r>
              <a:rPr lang="fa-IR" sz="1600" dirty="0">
                <a:solidFill>
                  <a:schemeClr val="bg1"/>
                </a:solidFill>
                <a:latin typeface="Arial" panose="020B0604020202020204" pitchFamily="34" charset="0"/>
                <a:cs typeface="B Nazanin" panose="00000400000000000000" pitchFamily="2" charset="-78"/>
              </a:rPr>
              <a:t>تأييد شده باشند.</a:t>
            </a:r>
          </a:p>
          <a:p>
            <a:pPr algn="just" rtl="1">
              <a:spcBef>
                <a:spcPts val="0"/>
              </a:spcBef>
              <a:spcAft>
                <a:spcPts val="0"/>
              </a:spcAft>
            </a:pPr>
            <a:r>
              <a:rPr lang="fa-IR" sz="1600" dirty="0">
                <a:solidFill>
                  <a:schemeClr val="tx2">
                    <a:lumMod val="60000"/>
                    <a:lumOff val="40000"/>
                  </a:schemeClr>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tx2">
                    <a:lumMod val="60000"/>
                    <a:lumOff val="40000"/>
                  </a:schemeClr>
                </a:solidFill>
                <a:latin typeface="Arial" panose="020B0604020202020204" pitchFamily="34" charset="0"/>
                <a:cs typeface="B Nazanin" panose="00000400000000000000" pitchFamily="2" charset="-78"/>
              </a:rPr>
              <a:t> </a:t>
            </a:r>
            <a:r>
              <a:rPr lang="fa-IR" sz="1600" dirty="0">
                <a:solidFill>
                  <a:schemeClr val="bg1"/>
                </a:solidFill>
                <a:latin typeface="Arial" panose="020B0604020202020204" pitchFamily="34" charset="0"/>
                <a:cs typeface="B Nazanin" panose="00000400000000000000" pitchFamily="2" charset="-78"/>
              </a:rPr>
              <a:t>قطعات ماسك را در آب گرم كه حاوي دترژنت ملايم است قرار داده و با يك برس زبر و محکم و يا </a:t>
            </a:r>
            <a:r>
              <a:rPr lang="fa-IR" sz="1600" dirty="0" smtClean="0">
                <a:solidFill>
                  <a:schemeClr val="bg1"/>
                </a:solidFill>
                <a:latin typeface="Arial" panose="020B0604020202020204" pitchFamily="34" charset="0"/>
                <a:cs typeface="B Nazanin" panose="00000400000000000000" pitchFamily="2" charset="-78"/>
              </a:rPr>
              <a:t>        مسواك </a:t>
            </a:r>
            <a:r>
              <a:rPr lang="fa-IR" sz="1600" dirty="0">
                <a:solidFill>
                  <a:schemeClr val="bg1"/>
                </a:solidFill>
                <a:latin typeface="Arial" panose="020B0604020202020204" pitchFamily="34" charset="0"/>
                <a:cs typeface="B Nazanin" panose="00000400000000000000" pitchFamily="2" charset="-78"/>
              </a:rPr>
              <a:t>آلودگي ها و مواد خارجي را پاك كنيد.</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bg1"/>
                </a:solidFill>
                <a:latin typeface="Arial" panose="020B0604020202020204" pitchFamily="34" charset="0"/>
                <a:cs typeface="B Nazanin" panose="00000400000000000000" pitchFamily="2" charset="-78"/>
              </a:rPr>
              <a:t> بعد از شستشو قطعات را كاملا خشك كنيد. </a:t>
            </a:r>
          </a:p>
          <a:p>
            <a:pPr algn="just" rtl="1">
              <a:spcBef>
                <a:spcPts val="0"/>
              </a:spcBef>
              <a:spcAft>
                <a:spcPts val="0"/>
              </a:spcAft>
            </a:pPr>
            <a:r>
              <a:rPr lang="fa-IR" sz="1600" b="1"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bg1"/>
                </a:solidFill>
                <a:latin typeface="Arial" panose="020B0604020202020204" pitchFamily="34" charset="0"/>
                <a:cs typeface="B Nazanin" panose="00000400000000000000" pitchFamily="2" charset="-78"/>
              </a:rPr>
              <a:t> بسياري از حلال ها سبب آسيب به ماسك ميشوند. شستن ماسك با دترجنت هاي متوسط نيز روش   </a:t>
            </a:r>
            <a:r>
              <a:rPr lang="fa-IR" sz="1600" dirty="0" smtClean="0">
                <a:solidFill>
                  <a:schemeClr val="bg1"/>
                </a:solidFill>
                <a:latin typeface="Arial" panose="020B0604020202020204" pitchFamily="34" charset="0"/>
                <a:cs typeface="B Nazanin" panose="00000400000000000000" pitchFamily="2" charset="-78"/>
              </a:rPr>
              <a:t>    مناسبي </a:t>
            </a:r>
            <a:r>
              <a:rPr lang="fa-IR" sz="1600" dirty="0">
                <a:solidFill>
                  <a:schemeClr val="bg1"/>
                </a:solidFill>
                <a:latin typeface="Arial" panose="020B0604020202020204" pitchFamily="34" charset="0"/>
                <a:cs typeface="B Nazanin" panose="00000400000000000000" pitchFamily="2" charset="-78"/>
              </a:rPr>
              <a:t>است. زماني كه شوينده از خاصيت ضد عفوني برخوردار نيست، ماسك را به مدت 2 دقيقه  </a:t>
            </a:r>
            <a:r>
              <a:rPr lang="fa-IR" sz="1600" dirty="0" smtClean="0">
                <a:solidFill>
                  <a:schemeClr val="bg1"/>
                </a:solidFill>
                <a:latin typeface="Arial" panose="020B0604020202020204" pitchFamily="34" charset="0"/>
                <a:cs typeface="B Nazanin" panose="00000400000000000000" pitchFamily="2" charset="-78"/>
              </a:rPr>
              <a:t>در </a:t>
            </a:r>
            <a:r>
              <a:rPr lang="fa-IR" sz="1600" dirty="0">
                <a:solidFill>
                  <a:schemeClr val="bg1"/>
                </a:solidFill>
                <a:latin typeface="Arial" panose="020B0604020202020204" pitchFamily="34" charset="0"/>
                <a:cs typeface="B Nazanin" panose="00000400000000000000" pitchFamily="2" charset="-78"/>
              </a:rPr>
              <a:t>يکي از </a:t>
            </a:r>
            <a:r>
              <a:rPr lang="fa-IR" sz="1600" dirty="0" smtClean="0">
                <a:solidFill>
                  <a:schemeClr val="bg1"/>
                </a:solidFill>
                <a:latin typeface="Arial" panose="020B0604020202020204" pitchFamily="34" charset="0"/>
                <a:cs typeface="B Nazanin" panose="00000400000000000000" pitchFamily="2" charset="-78"/>
              </a:rPr>
              <a:t>محلول هاي </a:t>
            </a:r>
            <a:r>
              <a:rPr lang="fa-IR" sz="1600" dirty="0">
                <a:solidFill>
                  <a:schemeClr val="bg1"/>
                </a:solidFill>
                <a:latin typeface="Arial" panose="020B0604020202020204" pitchFamily="34" charset="0"/>
                <a:cs typeface="B Nazanin" panose="00000400000000000000" pitchFamily="2" charset="-78"/>
              </a:rPr>
              <a:t>زير قرار دهيد.</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1 – محلول هپيوكلريت حاوي 50 ميلي گرم در ليتركلر را با 1 ليتر آب و 2 ميلي ليتر وايتکس </a:t>
            </a:r>
            <a:r>
              <a:rPr lang="fa-IR" sz="1600" dirty="0" smtClean="0">
                <a:solidFill>
                  <a:schemeClr val="bg1"/>
                </a:solidFill>
                <a:latin typeface="Arial" panose="020B0604020202020204" pitchFamily="34" charset="0"/>
                <a:cs typeface="B Nazanin" panose="00000400000000000000" pitchFamily="2" charset="-78"/>
              </a:rPr>
              <a:t>مخلوط    كرده </a:t>
            </a:r>
            <a:r>
              <a:rPr lang="fa-IR" sz="1600" dirty="0">
                <a:solidFill>
                  <a:schemeClr val="bg1"/>
                </a:solidFill>
                <a:latin typeface="Arial" panose="020B0604020202020204" pitchFamily="34" charset="0"/>
                <a:cs typeface="B Nazanin" panose="00000400000000000000" pitchFamily="2" charset="-78"/>
              </a:rPr>
              <a:t>و ماسك را به مدت2 دقيقه در آن قرار دهيد.</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2 – محلول يد 500 ميلي گرم در ليتر. جهت تهيه محلول يد، 0/8 ميلي ليتر تنتوريد را دريك ليترآب رقيق كرده و ماسك ها را به مدت 2 دقيقه در محلول غوطه ور كنيد.</a:t>
            </a:r>
          </a:p>
          <a:p>
            <a:pPr algn="just" rtl="1">
              <a:spcBef>
                <a:spcPts val="0"/>
              </a:spcBef>
              <a:spcAft>
                <a:spcPts val="0"/>
              </a:spcAft>
            </a:pPr>
            <a:r>
              <a:rPr lang="fa-IR" sz="1600" b="1"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bg1"/>
                </a:solidFill>
                <a:latin typeface="Arial" panose="020B0604020202020204" pitchFamily="34" charset="0"/>
                <a:cs typeface="B Nazanin" panose="00000400000000000000" pitchFamily="2" charset="-78"/>
              </a:rPr>
              <a:t> پس از انجام ضدعفوني،آب كشي ماسك ها با آب تميز ضروري است.</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dirty="0">
                <a:solidFill>
                  <a:schemeClr val="bg1"/>
                </a:solidFill>
                <a:latin typeface="Arial" panose="020B0604020202020204" pitchFamily="34" charset="0"/>
                <a:cs typeface="B Nazanin" panose="00000400000000000000" pitchFamily="2" charset="-78"/>
              </a:rPr>
              <a:t> پس از انجام تميز سازي و ضد عفوني بايستي ماسك را در محل تميزي گذاشت تا با جريان هوا </a:t>
            </a:r>
            <a:r>
              <a:rPr lang="fa-IR" sz="1600" dirty="0" smtClean="0">
                <a:solidFill>
                  <a:schemeClr val="bg1"/>
                </a:solidFill>
                <a:latin typeface="Arial" panose="020B0604020202020204" pitchFamily="34" charset="0"/>
                <a:cs typeface="B Nazanin" panose="00000400000000000000" pitchFamily="2" charset="-78"/>
              </a:rPr>
              <a:t> خشك </a:t>
            </a:r>
            <a:r>
              <a:rPr lang="fa-IR" sz="1600" dirty="0">
                <a:solidFill>
                  <a:schemeClr val="bg1"/>
                </a:solidFill>
                <a:latin typeface="Arial" panose="020B0604020202020204" pitchFamily="34" charset="0"/>
                <a:cs typeface="B Nazanin" panose="00000400000000000000" pitchFamily="2" charset="-78"/>
              </a:rPr>
              <a:t>شود، سپس بخش هاي مختلف ماسك و در پايان فيلترها را به ماسك متصل كرد.</a:t>
            </a:r>
          </a:p>
          <a:p>
            <a:pPr algn="just" rtl="1">
              <a:spcBef>
                <a:spcPts val="0"/>
              </a:spcBef>
              <a:spcAft>
                <a:spcPts val="0"/>
              </a:spcAft>
            </a:pPr>
            <a:r>
              <a:rPr lang="fa-IR" sz="1600" dirty="0">
                <a:solidFill>
                  <a:schemeClr val="bg1"/>
                </a:solidFill>
                <a:latin typeface="Arial" panose="020B0604020202020204" pitchFamily="34" charset="0"/>
                <a:cs typeface="B Nazanin" panose="00000400000000000000" pitchFamily="2" charset="-78"/>
              </a:rPr>
              <a:t> </a:t>
            </a:r>
            <a:r>
              <a:rPr lang="fa-IR" sz="1600" b="1" dirty="0">
                <a:solidFill>
                  <a:schemeClr val="tx2">
                    <a:lumMod val="60000"/>
                    <a:lumOff val="40000"/>
                  </a:schemeClr>
                </a:solidFill>
                <a:latin typeface="Arial" panose="020B0604020202020204" pitchFamily="34" charset="0"/>
                <a:cs typeface="B Nazanin" panose="00000400000000000000" pitchFamily="2" charset="-78"/>
              </a:rPr>
              <a:t>-</a:t>
            </a:r>
            <a:r>
              <a:rPr lang="fa-IR" sz="1600" b="1" dirty="0">
                <a:solidFill>
                  <a:schemeClr val="bg1"/>
                </a:solidFill>
                <a:latin typeface="Arial" panose="020B0604020202020204" pitchFamily="34" charset="0"/>
                <a:cs typeface="B Nazanin" panose="00000400000000000000" pitchFamily="2" charset="-78"/>
              </a:rPr>
              <a:t> </a:t>
            </a:r>
            <a:r>
              <a:rPr lang="fa-IR" sz="1600" dirty="0">
                <a:solidFill>
                  <a:schemeClr val="bg1"/>
                </a:solidFill>
                <a:latin typeface="Arial" panose="020B0604020202020204" pitchFamily="34" charset="0"/>
                <a:cs typeface="B Nazanin" panose="00000400000000000000" pitchFamily="2" charset="-78"/>
              </a:rPr>
              <a:t>كارشناس بهداشت حرفه ای بايد به طور مرتب از ماسك ها بازديد كرده و از سلامت فيزيکي و </a:t>
            </a:r>
            <a:r>
              <a:rPr lang="fa-IR" sz="1600" dirty="0" smtClean="0">
                <a:solidFill>
                  <a:schemeClr val="bg1"/>
                </a:solidFill>
                <a:latin typeface="Arial" panose="020B0604020202020204" pitchFamily="34" charset="0"/>
                <a:cs typeface="B Nazanin" panose="00000400000000000000" pitchFamily="2" charset="-78"/>
              </a:rPr>
              <a:t> </a:t>
            </a:r>
            <a:r>
              <a:rPr lang="fa-IR" sz="1600" dirty="0">
                <a:solidFill>
                  <a:schemeClr val="bg1"/>
                </a:solidFill>
                <a:latin typeface="Arial" panose="020B0604020202020204" pitchFamily="34" charset="0"/>
                <a:cs typeface="B Nazanin" panose="00000400000000000000" pitchFamily="2" charset="-78"/>
              </a:rPr>
              <a:t>تميزي </a:t>
            </a:r>
            <a:r>
              <a:rPr lang="fa-IR" sz="1600" dirty="0" smtClean="0">
                <a:solidFill>
                  <a:schemeClr val="bg1"/>
                </a:solidFill>
                <a:latin typeface="Arial" panose="020B0604020202020204" pitchFamily="34" charset="0"/>
                <a:cs typeface="B Nazanin" panose="00000400000000000000" pitchFamily="2" charset="-78"/>
              </a:rPr>
              <a:t>   ماسك </a:t>
            </a:r>
            <a:r>
              <a:rPr lang="fa-IR" sz="1600" dirty="0">
                <a:solidFill>
                  <a:schemeClr val="bg1"/>
                </a:solidFill>
                <a:latin typeface="Arial" panose="020B0604020202020204" pitchFamily="34" charset="0"/>
                <a:cs typeface="B Nazanin" panose="00000400000000000000" pitchFamily="2" charset="-78"/>
              </a:rPr>
              <a:t>مطمئن شود، نتايج اين بازديد ها، با ذكر تاريخ بازديد، ثبت و بايگاني مي شوند. </a:t>
            </a:r>
          </a:p>
          <a:p>
            <a:pPr algn="just" rtl="1">
              <a:spcBef>
                <a:spcPts val="0"/>
              </a:spcBef>
              <a:spcAft>
                <a:spcPts val="0"/>
              </a:spcAft>
            </a:pPr>
            <a:endParaRPr lang="en-US" sz="1600" dirty="0">
              <a:solidFill>
                <a:schemeClr val="bg1"/>
              </a:solidFill>
              <a:latin typeface="Arial" panose="020B0604020202020204" pitchFamily="34" charset="0"/>
              <a:cs typeface="B Nazanin" panose="00000400000000000000" pitchFamily="2" charset="-78"/>
            </a:endParaRPr>
          </a:p>
          <a:p>
            <a:pPr algn="just"/>
            <a:endParaRPr lang="en-US" sz="1600" dirty="0"/>
          </a:p>
        </p:txBody>
      </p:sp>
    </p:spTree>
    <p:extLst>
      <p:ext uri="{BB962C8B-B14F-4D97-AF65-F5344CB8AC3E}">
        <p14:creationId xmlns:p14="http://schemas.microsoft.com/office/powerpoint/2010/main" val="25816785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980728"/>
            <a:ext cx="7259724" cy="4147865"/>
          </a:xfrm>
        </p:spPr>
        <p:txBody>
          <a:bodyPr/>
          <a:lstStyle/>
          <a:p>
            <a:pPr marL="0" indent="0" algn="just" rtl="1">
              <a:spcBef>
                <a:spcPts val="0"/>
              </a:spcBef>
              <a:spcAft>
                <a:spcPts val="0"/>
              </a:spcAft>
              <a:buNone/>
            </a:pPr>
            <a:r>
              <a:rPr lang="fa-IR" sz="2200" b="1" dirty="0">
                <a:solidFill>
                  <a:srgbClr val="00B0F0"/>
                </a:solidFill>
                <a:latin typeface="Arial" panose="020B0604020202020204" pitchFamily="34" charset="0"/>
                <a:cs typeface="B Nazanin" panose="00000400000000000000" pitchFamily="2" charset="-78"/>
              </a:rPr>
              <a:t>8- بهداشت فردی</a:t>
            </a:r>
            <a:r>
              <a:rPr lang="fa-IR" sz="2200" b="1" dirty="0" smtClean="0">
                <a:solidFill>
                  <a:srgbClr val="00B0F0"/>
                </a:solidFill>
                <a:latin typeface="Arial" panose="020B0604020202020204" pitchFamily="34" charset="0"/>
                <a:cs typeface="B Nazanin" panose="00000400000000000000" pitchFamily="2" charset="-78"/>
              </a:rPr>
              <a:t>:</a:t>
            </a:r>
            <a:endParaRPr lang="fa-IR" sz="2000" b="1" dirty="0">
              <a:solidFill>
                <a:srgbClr val="FFFF00"/>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b="1" dirty="0">
                <a:solidFill>
                  <a:srgbClr val="00B0F0"/>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پيش از ورود به محيط كار، با توجه به ميزان آلودگي محيط كار از وسايل حفاظتي       مناسب استفاده شود.</a:t>
            </a:r>
          </a:p>
          <a:p>
            <a:pPr marL="0" indent="0" algn="just" rtl="1">
              <a:spcBef>
                <a:spcPts val="0"/>
              </a:spcBef>
              <a:spcAft>
                <a:spcPts val="0"/>
              </a:spcAft>
              <a:buNone/>
            </a:pPr>
            <a:r>
              <a:rPr lang="fa-IR" sz="2000" dirty="0">
                <a:solidFill>
                  <a:srgbClr val="00B0F0"/>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وسايل حفاظتي بايد پس از مصرف شسته و كاملاً تميز شوند، مگر اينکه يك بار مصرف باشند.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rgbClr val="00B0F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پرسنل بايد پس از ترك محل كار، لباس هاي كار را درآورده و دست و صورت را </a:t>
            </a:r>
            <a:r>
              <a:rPr lang="fa-IR" sz="2000" dirty="0" smtClean="0">
                <a:solidFill>
                  <a:schemeClr val="bg1"/>
                </a:solidFill>
                <a:latin typeface="Arial" panose="020B0604020202020204" pitchFamily="34" charset="0"/>
                <a:cs typeface="B Nazanin" panose="00000400000000000000" pitchFamily="2" charset="-78"/>
              </a:rPr>
              <a:t>به    دقت </a:t>
            </a:r>
            <a:r>
              <a:rPr lang="fa-IR" sz="2000" dirty="0">
                <a:solidFill>
                  <a:schemeClr val="bg1"/>
                </a:solidFill>
                <a:latin typeface="Arial" panose="020B0604020202020204" pitchFamily="34" charset="0"/>
                <a:cs typeface="B Nazanin" panose="00000400000000000000" pitchFamily="2" charset="-78"/>
              </a:rPr>
              <a:t>بشويند.</a:t>
            </a:r>
          </a:p>
          <a:p>
            <a:pPr marL="0" indent="0" algn="just" rtl="1">
              <a:spcBef>
                <a:spcPts val="0"/>
              </a:spcBef>
              <a:spcAft>
                <a:spcPts val="0"/>
              </a:spcAft>
              <a:buNone/>
            </a:pPr>
            <a:r>
              <a:rPr lang="fa-IR" sz="2000" dirty="0">
                <a:solidFill>
                  <a:srgbClr val="00B0F0"/>
                </a:solidFill>
                <a:latin typeface="Arial" panose="020B0604020202020204" pitchFamily="34" charset="0"/>
                <a:cs typeface="B Nazanin" panose="00000400000000000000" pitchFamily="2" charset="-78"/>
              </a:rPr>
              <a:t> - </a:t>
            </a:r>
            <a:r>
              <a:rPr lang="fa-IR" sz="2000" dirty="0">
                <a:solidFill>
                  <a:schemeClr val="bg1"/>
                </a:solidFill>
                <a:latin typeface="Arial" panose="020B0604020202020204" pitchFamily="34" charset="0"/>
                <a:cs typeface="B Nazanin" panose="00000400000000000000" pitchFamily="2" charset="-78"/>
              </a:rPr>
              <a:t>كارگران شاغل به كار در محيط هايي كه غلظت ذرات سرب هوابرد در هواي محيطي بيش از حد مجاز توصيه شده باشد، تنها پس از دوش گرفتن و شستشوي كامل تمام بدن     مجاز به ترك محل كار ميباشند.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rgbClr val="00B0F0"/>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خروج از محل كار با لباس كار اكيداً ممنوع است، همانطور كه پرسنل بدون تجهيزات حفاظتي مناسب حق ورود به محيط كار را ندارند.</a:t>
            </a:r>
          </a:p>
          <a:p>
            <a:pPr marL="0" indent="0" algn="just" rtl="1">
              <a:spcBef>
                <a:spcPts val="0"/>
              </a:spcBef>
              <a:spcAft>
                <a:spcPts val="0"/>
              </a:spcAft>
              <a:buNone/>
            </a:pPr>
            <a:r>
              <a:rPr lang="fa-IR" sz="2000" dirty="0">
                <a:solidFill>
                  <a:srgbClr val="00B0F0"/>
                </a:solidFill>
                <a:latin typeface="Arial" panose="020B0604020202020204" pitchFamily="34" charset="0"/>
                <a:cs typeface="B Nazanin" panose="00000400000000000000" pitchFamily="2" charset="-78"/>
              </a:rPr>
              <a:t> - </a:t>
            </a:r>
            <a:r>
              <a:rPr lang="fa-IR" sz="2000" dirty="0">
                <a:solidFill>
                  <a:schemeClr val="bg1"/>
                </a:solidFill>
                <a:latin typeface="Arial" panose="020B0604020202020204" pitchFamily="34" charset="0"/>
                <a:cs typeface="B Nazanin" panose="00000400000000000000" pitchFamily="2" charset="-78"/>
              </a:rPr>
              <a:t>به منظور پيشگيري از تماس گوارشي، صرف غذا، نوشيدني، مصرف سيگار يا آدامس </a:t>
            </a:r>
            <a:r>
              <a:rPr lang="fa-IR" sz="2000" dirty="0" smtClean="0">
                <a:solidFill>
                  <a:schemeClr val="bg1"/>
                </a:solidFill>
                <a:latin typeface="Arial" panose="020B0604020202020204" pitchFamily="34" charset="0"/>
                <a:cs typeface="B Nazanin" panose="00000400000000000000" pitchFamily="2" charset="-78"/>
              </a:rPr>
              <a:t>  در </a:t>
            </a:r>
            <a:r>
              <a:rPr lang="fa-IR" sz="2000" dirty="0">
                <a:solidFill>
                  <a:schemeClr val="bg1"/>
                </a:solidFill>
                <a:latin typeface="Arial" panose="020B0604020202020204" pitchFamily="34" charset="0"/>
                <a:cs typeface="B Nazanin" panose="00000400000000000000" pitchFamily="2" charset="-78"/>
              </a:rPr>
              <a:t>محل هاي كار با سرب ممنوع بوده و بايستي مانع از بردن اين قبيل چيزها به محل </a:t>
            </a:r>
            <a:r>
              <a:rPr lang="fa-IR" sz="2000" dirty="0" smtClean="0">
                <a:solidFill>
                  <a:schemeClr val="bg1"/>
                </a:solidFill>
                <a:latin typeface="Arial" panose="020B0604020202020204" pitchFamily="34" charset="0"/>
                <a:cs typeface="B Nazanin" panose="00000400000000000000" pitchFamily="2" charset="-78"/>
              </a:rPr>
              <a:t> كار </a:t>
            </a:r>
            <a:r>
              <a:rPr lang="fa-IR" sz="2000" dirty="0">
                <a:solidFill>
                  <a:schemeClr val="bg1"/>
                </a:solidFill>
                <a:latin typeface="Arial" panose="020B0604020202020204" pitchFamily="34" charset="0"/>
                <a:cs typeface="B Nazanin" panose="00000400000000000000" pitchFamily="2" charset="-78"/>
              </a:rPr>
              <a:t>شد.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rgbClr val="00B0F0"/>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صرف غذا، نوشيدني و استعمال سيگار بايد در محل هاي تميز انجام شود.</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rgbClr val="00B0F0"/>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غذا، نوشيدني و سيگار بايد در محل هايي تميز به غير از كمد وسايل حفاظت فردي    نگهداري شوند.</a:t>
            </a: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5443152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EF862-4E18-4204-8A7D-AD46F51CADC6}"/>
              </a:ext>
            </a:extLst>
          </p:cNvPr>
          <p:cNvSpPr>
            <a:spLocks noGrp="1"/>
          </p:cNvSpPr>
          <p:nvPr>
            <p:ph type="title"/>
          </p:nvPr>
        </p:nvSpPr>
        <p:spPr/>
        <p:txBody>
          <a:bodyPr/>
          <a:lstStyle/>
          <a:p>
            <a:pPr algn="r" rtl="1"/>
            <a:r>
              <a:rPr kumimoji="0" lang="fa-IR" sz="3600" b="0" i="0" u="none" strike="noStrike" kern="1200" cap="small" spc="0" normalizeH="0" baseline="0" noProof="0" dirty="0">
                <a:ln w="3175" cmpd="sng">
                  <a:noFill/>
                </a:ln>
                <a:solidFill>
                  <a:schemeClr val="accent6"/>
                </a:solidFill>
                <a:effectLst/>
                <a:uLnTx/>
                <a:uFillTx/>
                <a:cs typeface="B Nazanin" panose="00000400000000000000" pitchFamily="2" charset="-78"/>
              </a:rPr>
              <a:t>کنترل تماس با سرب در محیط کار</a:t>
            </a:r>
            <a:endParaRPr lang="en-US" sz="3600" dirty="0">
              <a:solidFill>
                <a:schemeClr val="accent6"/>
              </a:solidFill>
            </a:endParaRPr>
          </a:p>
        </p:txBody>
      </p:sp>
      <p:sp>
        <p:nvSpPr>
          <p:cNvPr id="4" name="Content Placeholder 3">
            <a:extLst>
              <a:ext uri="{FF2B5EF4-FFF2-40B4-BE49-F238E27FC236}">
                <a16:creationId xmlns:a16="http://schemas.microsoft.com/office/drawing/2014/main" id="{5AC31135-ED66-4685-845E-4C3471A838BC}"/>
              </a:ext>
            </a:extLst>
          </p:cNvPr>
          <p:cNvSpPr>
            <a:spLocks noGrp="1"/>
          </p:cNvSpPr>
          <p:nvPr>
            <p:ph idx="10"/>
          </p:nvPr>
        </p:nvSpPr>
        <p:spPr>
          <a:xfrm>
            <a:off x="1403648" y="1069514"/>
            <a:ext cx="7259724" cy="4147865"/>
          </a:xfrm>
        </p:spPr>
        <p:txBody>
          <a:bodyPr/>
          <a:lstStyle/>
          <a:p>
            <a:pPr marL="0" indent="0" algn="just" rtl="1">
              <a:spcBef>
                <a:spcPts val="0"/>
              </a:spcBef>
              <a:spcAft>
                <a:spcPts val="0"/>
              </a:spcAft>
              <a:buNone/>
            </a:pPr>
            <a:r>
              <a:rPr lang="fa-IR" sz="2200" b="1" dirty="0">
                <a:solidFill>
                  <a:srgbClr val="00B0F0"/>
                </a:solidFill>
                <a:latin typeface="Arial" panose="020B0604020202020204" pitchFamily="34" charset="0"/>
                <a:cs typeface="B Nazanin" panose="00000400000000000000" pitchFamily="2" charset="-78"/>
              </a:rPr>
              <a:t>8- بهداشت فردی</a:t>
            </a:r>
            <a:r>
              <a:rPr lang="fa-IR" sz="2200" b="1" dirty="0" smtClean="0">
                <a:solidFill>
                  <a:srgbClr val="00B0F0"/>
                </a:solidFill>
                <a:latin typeface="Arial" panose="020B0604020202020204" pitchFamily="34" charset="0"/>
                <a:cs typeface="B Nazanin" panose="00000400000000000000" pitchFamily="2" charset="-78"/>
              </a:rPr>
              <a:t>:</a:t>
            </a:r>
            <a:endParaRPr lang="fa-IR" sz="2000" b="1" dirty="0">
              <a:solidFill>
                <a:schemeClr val="accent6">
                  <a:lumMod val="75000"/>
                </a:schemeClr>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هرگونه تماس دهاني با تجهيزات، نظير چسبانيدن برچسب، مکيدن سيال و ... در </a:t>
            </a:r>
            <a:r>
              <a:rPr lang="fa-IR" sz="2000" dirty="0" smtClean="0">
                <a:solidFill>
                  <a:schemeClr val="bg1"/>
                </a:solidFill>
                <a:latin typeface="Arial" panose="020B0604020202020204" pitchFamily="34" charset="0"/>
                <a:cs typeface="B Nazanin" panose="00000400000000000000" pitchFamily="2" charset="-78"/>
              </a:rPr>
              <a:t>      محيط </a:t>
            </a:r>
            <a:r>
              <a:rPr lang="fa-IR" sz="2000" dirty="0">
                <a:solidFill>
                  <a:schemeClr val="bg1"/>
                </a:solidFill>
                <a:latin typeface="Arial" panose="020B0604020202020204" pitchFamily="34" charset="0"/>
                <a:cs typeface="B Nazanin" panose="00000400000000000000" pitchFamily="2" charset="-78"/>
              </a:rPr>
              <a:t>كار ممنوع است.</a:t>
            </a: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خروج هرگونه وسيله و وسايل حفاظتي به خارج از محل كار ممنوع است.</a:t>
            </a: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لباس هاي كار، وسايل حفاظت فردي و وسايل و تجهيزات كاري در پايان شيفت كاري  بايد به روش هاي تميز سازي مکشي تميز شوند.</a:t>
            </a: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كارگران شاغل به كار در محيط هاي در معرض تماس با سرب بايد ناخن ها و موي   </a:t>
            </a:r>
            <a:r>
              <a:rPr lang="fa-IR" sz="2000" dirty="0" smtClean="0">
                <a:solidFill>
                  <a:schemeClr val="bg1"/>
                </a:solidFill>
                <a:latin typeface="Arial" panose="020B0604020202020204" pitchFamily="34" charset="0"/>
                <a:cs typeface="B Nazanin" panose="00000400000000000000" pitchFamily="2" charset="-78"/>
              </a:rPr>
              <a:t> خود </a:t>
            </a:r>
            <a:r>
              <a:rPr lang="fa-IR" sz="2000" dirty="0">
                <a:solidFill>
                  <a:schemeClr val="bg1"/>
                </a:solidFill>
                <a:latin typeface="Arial" panose="020B0604020202020204" pitchFamily="34" charset="0"/>
                <a:cs typeface="B Nazanin" panose="00000400000000000000" pitchFamily="2" charset="-78"/>
              </a:rPr>
              <a:t>را كوتاه نگه داشته، و پس از انجام كار دوش گرفته و لباس هايشان را عوض كنند.</a:t>
            </a: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شستشوي كامل دست و صورت پيش از صرف غذا، استعمال سيگار يا خوردن نوشيدني، احتمال تماس ناخواسته به سرب را كاهش مي دهد.</a:t>
            </a: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دست ها بايد پس از درآوردن لباس‌ها و دستکش هاي آلوده به دقت شسته شوند.</a:t>
            </a:r>
          </a:p>
          <a:p>
            <a:pPr marL="0" indent="0" algn="just" rtl="1">
              <a:spcBef>
                <a:spcPts val="0"/>
              </a:spcBef>
              <a:spcAft>
                <a:spcPts val="0"/>
              </a:spcAft>
              <a:buNone/>
            </a:pPr>
            <a:r>
              <a:rPr lang="fa-IR" sz="2000" dirty="0" smtClean="0">
                <a:solidFill>
                  <a:srgbClr val="00B0F0"/>
                </a:solidFill>
                <a:latin typeface="Arial" panose="020B0604020202020204" pitchFamily="34" charset="0"/>
                <a:cs typeface="B Nazanin" panose="00000400000000000000" pitchFamily="2" charset="-78"/>
              </a:rPr>
              <a:t>-</a:t>
            </a:r>
            <a:r>
              <a:rPr lang="fa-IR" sz="2000" dirty="0" smtClean="0">
                <a:solidFill>
                  <a:schemeClr val="bg1"/>
                </a:solidFill>
                <a:latin typeface="Arial" panose="020B0604020202020204" pitchFamily="34" charset="0"/>
                <a:cs typeface="B Nazanin" panose="00000400000000000000" pitchFamily="2" charset="-78"/>
              </a:rPr>
              <a:t> شستشوي </a:t>
            </a:r>
            <a:r>
              <a:rPr lang="fa-IR" sz="2000" dirty="0">
                <a:solidFill>
                  <a:schemeClr val="bg1"/>
                </a:solidFill>
                <a:latin typeface="Arial" panose="020B0604020202020204" pitchFamily="34" charset="0"/>
                <a:cs typeface="B Nazanin" panose="00000400000000000000" pitchFamily="2" charset="-78"/>
              </a:rPr>
              <a:t>كامل مشتمل بر شستشو دست با صابون مايع و برس ناخن، استفاده از حوله هاي كاغذي يك بار مصرف و دست خشك كن برقي است.</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a:t>
            </a:r>
            <a:r>
              <a:rPr lang="fa-IR" sz="2000" dirty="0">
                <a:solidFill>
                  <a:srgbClr val="00B0F0"/>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پس از شيفت كاري، كارگران آلوده به سرب مي بايست به طور كامل لباس كار خود را در محل معين شده تعويض كرده، دوش بگيرند و پس از شستشوي كامل بدن، وخشك كرد خود اقدام به پوشيدن لباس هاي شخصي و مراجعه به خانه كنند. با رعايت اين </a:t>
            </a:r>
            <a:r>
              <a:rPr lang="fa-IR" sz="2000" dirty="0" smtClean="0">
                <a:solidFill>
                  <a:schemeClr val="bg1"/>
                </a:solidFill>
                <a:latin typeface="Arial" panose="020B0604020202020204" pitchFamily="34" charset="0"/>
                <a:cs typeface="B Nazanin" panose="00000400000000000000" pitchFamily="2" charset="-78"/>
              </a:rPr>
              <a:t>    فرايند مي </a:t>
            </a:r>
            <a:r>
              <a:rPr lang="fa-IR" sz="2000" dirty="0">
                <a:solidFill>
                  <a:schemeClr val="bg1"/>
                </a:solidFill>
                <a:latin typeface="Arial" panose="020B0604020202020204" pitchFamily="34" charset="0"/>
                <a:cs typeface="B Nazanin" panose="00000400000000000000" pitchFamily="2" charset="-78"/>
              </a:rPr>
              <a:t>توان مانع از انتقال آلودگي از محيط كار به اتومبيل، منزل و اعضاء خانواده شد. </a:t>
            </a:r>
            <a:endParaRPr lang="en-US" sz="2000" dirty="0">
              <a:solidFill>
                <a:schemeClr val="bg1"/>
              </a:solidFill>
              <a:latin typeface="Arial" panose="020B0604020202020204" pitchFamily="34" charset="0"/>
              <a:cs typeface="B Nazanin" panose="00000400000000000000" pitchFamily="2" charset="-78"/>
            </a:endParaRPr>
          </a:p>
          <a:p>
            <a:pPr algn="just"/>
            <a:endParaRPr lang="en-US" sz="2000" dirty="0"/>
          </a:p>
        </p:txBody>
      </p:sp>
    </p:spTree>
    <p:extLst>
      <p:ext uri="{BB962C8B-B14F-4D97-AF65-F5344CB8AC3E}">
        <p14:creationId xmlns:p14="http://schemas.microsoft.com/office/powerpoint/2010/main" val="26980665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FE9B3-5A64-4DED-815D-C5F0DB28B850}"/>
              </a:ext>
            </a:extLst>
          </p:cNvPr>
          <p:cNvSpPr>
            <a:spLocks noGrp="1"/>
          </p:cNvSpPr>
          <p:nvPr>
            <p:ph type="title"/>
          </p:nvPr>
        </p:nvSpPr>
        <p:spPr/>
        <p:txBody>
          <a:bodyPr/>
          <a:lstStyle/>
          <a:p>
            <a:pPr algn="r" rtl="1"/>
            <a:r>
              <a:rPr lang="fa-IR" sz="3600" dirty="0">
                <a:solidFill>
                  <a:srgbClr val="C00000"/>
                </a:solidFill>
                <a:cs typeface="B Nazanin" panose="00000400000000000000" pitchFamily="2" charset="-78"/>
              </a:rPr>
              <a:t>برخورد با شرایط اضطراری</a:t>
            </a:r>
            <a:endParaRPr lang="en-US" sz="3600" dirty="0">
              <a:solidFill>
                <a:srgbClr val="C00000"/>
              </a:solidFill>
            </a:endParaRPr>
          </a:p>
        </p:txBody>
      </p:sp>
      <p:sp>
        <p:nvSpPr>
          <p:cNvPr id="4" name="Content Placeholder 3">
            <a:extLst>
              <a:ext uri="{FF2B5EF4-FFF2-40B4-BE49-F238E27FC236}">
                <a16:creationId xmlns:a16="http://schemas.microsoft.com/office/drawing/2014/main" id="{26555CA3-D3BA-4DA8-B728-417C988D6A6B}"/>
              </a:ext>
            </a:extLst>
          </p:cNvPr>
          <p:cNvSpPr>
            <a:spLocks noGrp="1"/>
          </p:cNvSpPr>
          <p:nvPr>
            <p:ph idx="10"/>
          </p:nvPr>
        </p:nvSpPr>
        <p:spPr>
          <a:xfrm>
            <a:off x="1547664" y="1844824"/>
            <a:ext cx="7149480" cy="4147865"/>
          </a:xfrm>
        </p:spPr>
        <p:txBody>
          <a:bodyPr/>
          <a:lstStyle/>
          <a:p>
            <a:pPr marL="0" lv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در صورتي كه عليرغم بکار گرفتن روش هاي كنترلي مختلف باز هم آزاد سازي ناگهاني و ريخت و پاش سرب و يا مواد حاوي سرب به محيط رخ داد نياز به دارا بودن برنامه      برخورد با شرايط اضطراري به منظور كنترل شرايط بوجود آمده و جلوگيري از گسترش و عواقب آن است. در اين برنامه بايد نوع تجهيزات حفاظت فردي، نحوه كنترل و </a:t>
            </a:r>
            <a:r>
              <a:rPr lang="fa-IR" sz="2000" dirty="0" smtClean="0">
                <a:solidFill>
                  <a:schemeClr val="bg1"/>
                </a:solidFill>
                <a:latin typeface="Arial" panose="020B0604020202020204" pitchFamily="34" charset="0"/>
                <a:cs typeface="B Nazanin" panose="00000400000000000000" pitchFamily="2" charset="-78"/>
              </a:rPr>
              <a:t>تامين   </a:t>
            </a:r>
            <a:r>
              <a:rPr lang="fa-IR" sz="2000" dirty="0">
                <a:solidFill>
                  <a:schemeClr val="bg1"/>
                </a:solidFill>
                <a:latin typeface="Arial" panose="020B0604020202020204" pitchFamily="34" charset="0"/>
                <a:cs typeface="B Nazanin" panose="00000400000000000000" pitchFamily="2" charset="-78"/>
              </a:rPr>
              <a:t>محل هاي آزادسازي، نجات مصدومين، نحوه اطلاع رساني به ساير بخش ها، وظايف </a:t>
            </a:r>
            <a:r>
              <a:rPr lang="fa-IR" sz="2000" dirty="0" smtClean="0">
                <a:solidFill>
                  <a:schemeClr val="bg1"/>
                </a:solidFill>
                <a:latin typeface="Arial" panose="020B0604020202020204" pitchFamily="34" charset="0"/>
                <a:cs typeface="B Nazanin" panose="00000400000000000000" pitchFamily="2" charset="-78"/>
              </a:rPr>
              <a:t>   ساير </a:t>
            </a:r>
            <a:r>
              <a:rPr lang="fa-IR" sz="2000" dirty="0">
                <a:solidFill>
                  <a:schemeClr val="bg1"/>
                </a:solidFill>
                <a:latin typeface="Arial" panose="020B0604020202020204" pitchFamily="34" charset="0"/>
                <a:cs typeface="B Nazanin" panose="00000400000000000000" pitchFamily="2" charset="-78"/>
              </a:rPr>
              <a:t>كارگران و... به دقت تعريف شده باشد.</a:t>
            </a:r>
          </a:p>
          <a:p>
            <a:pPr marL="0" lvl="0" indent="0" algn="just" rtl="1">
              <a:spcBef>
                <a:spcPts val="0"/>
              </a:spcBef>
              <a:spcAft>
                <a:spcPts val="0"/>
              </a:spcAft>
              <a:buNone/>
            </a:pPr>
            <a:endParaRPr lang="en-US"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2000" dirty="0">
              <a:solidFill>
                <a:schemeClr val="bg1"/>
              </a:solidFill>
              <a:latin typeface="Arial" panose="020B0604020202020204" pitchFamily="34" charset="0"/>
              <a:cs typeface="B Nazanin" panose="00000400000000000000" pitchFamily="2" charset="-78"/>
            </a:endParaRPr>
          </a:p>
          <a:p>
            <a:pPr algn="just"/>
            <a:endParaRPr lang="en-US" sz="2000" dirty="0"/>
          </a:p>
        </p:txBody>
      </p:sp>
    </p:spTree>
    <p:extLst>
      <p:ext uri="{BB962C8B-B14F-4D97-AF65-F5344CB8AC3E}">
        <p14:creationId xmlns:p14="http://schemas.microsoft.com/office/powerpoint/2010/main" val="79673884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BDFBA-352E-4B76-B08A-DF97FBF2144F}"/>
              </a:ext>
            </a:extLst>
          </p:cNvPr>
          <p:cNvSpPr>
            <a:spLocks noGrp="1"/>
          </p:cNvSpPr>
          <p:nvPr>
            <p:ph type="title"/>
          </p:nvPr>
        </p:nvSpPr>
        <p:spPr/>
        <p:txBody>
          <a:bodyPr/>
          <a:lstStyle/>
          <a:p>
            <a:pPr algn="r" rtl="1"/>
            <a:r>
              <a:rPr lang="fa-IR" sz="3600" dirty="0">
                <a:solidFill>
                  <a:schemeClr val="accent3">
                    <a:lumMod val="60000"/>
                    <a:lumOff val="40000"/>
                  </a:schemeClr>
                </a:solidFill>
                <a:cs typeface="B Nazanin" panose="00000400000000000000" pitchFamily="2" charset="-78"/>
              </a:rPr>
              <a:t>انتقال سرب از محیط کار به منزل </a:t>
            </a:r>
            <a:endParaRPr lang="en-US" sz="3600" dirty="0">
              <a:solidFill>
                <a:schemeClr val="accent3">
                  <a:lumMod val="60000"/>
                  <a:lumOff val="40000"/>
                </a:schemeClr>
              </a:solidFill>
            </a:endParaRPr>
          </a:p>
        </p:txBody>
      </p:sp>
      <p:sp>
        <p:nvSpPr>
          <p:cNvPr id="4" name="Content Placeholder 3">
            <a:extLst>
              <a:ext uri="{FF2B5EF4-FFF2-40B4-BE49-F238E27FC236}">
                <a16:creationId xmlns:a16="http://schemas.microsoft.com/office/drawing/2014/main" id="{4C9B21ED-B7AC-4D8C-9E46-848E374966D0}"/>
              </a:ext>
            </a:extLst>
          </p:cNvPr>
          <p:cNvSpPr>
            <a:spLocks noGrp="1"/>
          </p:cNvSpPr>
          <p:nvPr>
            <p:ph idx="10"/>
          </p:nvPr>
        </p:nvSpPr>
        <p:spPr>
          <a:xfrm>
            <a:off x="1403648" y="1844824"/>
            <a:ext cx="7293496" cy="4147865"/>
          </a:xfrm>
        </p:spPr>
        <p:txBody>
          <a:bodyPr/>
          <a:lstStyle/>
          <a:p>
            <a:pPr marL="0" lvl="0" indent="0" algn="just" rtl="1">
              <a:buNone/>
            </a:pPr>
            <a:r>
              <a:rPr lang="fa-IR" sz="2000" b="1" dirty="0">
                <a:solidFill>
                  <a:schemeClr val="accent3">
                    <a:lumMod val="60000"/>
                    <a:lumOff val="40000"/>
                  </a:schemeClr>
                </a:solidFill>
                <a:latin typeface="Arial" panose="020B0604020202020204" pitchFamily="34" charset="0"/>
                <a:cs typeface="B Nazanin" panose="00000400000000000000" pitchFamily="2" charset="-78"/>
              </a:rPr>
              <a:t>افرادی که به طور اتفاقی  در معرض مواجهه احتمالی  با سرب هستند:</a:t>
            </a:r>
          </a:p>
          <a:p>
            <a:pPr marL="0" lvl="0" indent="0" algn="just" rtl="1">
              <a:buNone/>
            </a:pPr>
            <a:endParaRPr lang="fa-IR" sz="1800" b="1" dirty="0">
              <a:solidFill>
                <a:schemeClr val="accent6">
                  <a:lumMod val="75000"/>
                </a:schemeClr>
              </a:solidFill>
              <a:latin typeface="Arial" panose="020B0604020202020204" pitchFamily="34" charset="0"/>
              <a:cs typeface="B Nazanin" panose="00000400000000000000" pitchFamily="2" charset="-78"/>
            </a:endParaRPr>
          </a:p>
          <a:p>
            <a:pPr marL="0" lvl="0" indent="0" algn="just" rtl="1">
              <a:buNone/>
            </a:pPr>
            <a:r>
              <a:rPr lang="fa-IR" sz="1800" dirty="0">
                <a:solidFill>
                  <a:schemeClr val="accent3">
                    <a:lumMod val="60000"/>
                    <a:lumOff val="40000"/>
                  </a:schemeClr>
                </a:solidFill>
                <a:latin typeface="Arial" panose="020B0604020202020204" pitchFamily="34" charset="0"/>
                <a:cs typeface="B Nazanin" panose="00000400000000000000" pitchFamily="2" charset="-78"/>
              </a:rPr>
              <a:t>1- </a:t>
            </a:r>
            <a:r>
              <a:rPr lang="fa-IR" sz="1800" dirty="0">
                <a:solidFill>
                  <a:schemeClr val="bg1"/>
                </a:solidFill>
                <a:latin typeface="Arial" panose="020B0604020202020204" pitchFamily="34" charset="0"/>
                <a:cs typeface="B Nazanin" panose="00000400000000000000" pitchFamily="2" charset="-78"/>
              </a:rPr>
              <a:t>كارگران تعمير و نگهداري و نظافت چي ها كه به طور اتفاقي در معرض تماس </a:t>
            </a:r>
            <a:r>
              <a:rPr lang="fa-IR" sz="1800" dirty="0" smtClean="0">
                <a:solidFill>
                  <a:schemeClr val="bg1"/>
                </a:solidFill>
                <a:latin typeface="Arial" panose="020B0604020202020204" pitchFamily="34" charset="0"/>
                <a:cs typeface="B Nazanin" panose="00000400000000000000" pitchFamily="2" charset="-78"/>
              </a:rPr>
              <a:t>قرار مي </a:t>
            </a:r>
            <a:r>
              <a:rPr lang="fa-IR" sz="1800" dirty="0">
                <a:solidFill>
                  <a:schemeClr val="bg1"/>
                </a:solidFill>
                <a:latin typeface="Arial" panose="020B0604020202020204" pitchFamily="34" charset="0"/>
                <a:cs typeface="B Nazanin" panose="00000400000000000000" pitchFamily="2" charset="-78"/>
              </a:rPr>
              <a:t>گيرند.</a:t>
            </a:r>
          </a:p>
          <a:p>
            <a:pPr marL="0" lvl="0" indent="0" algn="just" rtl="1">
              <a:buNone/>
            </a:pPr>
            <a:r>
              <a:rPr lang="fa-IR" sz="1800" dirty="0">
                <a:solidFill>
                  <a:schemeClr val="accent3">
                    <a:lumMod val="60000"/>
                    <a:lumOff val="40000"/>
                  </a:schemeClr>
                </a:solidFill>
                <a:latin typeface="Arial" panose="020B0604020202020204" pitchFamily="34" charset="0"/>
                <a:cs typeface="B Nazanin" panose="00000400000000000000" pitchFamily="2" charset="-78"/>
              </a:rPr>
              <a:t>2-</a:t>
            </a:r>
            <a:r>
              <a:rPr lang="fa-IR" sz="1800" dirty="0">
                <a:solidFill>
                  <a:schemeClr val="bg1"/>
                </a:solidFill>
                <a:latin typeface="Arial" panose="020B0604020202020204" pitchFamily="34" charset="0"/>
                <a:cs typeface="B Nazanin" panose="00000400000000000000" pitchFamily="2" charset="-78"/>
              </a:rPr>
              <a:t> بازدید کنندگان از محل کار. </a:t>
            </a:r>
          </a:p>
          <a:p>
            <a:pPr marL="0" lvl="0" indent="0" algn="just" rtl="1">
              <a:buNone/>
            </a:pPr>
            <a:r>
              <a:rPr lang="fa-IR" sz="1800" dirty="0">
                <a:solidFill>
                  <a:schemeClr val="accent3">
                    <a:lumMod val="60000"/>
                    <a:lumOff val="40000"/>
                  </a:schemeClr>
                </a:solidFill>
                <a:latin typeface="Arial" panose="020B0604020202020204" pitchFamily="34" charset="0"/>
                <a:cs typeface="B Nazanin" panose="00000400000000000000" pitchFamily="2" charset="-78"/>
              </a:rPr>
              <a:t>3-</a:t>
            </a:r>
            <a:r>
              <a:rPr lang="fa-IR" sz="1800" dirty="0">
                <a:solidFill>
                  <a:schemeClr val="bg1"/>
                </a:solidFill>
                <a:latin typeface="Arial" panose="020B0604020202020204" pitchFamily="34" charset="0"/>
                <a:cs typeface="B Nazanin" panose="00000400000000000000" pitchFamily="2" charset="-78"/>
              </a:rPr>
              <a:t> خانواده کارگران در معرض تماس که به طور مستقیم از طریق انتقال ناخواسته </a:t>
            </a:r>
            <a:r>
              <a:rPr lang="fa-IR" sz="1800" dirty="0" smtClean="0">
                <a:solidFill>
                  <a:schemeClr val="bg1"/>
                </a:solidFill>
                <a:latin typeface="Arial" panose="020B0604020202020204" pitchFamily="34" charset="0"/>
                <a:cs typeface="B Nazanin" panose="00000400000000000000" pitchFamily="2" charset="-78"/>
              </a:rPr>
              <a:t>سرب از </a:t>
            </a:r>
            <a:r>
              <a:rPr lang="fa-IR" sz="1800" dirty="0">
                <a:solidFill>
                  <a:schemeClr val="bg1"/>
                </a:solidFill>
                <a:latin typeface="Arial" panose="020B0604020202020204" pitchFamily="34" charset="0"/>
                <a:cs typeface="B Nazanin" panose="00000400000000000000" pitchFamily="2" charset="-78"/>
              </a:rPr>
              <a:t>لباس </a:t>
            </a:r>
            <a:r>
              <a:rPr lang="fa-IR" sz="1800" dirty="0" smtClean="0">
                <a:solidFill>
                  <a:schemeClr val="bg1"/>
                </a:solidFill>
                <a:latin typeface="Arial" panose="020B0604020202020204" pitchFamily="34" charset="0"/>
                <a:cs typeface="B Nazanin" panose="00000400000000000000" pitchFamily="2" charset="-78"/>
              </a:rPr>
              <a:t>   و </a:t>
            </a:r>
            <a:r>
              <a:rPr lang="fa-IR" sz="1800" dirty="0">
                <a:solidFill>
                  <a:schemeClr val="bg1"/>
                </a:solidFill>
                <a:latin typeface="Arial" panose="020B0604020202020204" pitchFamily="34" charset="0"/>
                <a:cs typeface="B Nazanin" panose="00000400000000000000" pitchFamily="2" charset="-78"/>
              </a:rPr>
              <a:t>کفش و مو و دست آلوده از محل کار به منزل در معرض مواجهه قرار میگیرند.</a:t>
            </a:r>
            <a:endParaRPr lang="en-US" sz="1800" dirty="0">
              <a:solidFill>
                <a:schemeClr val="bg1"/>
              </a:solidFill>
              <a:latin typeface="Arial" panose="020B0604020202020204" pitchFamily="34" charset="0"/>
              <a:cs typeface="B Nazanin" panose="00000400000000000000" pitchFamily="2" charset="-78"/>
            </a:endParaRPr>
          </a:p>
          <a:p>
            <a:pPr marL="0" indent="0" algn="just" rtl="1">
              <a:buNone/>
            </a:pPr>
            <a:endParaRPr lang="en-US" sz="1800" dirty="0">
              <a:solidFill>
                <a:schemeClr val="bg1"/>
              </a:solidFill>
              <a:latin typeface="Arial" panose="020B0604020202020204" pitchFamily="34" charset="0"/>
              <a:cs typeface="B Nazanin" panose="00000400000000000000" pitchFamily="2" charset="-78"/>
            </a:endParaRPr>
          </a:p>
          <a:p>
            <a:pPr marL="0" indent="0" algn="just" rtl="1">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7516849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DDDCE-DABB-4C27-B66C-EC71DBC9BF92}"/>
              </a:ext>
            </a:extLst>
          </p:cNvPr>
          <p:cNvSpPr>
            <a:spLocks noGrp="1"/>
          </p:cNvSpPr>
          <p:nvPr>
            <p:ph type="title"/>
          </p:nvPr>
        </p:nvSpPr>
        <p:spPr/>
        <p:txBody>
          <a:bodyPr/>
          <a:lstStyle/>
          <a:p>
            <a:pPr algn="r"/>
            <a:r>
              <a:rPr lang="fa-IR" sz="3600" dirty="0">
                <a:solidFill>
                  <a:schemeClr val="accent3">
                    <a:lumMod val="60000"/>
                    <a:lumOff val="40000"/>
                  </a:schemeClr>
                </a:solidFill>
                <a:cs typeface="B Nazanin" panose="00000400000000000000" pitchFamily="2" charset="-78"/>
              </a:rPr>
              <a:t>انتقال سرب از محیط کار به منزل </a:t>
            </a:r>
            <a:endParaRPr lang="en-US" sz="3600" dirty="0">
              <a:solidFill>
                <a:schemeClr val="accent3">
                  <a:lumMod val="60000"/>
                  <a:lumOff val="40000"/>
                </a:schemeClr>
              </a:solidFill>
            </a:endParaRPr>
          </a:p>
        </p:txBody>
      </p:sp>
      <p:sp>
        <p:nvSpPr>
          <p:cNvPr id="4" name="Content Placeholder 3">
            <a:extLst>
              <a:ext uri="{FF2B5EF4-FFF2-40B4-BE49-F238E27FC236}">
                <a16:creationId xmlns:a16="http://schemas.microsoft.com/office/drawing/2014/main" id="{4878154D-7A44-4F28-BB07-44BA5725136F}"/>
              </a:ext>
            </a:extLst>
          </p:cNvPr>
          <p:cNvSpPr>
            <a:spLocks noGrp="1"/>
          </p:cNvSpPr>
          <p:nvPr>
            <p:ph idx="10"/>
          </p:nvPr>
        </p:nvSpPr>
        <p:spPr>
          <a:xfrm>
            <a:off x="1331640" y="1069514"/>
            <a:ext cx="7331732" cy="4147865"/>
          </a:xfrm>
        </p:spPr>
        <p:txBody>
          <a:bodyPr/>
          <a:lstStyle/>
          <a:p>
            <a:pPr marL="0" lvl="0" indent="0" algn="just" rtl="1">
              <a:buNone/>
            </a:pPr>
            <a:r>
              <a:rPr lang="fa-IR" sz="1800" dirty="0">
                <a:solidFill>
                  <a:schemeClr val="accent3">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از ديدگاه بهداشتي، كودكان و افراد زير 18 سال حق بازديد از فرايندها و مناطق آلوده به سرب را ندارند.</a:t>
            </a:r>
          </a:p>
          <a:p>
            <a:pPr marL="0" lvl="0" indent="0" algn="just" rtl="1">
              <a:buNone/>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accent3">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برخي ازكارگران در پايان كار به نحو مناسبي استحمام و رفع آلودگي نکرده و يا اينکه بر اثر </a:t>
            </a:r>
            <a:r>
              <a:rPr lang="fa-IR" sz="1800" dirty="0" smtClean="0">
                <a:solidFill>
                  <a:schemeClr val="bg1"/>
                </a:solidFill>
                <a:latin typeface="Arial" panose="020B0604020202020204" pitchFamily="34" charset="0"/>
                <a:cs typeface="B Nazanin" panose="00000400000000000000" pitchFamily="2" charset="-78"/>
              </a:rPr>
              <a:t>تماس </a:t>
            </a:r>
            <a:r>
              <a:rPr lang="fa-IR" sz="1800" dirty="0">
                <a:solidFill>
                  <a:schemeClr val="bg1"/>
                </a:solidFill>
                <a:latin typeface="Arial" panose="020B0604020202020204" pitchFamily="34" charset="0"/>
                <a:cs typeface="B Nazanin" panose="00000400000000000000" pitchFamily="2" charset="-78"/>
              </a:rPr>
              <a:t>با وسايل، سطوح و لباس هاي آلوده، آلودگي را به همراه خود به اتومبيل و منزل برده و به اين ترتيب مقدمات تماس و مسموميت اعضاء خانواده بويژه كودكان و زنان باردار را با سرب و تركيبات آن </a:t>
            </a:r>
            <a:r>
              <a:rPr lang="fa-IR" sz="1800" dirty="0" smtClean="0">
                <a:solidFill>
                  <a:schemeClr val="bg1"/>
                </a:solidFill>
                <a:latin typeface="Arial" panose="020B0604020202020204" pitchFamily="34" charset="0"/>
                <a:cs typeface="B Nazanin" panose="00000400000000000000" pitchFamily="2" charset="-78"/>
              </a:rPr>
              <a:t>      فراهم </a:t>
            </a:r>
            <a:r>
              <a:rPr lang="fa-IR" sz="1800" dirty="0">
                <a:solidFill>
                  <a:schemeClr val="bg1"/>
                </a:solidFill>
                <a:latin typeface="Arial" panose="020B0604020202020204" pitchFamily="34" charset="0"/>
                <a:cs typeface="B Nazanin" panose="00000400000000000000" pitchFamily="2" charset="-78"/>
              </a:rPr>
              <a:t>مي كنند.</a:t>
            </a:r>
          </a:p>
          <a:p>
            <a:pPr marL="0" lvl="0" indent="0" algn="just" rtl="1">
              <a:buNone/>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accent3">
                    <a:lumMod val="60000"/>
                    <a:lumOff val="40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كودكان از ريسك تماس بالاتري برخودار هستند چون از رابطه دستي- دهاني بالاتري نسبت به    بزرگسالان برخوردار بوده و ضمناً كارايي دستگاه گوارشي آنها در جذب سرب بيشتر از بزرگسالان </a:t>
            </a:r>
            <a:r>
              <a:rPr lang="fa-IR" sz="1800" dirty="0" smtClean="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است. مسموميت در كودكان طيف وسيعي از بيماري هاي رفتاري تا آسيب هاي مغزي را به دنبال      خواهد داشت.</a:t>
            </a:r>
          </a:p>
          <a:p>
            <a:pPr marL="0" lvl="0" indent="0" algn="just" rtl="1">
              <a:buNone/>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accent3">
                    <a:lumMod val="60000"/>
                    <a:lumOff val="40000"/>
                  </a:schemeClr>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در كودكان به علت عدم تکامل كافي سد خوني- مغزي تا قبل از 3 سالگي مقادير بيشتري سرب    جذب دستگاه عصبي مركزي شده و مسموميت مغزي يا انسفالوپاتي ناشي از سرب با علائم تشنج،     اغماء دركودكان در معرض تماس ايجاد مي شود.</a:t>
            </a:r>
          </a:p>
          <a:p>
            <a:pPr marL="0" lvl="0" indent="0" algn="just" rtl="1">
              <a:buNone/>
            </a:pPr>
            <a:r>
              <a:rPr lang="fa-IR" sz="1800" dirty="0">
                <a:solidFill>
                  <a:schemeClr val="accent6">
                    <a:lumMod val="75000"/>
                  </a:schemeClr>
                </a:solidFill>
                <a:latin typeface="Arial" panose="020B0604020202020204" pitchFamily="34" charset="0"/>
                <a:cs typeface="B Nazanin" panose="00000400000000000000" pitchFamily="2" charset="-78"/>
              </a:rPr>
              <a:t> </a:t>
            </a:r>
            <a:r>
              <a:rPr lang="fa-IR" sz="1800" dirty="0">
                <a:solidFill>
                  <a:schemeClr val="accent3">
                    <a:lumMod val="60000"/>
                    <a:lumOff val="40000"/>
                  </a:schemeClr>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افزايش غلظت سرب در خون بزرگسالان تأثير نامطلوبي بر سيستم توليد مثل و بر جنين در حال   رشد داشته و سبب بروز آسيب هاي عصبي دائمي در جنين مي شود.</a:t>
            </a:r>
          </a:p>
          <a:p>
            <a:pPr marL="0" lvl="0" indent="0" algn="just" rtl="1">
              <a:buNone/>
            </a:pP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accent3">
                    <a:lumMod val="60000"/>
                    <a:lumOff val="40000"/>
                  </a:schemeClr>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كار ايمن با سرب و پيشگيري از انتشار ناخواسته آن به اتومبيل، منزل و اعضاء خانواده نيازمند   </a:t>
            </a:r>
            <a:r>
              <a:rPr lang="fa-IR" sz="1800" dirty="0" smtClean="0">
                <a:solidFill>
                  <a:schemeClr val="bg1"/>
                </a:solidFill>
                <a:latin typeface="Arial" panose="020B0604020202020204" pitchFamily="34" charset="0"/>
                <a:cs typeface="B Nazanin" panose="00000400000000000000" pitchFamily="2" charset="-78"/>
              </a:rPr>
              <a:t> همکاري </a:t>
            </a:r>
            <a:r>
              <a:rPr lang="fa-IR" sz="1800" dirty="0">
                <a:solidFill>
                  <a:schemeClr val="bg1"/>
                </a:solidFill>
                <a:latin typeface="Arial" panose="020B0604020202020204" pitchFamily="34" charset="0"/>
                <a:cs typeface="B Nazanin" panose="00000400000000000000" pitchFamily="2" charset="-78"/>
              </a:rPr>
              <a:t>و تعامل دو طرفه كارگر و كارفرما است.</a:t>
            </a: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569976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F9D08-D90A-4264-900E-55842E491EEF}"/>
              </a:ext>
            </a:extLst>
          </p:cNvPr>
          <p:cNvSpPr>
            <a:spLocks noGrp="1"/>
          </p:cNvSpPr>
          <p:nvPr>
            <p:ph type="title"/>
          </p:nvPr>
        </p:nvSpPr>
        <p:spPr/>
        <p:txBody>
          <a:bodyPr/>
          <a:lstStyle/>
          <a:p>
            <a:pPr algn="r" rtl="1"/>
            <a:r>
              <a:rPr kumimoji="0" lang="fa-IR" sz="3200" b="1" i="0" u="none" strike="noStrike" kern="1200" cap="all" spc="0" normalizeH="0" baseline="0" noProof="0" dirty="0">
                <a:ln w="3175" cmpd="sng">
                  <a:noFill/>
                </a:ln>
                <a:solidFill>
                  <a:schemeClr val="accent5"/>
                </a:solidFill>
                <a:effectLst/>
                <a:uLnTx/>
                <a:uFillTx/>
                <a:cs typeface="B Nazanin" panose="00000400000000000000" pitchFamily="2" charset="-78"/>
              </a:rPr>
              <a:t>وظایف کارگران در راستای ارتقاء کیفیت محیط کار</a:t>
            </a:r>
            <a:endParaRPr lang="en-US" sz="3200" dirty="0">
              <a:solidFill>
                <a:schemeClr val="accent5"/>
              </a:solidFill>
            </a:endParaRPr>
          </a:p>
        </p:txBody>
      </p:sp>
      <p:sp>
        <p:nvSpPr>
          <p:cNvPr id="4" name="Content Placeholder 3">
            <a:extLst>
              <a:ext uri="{FF2B5EF4-FFF2-40B4-BE49-F238E27FC236}">
                <a16:creationId xmlns:a16="http://schemas.microsoft.com/office/drawing/2014/main" id="{CAA42B27-F011-4AD8-9DA2-C9E98010A0C0}"/>
              </a:ext>
            </a:extLst>
          </p:cNvPr>
          <p:cNvSpPr>
            <a:spLocks noGrp="1"/>
          </p:cNvSpPr>
          <p:nvPr>
            <p:ph idx="10"/>
          </p:nvPr>
        </p:nvSpPr>
        <p:spPr>
          <a:xfrm>
            <a:off x="1547664" y="1355067"/>
            <a:ext cx="7115708" cy="4147865"/>
          </a:xfrm>
        </p:spPr>
        <p:txBody>
          <a:bodyPr/>
          <a:lstStyle/>
          <a:p>
            <a:pPr marL="0" lvl="0" indent="0" algn="just" rtl="1" latinLnBrk="0">
              <a:spcBef>
                <a:spcPts val="600"/>
              </a:spcBef>
              <a:buClr>
                <a:srgbClr val="2DA2BF"/>
              </a:buClr>
              <a:buSzPct val="70000"/>
              <a:buNone/>
            </a:pPr>
            <a:r>
              <a:rPr lang="fa-IR" sz="2000" dirty="0">
                <a:solidFill>
                  <a:schemeClr val="bg1"/>
                </a:solidFill>
                <a:latin typeface="Arial" panose="020B0604020202020204" pitchFamily="34" charset="0"/>
                <a:cs typeface="B Nazanin" panose="00000400000000000000" pitchFamily="2" charset="-78"/>
              </a:rPr>
              <a:t>كارگر مسئول رعايت جنبه هاي ايمني و بهداشت در كاري كه انجام مي دهد مي باشد.</a:t>
            </a:r>
          </a:p>
          <a:p>
            <a:pPr marL="0" indent="0" algn="just" rtl="1" latinLnBrk="0">
              <a:spcBef>
                <a:spcPts val="600"/>
              </a:spcBef>
              <a:buClr>
                <a:srgbClr val="2DA2BF"/>
              </a:buClr>
              <a:buSzPct val="70000"/>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استفاده درست از سیستم های کنترل ریسک که توسط کارفرما تأمين شده نظير سيستم تهويه، سيستم هاي نظافت فشار منفي، سيستم هاي كنترل دما، تجهيزات حفاظت فردي و...</a:t>
            </a:r>
          </a:p>
          <a:p>
            <a:pPr marL="0" lvl="0" indent="0" algn="just" rtl="1" latinLnBrk="0">
              <a:spcBef>
                <a:spcPts val="600"/>
              </a:spcBef>
              <a:buClr>
                <a:srgbClr val="2DA2BF"/>
              </a:buClr>
              <a:buSzPct val="70000"/>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رعايت دستورالعمل هاي كار ايمن، رفع آلودگي پيش از ورود به غذاخوري، خروج از محل كارو...</a:t>
            </a:r>
          </a:p>
          <a:p>
            <a:pPr marL="0" lvl="0" indent="0" algn="just" rtl="1" latinLnBrk="0">
              <a:spcBef>
                <a:spcPts val="600"/>
              </a:spcBef>
              <a:buClr>
                <a:srgbClr val="2DA2BF"/>
              </a:buClr>
              <a:buSzPct val="70000"/>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تعامل سازنده و متقابل با كارفرما در زمينه ايمن سازي محيط.</a:t>
            </a:r>
          </a:p>
          <a:p>
            <a:pPr marL="0" lvl="0" indent="0" algn="just" rtl="1" latinLnBrk="0">
              <a:spcBef>
                <a:spcPts val="600"/>
              </a:spcBef>
              <a:buClr>
                <a:srgbClr val="2DA2BF"/>
              </a:buClr>
              <a:buSzPct val="70000"/>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پرهيز از خوردن، نوشيدن و يا جوئيدن آدامس و استعمال سيگار و يا آوردن خوراكي، نوشيدني ويا سيگار به محل كار.</a:t>
            </a:r>
          </a:p>
          <a:p>
            <a:pPr marL="0" lvl="0" indent="0" algn="just" rtl="1" latinLnBrk="0">
              <a:spcBef>
                <a:spcPts val="600"/>
              </a:spcBef>
              <a:buClr>
                <a:srgbClr val="2DA2BF"/>
              </a:buClr>
              <a:buSzPct val="70000"/>
              <a:buNone/>
            </a:pPr>
            <a:r>
              <a:rPr lang="fa-IR" sz="2000" dirty="0">
                <a:solidFill>
                  <a:schemeClr val="accent5"/>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صرف غذا، نوشيدني و استعمال دخانيات در محل هاي تميز و عاري از آلودگي به سرب كه ازسوي كارفرما معين شده اند.</a:t>
            </a:r>
          </a:p>
          <a:p>
            <a:pPr marL="0" lvl="0" indent="0" algn="just" rtl="1" latinLnBrk="0">
              <a:spcBef>
                <a:spcPts val="600"/>
              </a:spcBef>
              <a:buClr>
                <a:srgbClr val="2DA2BF"/>
              </a:buClr>
              <a:buSzPct val="70000"/>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شسشتوي دست وصورت و </a:t>
            </a:r>
            <a:r>
              <a:rPr lang="fa-IR" sz="2000" dirty="0" smtClean="0">
                <a:solidFill>
                  <a:schemeClr val="bg1"/>
                </a:solidFill>
                <a:latin typeface="Arial" panose="020B0604020202020204" pitchFamily="34" charset="0"/>
                <a:cs typeface="B Nazanin" panose="00000400000000000000" pitchFamily="2" charset="-78"/>
              </a:rPr>
              <a:t>يا تعويض </a:t>
            </a:r>
            <a:r>
              <a:rPr lang="fa-IR" sz="2000" dirty="0">
                <a:solidFill>
                  <a:schemeClr val="bg1"/>
                </a:solidFill>
                <a:latin typeface="Arial" panose="020B0604020202020204" pitchFamily="34" charset="0"/>
                <a:cs typeface="B Nazanin" panose="00000400000000000000" pitchFamily="2" charset="-78"/>
              </a:rPr>
              <a:t>لباس و يا لباس هاي حفاظتي آلوده پيش از ورود به غذاخوري يا محل صرف نوشيدني.</a:t>
            </a:r>
          </a:p>
          <a:p>
            <a:pPr marL="0" indent="0" algn="just">
              <a:buNone/>
            </a:pPr>
            <a:endParaRPr lang="fa-IR" sz="1800" dirty="0">
              <a:solidFill>
                <a:schemeClr val="bg1"/>
              </a:solidFill>
              <a:latin typeface="Arial" panose="020B0604020202020204" pitchFamily="34" charset="0"/>
              <a:cs typeface="B Nazanin" panose="00000400000000000000" pitchFamily="2" charset="-78"/>
            </a:endParaRPr>
          </a:p>
          <a:p>
            <a:pPr marL="0" indent="0" algn="jus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41979993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22557-F99E-41D5-B2E2-F859D13EBCD6}"/>
              </a:ext>
            </a:extLst>
          </p:cNvPr>
          <p:cNvSpPr>
            <a:spLocks noGrp="1"/>
          </p:cNvSpPr>
          <p:nvPr>
            <p:ph type="title"/>
          </p:nvPr>
        </p:nvSpPr>
        <p:spPr/>
        <p:txBody>
          <a:bodyPr/>
          <a:lstStyle/>
          <a:p>
            <a:pPr algn="r" rtl="1"/>
            <a:r>
              <a:rPr lang="fa-IR" sz="3200" b="1" dirty="0">
                <a:solidFill>
                  <a:schemeClr val="accent5"/>
                </a:solidFill>
                <a:cs typeface="B Nazanin" panose="00000400000000000000" pitchFamily="2" charset="-78"/>
              </a:rPr>
              <a:t>وظایف کارگران در راستای ارتقاء کیفیت محیط کار</a:t>
            </a:r>
            <a:endParaRPr lang="en-US" sz="3200" dirty="0">
              <a:solidFill>
                <a:schemeClr val="accent5"/>
              </a:solidFill>
            </a:endParaRPr>
          </a:p>
        </p:txBody>
      </p:sp>
      <p:sp>
        <p:nvSpPr>
          <p:cNvPr id="4" name="Content Placeholder 3">
            <a:extLst>
              <a:ext uri="{FF2B5EF4-FFF2-40B4-BE49-F238E27FC236}">
                <a16:creationId xmlns:a16="http://schemas.microsoft.com/office/drawing/2014/main" id="{95C8B34F-8ECC-43BE-B5B4-29ADADCF3354}"/>
              </a:ext>
            </a:extLst>
          </p:cNvPr>
          <p:cNvSpPr>
            <a:spLocks noGrp="1"/>
          </p:cNvSpPr>
          <p:nvPr>
            <p:ph idx="10"/>
          </p:nvPr>
        </p:nvSpPr>
        <p:spPr>
          <a:xfrm>
            <a:off x="1619672" y="1355067"/>
            <a:ext cx="7043700" cy="4147865"/>
          </a:xfrm>
        </p:spPr>
        <p:txBody>
          <a:bodyPr/>
          <a:lstStyle/>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رعایت اصول بهداشت فردی.</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نظافت و تميز نگه داشتن محيط كار با روش هاي تعريف شده از سوي كارفرما.</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شسشتشوي دست و صورت و تميز كردن زير ناخن ها با فرچه پيش از صرف غذا يا</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نوشيدني و يا استعمال دخانيات.</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مشارکت در ایمن سازی محیط کاری.</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شركت مستمر و فعال در دوره هاي آموزشي.</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accent6">
                    <a:lumMod val="75000"/>
                  </a:schemeClr>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آشنایی با نحوه استفاده صحیح وبه موقع از سیستم های کنترلی نظیر تهویه موضعی، </a:t>
            </a:r>
            <a:r>
              <a:rPr lang="fa-IR" sz="2000" dirty="0" smtClean="0">
                <a:solidFill>
                  <a:schemeClr val="bg1"/>
                </a:solidFill>
                <a:latin typeface="Arial" panose="020B0604020202020204" pitchFamily="34" charset="0"/>
                <a:cs typeface="B Nazanin" panose="00000400000000000000" pitchFamily="2" charset="-78"/>
              </a:rPr>
              <a:t>تجهیزات </a:t>
            </a:r>
            <a:r>
              <a:rPr lang="fa-IR" sz="2000" dirty="0">
                <a:solidFill>
                  <a:schemeClr val="bg1"/>
                </a:solidFill>
                <a:latin typeface="Arial" panose="020B0604020202020204" pitchFamily="34" charset="0"/>
                <a:cs typeface="B Nazanin" panose="00000400000000000000" pitchFamily="2" charset="-78"/>
              </a:rPr>
              <a:t>و روش های کار صحیح.</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استفاده از لباس های حفاظتی و ماسک های تنفسی در محیط های پرگردوغبار و</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 بازگرداندن آن ها در انتهای شیفت یا روز کاری به محل تعیین شده. </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گزارش هرگونه اشکال یا خرابی در سیستم تهویه، اقلام حفاظت فردی، </a:t>
            </a:r>
            <a:r>
              <a:rPr lang="fa-IR" sz="2000" dirty="0" smtClean="0">
                <a:solidFill>
                  <a:schemeClr val="bg1"/>
                </a:solidFill>
                <a:latin typeface="Arial" panose="020B0604020202020204" pitchFamily="34" charset="0"/>
                <a:cs typeface="B Nazanin" panose="00000400000000000000" pitchFamily="2" charset="-78"/>
              </a:rPr>
              <a:t>برچسب    گذاری </a:t>
            </a:r>
            <a:r>
              <a:rPr lang="fa-IR" sz="2000" dirty="0">
                <a:solidFill>
                  <a:schemeClr val="bg1"/>
                </a:solidFill>
                <a:latin typeface="Arial" panose="020B0604020202020204" pitchFamily="34" charset="0"/>
                <a:cs typeface="B Nazanin" panose="00000400000000000000" pitchFamily="2" charset="-78"/>
              </a:rPr>
              <a:t>و</a:t>
            </a:r>
            <a:r>
              <a:rPr lang="fa-IR" sz="2000" dirty="0" smtClean="0">
                <a:solidFill>
                  <a:schemeClr val="bg1"/>
                </a:solidFill>
                <a:latin typeface="Arial" panose="020B0604020202020204" pitchFamily="34" charset="0"/>
                <a:cs typeface="B Nazanin" panose="00000400000000000000" pitchFamily="2" charset="-78"/>
              </a:rPr>
              <a:t>... به </a:t>
            </a:r>
            <a:r>
              <a:rPr lang="fa-IR" sz="2000" dirty="0">
                <a:solidFill>
                  <a:schemeClr val="bg1"/>
                </a:solidFill>
                <a:latin typeface="Arial" panose="020B0604020202020204" pitchFamily="34" charset="0"/>
                <a:cs typeface="B Nazanin" panose="00000400000000000000" pitchFamily="2" charset="-78"/>
              </a:rPr>
              <a:t>سوپروایزر یا کارشناس بهداشت حرفه ای.</a:t>
            </a: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4012902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92D-AFC6-43F1-A876-3FF13F20BBCA}"/>
              </a:ext>
            </a:extLst>
          </p:cNvPr>
          <p:cNvSpPr>
            <a:spLocks noGrp="1"/>
          </p:cNvSpPr>
          <p:nvPr>
            <p:ph type="title"/>
          </p:nvPr>
        </p:nvSpPr>
        <p:spPr/>
        <p:txBody>
          <a:bodyPr/>
          <a:lstStyle/>
          <a:p>
            <a:pPr algn="r" rtl="1"/>
            <a:r>
              <a:rPr lang="ar-SA" sz="3600" dirty="0">
                <a:solidFill>
                  <a:srgbClr val="00B0F0"/>
                </a:solidFill>
                <a:cs typeface="B Nazanin" panose="00000400000000000000" pitchFamily="2" charset="-78"/>
              </a:rPr>
              <a:t>اصطلاحات و تعاریف</a:t>
            </a:r>
            <a:endParaRPr lang="en-US" sz="3600" dirty="0">
              <a:solidFill>
                <a:srgbClr val="00B0F0"/>
              </a:solidFill>
            </a:endParaRPr>
          </a:p>
        </p:txBody>
      </p:sp>
      <p:sp>
        <p:nvSpPr>
          <p:cNvPr id="4" name="Content Placeholder 3">
            <a:extLst>
              <a:ext uri="{FF2B5EF4-FFF2-40B4-BE49-F238E27FC236}">
                <a16:creationId xmlns:a16="http://schemas.microsoft.com/office/drawing/2014/main" id="{E9058DA1-9516-4B7E-B67C-0261C7F5D549}"/>
              </a:ext>
            </a:extLst>
          </p:cNvPr>
          <p:cNvSpPr>
            <a:spLocks noGrp="1"/>
          </p:cNvSpPr>
          <p:nvPr>
            <p:ph idx="10"/>
          </p:nvPr>
        </p:nvSpPr>
        <p:spPr>
          <a:xfrm>
            <a:off x="1547664" y="1196752"/>
            <a:ext cx="7115708" cy="4147865"/>
          </a:xfrm>
        </p:spPr>
        <p:txBody>
          <a:bodyPr/>
          <a:lstStyle/>
          <a:p>
            <a:pPr marL="0" indent="0" algn="just" rtl="1">
              <a:spcBef>
                <a:spcPts val="0"/>
              </a:spcBef>
              <a:spcAft>
                <a:spcPts val="0"/>
              </a:spcAft>
              <a:buNone/>
            </a:pPr>
            <a:r>
              <a:rPr lang="en-US" sz="1800" dirty="0">
                <a:solidFill>
                  <a:schemeClr val="bg1"/>
                </a:solidFill>
                <a:latin typeface="Arial" panose="020B0604020202020204" pitchFamily="34" charset="0"/>
                <a:cs typeface="B Nazanin" panose="00000400000000000000" pitchFamily="2" charset="-78"/>
              </a:rPr>
              <a:t/>
            </a:r>
            <a:br>
              <a:rPr lang="en-US" sz="1800" dirty="0">
                <a:solidFill>
                  <a:schemeClr val="bg1"/>
                </a:solidFill>
                <a:latin typeface="Arial" panose="020B0604020202020204" pitchFamily="34" charset="0"/>
                <a:cs typeface="B Nazanin" panose="00000400000000000000" pitchFamily="2" charset="-78"/>
              </a:rPr>
            </a:br>
            <a:r>
              <a:rPr lang="ar-SA" sz="2000" b="1" dirty="0">
                <a:solidFill>
                  <a:srgbClr val="00B0F0"/>
                </a:solidFill>
                <a:latin typeface="Arial" panose="020B0604020202020204" pitchFamily="34" charset="0"/>
                <a:cs typeface="B Nazanin" panose="00000400000000000000" pitchFamily="2" charset="-78"/>
              </a:rPr>
              <a:t>سطح عمل</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غلظت هايي از سرب در هواي محيطي يا نمونه هاي خون و ادرار كه  به عنوان نقطه   شروع اقدامات كنترلي محسوب مي شوند. به منظور صيانت از سلامتي كارگران در       معرض تماس با سرب با رسيدن غلظت به سطح عمل، بررسي شرايط كاري به منظور    يافتن علت، بازنگري اقدامات كنترلي انجام شده و ارائه كنترل هاي جديد به </a:t>
            </a:r>
            <a:r>
              <a:rPr lang="fa-IR" sz="2000" dirty="0" smtClean="0">
                <a:solidFill>
                  <a:schemeClr val="bg1"/>
                </a:solidFill>
                <a:latin typeface="Arial" panose="020B0604020202020204" pitchFamily="34" charset="0"/>
                <a:cs typeface="B Nazanin" panose="00000400000000000000" pitchFamily="2" charset="-78"/>
              </a:rPr>
              <a:t>منظور    كاستن </a:t>
            </a:r>
            <a:r>
              <a:rPr lang="fa-IR" sz="2000" dirty="0">
                <a:solidFill>
                  <a:schemeClr val="bg1"/>
                </a:solidFill>
                <a:latin typeface="Arial" panose="020B0604020202020204" pitchFamily="34" charset="0"/>
                <a:cs typeface="B Nazanin" panose="00000400000000000000" pitchFamily="2" charset="-78"/>
              </a:rPr>
              <a:t>از سطح تماس ضرورت پيدا مي كند.</a:t>
            </a:r>
          </a:p>
          <a:p>
            <a:pPr marL="0" indent="0" algn="just" rtl="1">
              <a:spcBef>
                <a:spcPts val="0"/>
              </a:spcBef>
              <a:spcAft>
                <a:spcPts val="0"/>
              </a:spcAft>
              <a:buNone/>
            </a:pPr>
            <a:endParaRPr lang="fa-IR"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2000" b="1" dirty="0">
                <a:solidFill>
                  <a:srgbClr val="00B0F0"/>
                </a:solidFill>
                <a:latin typeface="Arial" panose="020B0604020202020204" pitchFamily="34" charset="0"/>
                <a:cs typeface="B Nazanin" panose="00000400000000000000" pitchFamily="2" charset="-78"/>
              </a:rPr>
              <a:t>سطح تعليق</a:t>
            </a:r>
            <a:r>
              <a:rPr lang="fa-IR" sz="2000" b="1" dirty="0">
                <a:solidFill>
                  <a:srgbClr val="00B0F0"/>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2000" dirty="0">
                <a:solidFill>
                  <a:schemeClr val="bg1"/>
                </a:solidFill>
                <a:latin typeface="Arial" panose="020B0604020202020204" pitchFamily="34" charset="0"/>
                <a:cs typeface="B Nazanin" panose="00000400000000000000" pitchFamily="2" charset="-78"/>
              </a:rPr>
              <a:t>غلظتي از سرب در خون و يا ادرار (در خصوص آلکيل هاي سرب) كه كارگر ديگرمجاز به ادامه فعاليت و كار با سرب نمي باشد.</a:t>
            </a: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18464506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7D806-8205-41F6-AB24-FC6434DBE71F}"/>
              </a:ext>
            </a:extLst>
          </p:cNvPr>
          <p:cNvSpPr>
            <a:spLocks noGrp="1"/>
          </p:cNvSpPr>
          <p:nvPr>
            <p:ph type="title"/>
          </p:nvPr>
        </p:nvSpPr>
        <p:spPr/>
        <p:txBody>
          <a:bodyPr/>
          <a:lstStyle/>
          <a:p>
            <a:pPr algn="r" rtl="1"/>
            <a:r>
              <a:rPr lang="fa-IR" sz="3200" b="1" dirty="0">
                <a:solidFill>
                  <a:schemeClr val="accent5"/>
                </a:solidFill>
                <a:cs typeface="B Nazanin" panose="00000400000000000000" pitchFamily="2" charset="-78"/>
              </a:rPr>
              <a:t>وظایف کارگران در راستای ارتقاء کیفیت محیط کار</a:t>
            </a:r>
            <a:endParaRPr lang="en-US" sz="3200" dirty="0">
              <a:solidFill>
                <a:schemeClr val="accent5"/>
              </a:solidFill>
            </a:endParaRPr>
          </a:p>
        </p:txBody>
      </p:sp>
      <p:sp>
        <p:nvSpPr>
          <p:cNvPr id="4" name="Content Placeholder 3">
            <a:extLst>
              <a:ext uri="{FF2B5EF4-FFF2-40B4-BE49-F238E27FC236}">
                <a16:creationId xmlns:a16="http://schemas.microsoft.com/office/drawing/2014/main" id="{3B64DA6B-5D58-4BC8-AC45-8DD296D7039E}"/>
              </a:ext>
            </a:extLst>
          </p:cNvPr>
          <p:cNvSpPr>
            <a:spLocks noGrp="1"/>
          </p:cNvSpPr>
          <p:nvPr>
            <p:ph idx="10"/>
          </p:nvPr>
        </p:nvSpPr>
        <p:spPr>
          <a:xfrm>
            <a:off x="1619672" y="1844824"/>
            <a:ext cx="7077472" cy="4147865"/>
          </a:xfrm>
        </p:spPr>
        <p:txBody>
          <a:bodyPr/>
          <a:lstStyle/>
          <a:p>
            <a:pPr marL="0" indent="0" algn="just" rtl="1">
              <a:spcBef>
                <a:spcPts val="0"/>
              </a:spcBef>
              <a:spcAft>
                <a:spcPts val="0"/>
              </a:spcAft>
              <a:buNone/>
            </a:pPr>
            <a:r>
              <a:rPr lang="fa-IR" sz="2400" b="1" u="sng" dirty="0" smtClean="0">
                <a:solidFill>
                  <a:schemeClr val="accent5"/>
                </a:solidFill>
                <a:latin typeface="Arial" panose="020B0604020202020204" pitchFamily="34" charset="0"/>
                <a:cs typeface="B Nazanin" panose="00000400000000000000" pitchFamily="2" charset="-78"/>
              </a:rPr>
              <a:t>رعایت </a:t>
            </a:r>
            <a:r>
              <a:rPr lang="fa-IR" sz="2400" b="1" u="sng" dirty="0">
                <a:solidFill>
                  <a:schemeClr val="accent5"/>
                </a:solidFill>
                <a:latin typeface="Arial" panose="020B0604020202020204" pitchFamily="34" charset="0"/>
                <a:cs typeface="B Nazanin" panose="00000400000000000000" pitchFamily="2" charset="-78"/>
              </a:rPr>
              <a:t>اصول بهداشت فردی:</a:t>
            </a: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انجام كار با حداقل توليد و انتشار آلودگي.</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 </a:t>
            </a:r>
            <a:r>
              <a:rPr lang="fa-IR" sz="2000" dirty="0">
                <a:solidFill>
                  <a:schemeClr val="bg1"/>
                </a:solidFill>
                <a:latin typeface="Arial" panose="020B0604020202020204" pitchFamily="34" charset="0"/>
                <a:cs typeface="B Nazanin" panose="00000400000000000000" pitchFamily="2" charset="-78"/>
              </a:rPr>
              <a:t>جمع آوري و انتقال مناسب پسمان ها در انتهاي شيفت كاري.</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رعايت توصيه هاي پزشکي در هنگام كار با سرب.</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رعايت توصيه ها و دستورالعمل هاي اعلام شده توسط كارشناس بهداشت حرفه اي.</a:t>
            </a:r>
          </a:p>
          <a:p>
            <a:pPr marL="0" indent="0" algn="just" rtl="1">
              <a:spcBef>
                <a:spcPts val="0"/>
              </a:spcBef>
              <a:spcAft>
                <a:spcPts val="0"/>
              </a:spcAft>
              <a:buNone/>
            </a:pPr>
            <a:r>
              <a:rPr lang="fa-IR" sz="2000" dirty="0">
                <a:solidFill>
                  <a:schemeClr val="accent5"/>
                </a:solidFill>
                <a:latin typeface="Arial" panose="020B0604020202020204" pitchFamily="34" charset="0"/>
                <a:cs typeface="B Nazanin" panose="00000400000000000000" pitchFamily="2" charset="-78"/>
              </a:rPr>
              <a:t>-</a:t>
            </a:r>
            <a:r>
              <a:rPr lang="fa-IR" sz="2000" dirty="0">
                <a:solidFill>
                  <a:schemeClr val="bg1"/>
                </a:solidFill>
                <a:latin typeface="Arial" panose="020B0604020202020204" pitchFamily="34" charset="0"/>
                <a:cs typeface="B Nazanin" panose="00000400000000000000" pitchFamily="2" charset="-78"/>
              </a:rPr>
              <a:t> شستشو و نظافت تجهيزات حفاظت فردي در محل كار. </a:t>
            </a:r>
            <a:endParaRPr lang="en-US" sz="20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20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39567741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293DB-0CE2-4014-9D79-7AF8281F78B9}"/>
              </a:ext>
            </a:extLst>
          </p:cNvPr>
          <p:cNvSpPr>
            <a:spLocks noGrp="1"/>
          </p:cNvSpPr>
          <p:nvPr>
            <p:ph type="title"/>
          </p:nvPr>
        </p:nvSpPr>
        <p:spPr/>
        <p:txBody>
          <a:bodyPr/>
          <a:lstStyle/>
          <a:p>
            <a:pPr algn="r" rtl="1"/>
            <a:r>
              <a:rPr lang="fa-IR" sz="3200" b="1" dirty="0">
                <a:solidFill>
                  <a:schemeClr val="accent4"/>
                </a:solidFill>
                <a:cs typeface="B Nazanin" panose="00000400000000000000" pitchFamily="2" charset="-78"/>
              </a:rPr>
              <a:t>وظایف کارفرمایان در راستای ارتقاء کیفیت محیط کار</a:t>
            </a:r>
            <a:endParaRPr lang="en-US" sz="3200" dirty="0">
              <a:solidFill>
                <a:schemeClr val="accent4"/>
              </a:solidFill>
            </a:endParaRPr>
          </a:p>
        </p:txBody>
      </p:sp>
      <p:sp>
        <p:nvSpPr>
          <p:cNvPr id="4" name="Content Placeholder 3">
            <a:extLst>
              <a:ext uri="{FF2B5EF4-FFF2-40B4-BE49-F238E27FC236}">
                <a16:creationId xmlns:a16="http://schemas.microsoft.com/office/drawing/2014/main" id="{5A42D9C3-C3EB-4AB4-9594-52E1B796B9A4}"/>
              </a:ext>
            </a:extLst>
          </p:cNvPr>
          <p:cNvSpPr>
            <a:spLocks noGrp="1"/>
          </p:cNvSpPr>
          <p:nvPr>
            <p:ph idx="10"/>
          </p:nvPr>
        </p:nvSpPr>
        <p:spPr>
          <a:xfrm>
            <a:off x="1475656" y="1355067"/>
            <a:ext cx="7200800" cy="4147865"/>
          </a:xfrm>
        </p:spPr>
        <p:txBody>
          <a:bodyPr/>
          <a:lstStyle/>
          <a:p>
            <a:pPr marL="0" indent="0" algn="r" rtl="1">
              <a:lnSpc>
                <a:spcPct val="110000"/>
              </a:lnSpc>
              <a:spcBef>
                <a:spcPts val="0"/>
              </a:spcBef>
              <a:spcAft>
                <a:spcPts val="0"/>
              </a:spcAft>
              <a:buNone/>
            </a:pPr>
            <a:r>
              <a:rPr lang="ar-SA" sz="1800" dirty="0">
                <a:solidFill>
                  <a:schemeClr val="bg1"/>
                </a:solidFill>
                <a:latin typeface="Arial" panose="020B0604020202020204" pitchFamily="34" charset="0"/>
                <a:cs typeface="B Nazanin" panose="00000400000000000000" pitchFamily="2" charset="-78"/>
              </a:rPr>
              <a:t>كنترل تماس هاي شغلي و بهسازي محيط كار تنها در سايه مشاركت كارفرما و كارگر</a:t>
            </a:r>
            <a:r>
              <a:rPr lang="fa-IR" sz="1800" dirty="0">
                <a:solidFill>
                  <a:schemeClr val="bg1"/>
                </a:solidFill>
                <a:latin typeface="Arial" panose="020B0604020202020204" pitchFamily="34" charset="0"/>
                <a:cs typeface="B Nazanin" panose="00000400000000000000" pitchFamily="2" charset="-78"/>
              </a:rPr>
              <a:t>ا</a:t>
            </a:r>
            <a:r>
              <a:rPr lang="ar-SA" sz="1800" dirty="0">
                <a:solidFill>
                  <a:schemeClr val="bg1"/>
                </a:solidFill>
                <a:latin typeface="Arial" panose="020B0604020202020204" pitchFamily="34" charset="0"/>
                <a:cs typeface="B Nazanin" panose="00000400000000000000" pitchFamily="2" charset="-78"/>
              </a:rPr>
              <a:t>ن</a:t>
            </a:r>
            <a:r>
              <a:rPr lang="fa-IR" sz="1800" dirty="0">
                <a:solidFill>
                  <a:schemeClr val="bg1"/>
                </a:solidFill>
                <a:latin typeface="Arial" panose="020B0604020202020204" pitchFamily="34" charset="0"/>
                <a:cs typeface="B Nazanin" panose="00000400000000000000" pitchFamily="2" charset="-78"/>
              </a:rPr>
              <a:t> </a:t>
            </a:r>
            <a:r>
              <a:rPr lang="fa-IR" sz="1800" dirty="0">
                <a:solidFill>
                  <a:schemeClr val="bg1"/>
                </a:solidFill>
                <a:latin typeface="Arial" panose="020B0604020202020204" pitchFamily="34" charset="0"/>
                <a:cs typeface="B Nazanin" panose="00000400000000000000" pitchFamily="2" charset="-78"/>
              </a:rPr>
              <a:t> </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قابل</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دستيابي </a:t>
            </a:r>
            <a:r>
              <a:rPr lang="ar-SA" sz="1800" dirty="0">
                <a:solidFill>
                  <a:schemeClr val="bg1"/>
                </a:solidFill>
                <a:latin typeface="Arial" panose="020B0604020202020204" pitchFamily="34" charset="0"/>
                <a:cs typeface="B Nazanin" panose="00000400000000000000" pitchFamily="2" charset="-78"/>
              </a:rPr>
              <a:t>است.</a:t>
            </a:r>
            <a:endParaRPr lang="fa-IR" sz="1800" dirty="0">
              <a:solidFill>
                <a:schemeClr val="bg1"/>
              </a:solidFill>
              <a:latin typeface="Arial" panose="020B0604020202020204" pitchFamily="34" charset="0"/>
              <a:cs typeface="B Nazanin" panose="00000400000000000000" pitchFamily="2" charset="-78"/>
            </a:endParaRPr>
          </a:p>
          <a:p>
            <a:pPr marL="0" indent="0" algn="just" rtl="1">
              <a:lnSpc>
                <a:spcPct val="110000"/>
              </a:lnSpc>
              <a:spcBef>
                <a:spcPts val="0"/>
              </a:spcBef>
              <a:spcAft>
                <a:spcPts val="0"/>
              </a:spcAft>
              <a:buNone/>
            </a:pPr>
            <a:r>
              <a:rPr lang="fa-IR" sz="1800" dirty="0" smtClean="0">
                <a:solidFill>
                  <a:schemeClr val="accent6">
                    <a:lumMod val="75000"/>
                  </a:schemeClr>
                </a:solidFill>
                <a:latin typeface="Arial" panose="020B0604020202020204" pitchFamily="34" charset="0"/>
                <a:cs typeface="B Nazanin" panose="00000400000000000000" pitchFamily="2" charset="-78"/>
              </a:rPr>
              <a:t>-</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كارفرمايان </a:t>
            </a:r>
            <a:r>
              <a:rPr lang="ar-SA" sz="1800" dirty="0">
                <a:solidFill>
                  <a:schemeClr val="bg1"/>
                </a:solidFill>
                <a:latin typeface="Arial" panose="020B0604020202020204" pitchFamily="34" charset="0"/>
                <a:cs typeface="B Nazanin" panose="00000400000000000000" pitchFamily="2" charset="-78"/>
              </a:rPr>
              <a:t>وظيفه دارند محيط كار را به نحوي ايمن سازي كنند كه تماس كارگران </a:t>
            </a:r>
            <a:r>
              <a:rPr lang="ar-SA" sz="1800" dirty="0" smtClean="0">
                <a:solidFill>
                  <a:schemeClr val="bg1"/>
                </a:solidFill>
                <a:latin typeface="Arial" panose="020B0604020202020204" pitchFamily="34" charset="0"/>
                <a:cs typeface="B Nazanin" panose="00000400000000000000" pitchFamily="2" charset="-78"/>
              </a:rPr>
              <a:t>با</a:t>
            </a:r>
            <a:r>
              <a:rPr lang="fa-IR" sz="1800" dirty="0">
                <a:solidFill>
                  <a:schemeClr val="bg1"/>
                </a:solidFill>
                <a:latin typeface="Arial" panose="020B0604020202020204" pitchFamily="34" charset="0"/>
                <a:cs typeface="B Nazanin" panose="00000400000000000000" pitchFamily="2" charset="-78"/>
              </a:rPr>
              <a:t> </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سرب </a:t>
            </a:r>
            <a:r>
              <a:rPr lang="ar-SA" sz="1800" dirty="0">
                <a:solidFill>
                  <a:schemeClr val="bg1"/>
                </a:solidFill>
                <a:latin typeface="Arial" panose="020B0604020202020204" pitchFamily="34" charset="0"/>
                <a:cs typeface="B Nazanin" panose="00000400000000000000" pitchFamily="2" charset="-78"/>
              </a:rPr>
              <a:t>كنترل شود و</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در جاهايي كه اين كار به لحاظ فني يا عملياتي امکان پذير نيست، تا </a:t>
            </a:r>
            <a:r>
              <a:rPr lang="ar-SA" sz="1800" dirty="0" smtClean="0">
                <a:solidFill>
                  <a:schemeClr val="bg1"/>
                </a:solidFill>
                <a:latin typeface="Arial" panose="020B0604020202020204" pitchFamily="34" charset="0"/>
                <a:cs typeface="B Nazanin" panose="00000400000000000000" pitchFamily="2" charset="-78"/>
              </a:rPr>
              <a:t>حدامکان </a:t>
            </a:r>
            <a:r>
              <a:rPr lang="ar-SA" sz="1800" dirty="0">
                <a:solidFill>
                  <a:schemeClr val="bg1"/>
                </a:solidFill>
                <a:latin typeface="Arial" panose="020B0604020202020204" pitchFamily="34" charset="0"/>
                <a:cs typeface="B Nazanin" panose="00000400000000000000" pitchFamily="2" charset="-78"/>
              </a:rPr>
              <a:t>كنترل شده باشد. </a:t>
            </a:r>
            <a:endParaRPr lang="en-US" sz="1800" dirty="0">
              <a:solidFill>
                <a:schemeClr val="bg1"/>
              </a:solidFill>
              <a:latin typeface="Arial" panose="020B0604020202020204" pitchFamily="34" charset="0"/>
              <a:cs typeface="B Nazanin" panose="00000400000000000000" pitchFamily="2" charset="-78"/>
            </a:endParaRPr>
          </a:p>
          <a:p>
            <a:pPr marL="0" indent="0" algn="just" rtl="1">
              <a:lnSpc>
                <a:spcPct val="110000"/>
              </a:lnSpc>
              <a:spcBef>
                <a:spcPts val="0"/>
              </a:spcBef>
              <a:spcAft>
                <a:spcPts val="0"/>
              </a:spcAft>
              <a:buNone/>
            </a:pPr>
            <a:r>
              <a:rPr lang="fa-IR" sz="1800" dirty="0" smtClean="0">
                <a:solidFill>
                  <a:schemeClr val="accent6">
                    <a:lumMod val="75000"/>
                  </a:schemeClr>
                </a:solidFill>
                <a:latin typeface="Arial" panose="020B0604020202020204" pitchFamily="34" charset="0"/>
                <a:ea typeface="Calibri" panose="020F0502020204030204" pitchFamily="34" charset="0"/>
                <a:cs typeface="B Nazanin" panose="00000400000000000000" pitchFamily="2" charset="-78"/>
              </a:rPr>
              <a:t>-</a:t>
            </a:r>
            <a:r>
              <a:rPr lang="fa-IR" sz="1800" dirty="0" smtClean="0">
                <a:solidFill>
                  <a:schemeClr val="bg1"/>
                </a:solidFill>
                <a:latin typeface="Arial" panose="020B0604020202020204" pitchFamily="34" charset="0"/>
                <a:ea typeface="Calibri" panose="020F0502020204030204" pitchFamily="34" charset="0"/>
                <a:cs typeface="B Nazanin" panose="00000400000000000000" pitchFamily="2" charset="-78"/>
              </a:rPr>
              <a:t> </a:t>
            </a:r>
            <a:r>
              <a:rPr lang="ar-SA" sz="1800" dirty="0" smtClean="0">
                <a:solidFill>
                  <a:schemeClr val="bg1"/>
                </a:solidFill>
                <a:latin typeface="Arial" panose="020B0604020202020204" pitchFamily="34" charset="0"/>
                <a:ea typeface="Calibri" panose="020F0502020204030204" pitchFamily="34" charset="0"/>
                <a:cs typeface="B Nazanin" panose="00000400000000000000" pitchFamily="2" charset="-78"/>
              </a:rPr>
              <a:t>كارفرما </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مسئول تأمين تجهيزات حفاظت فردي مناسب، متناسب با كار و اطمينان ازتميز و آماده به كار بودن آنها است</a:t>
            </a:r>
            <a:r>
              <a:rPr lang="fa-IR" sz="1800" dirty="0" smtClean="0">
                <a:solidFill>
                  <a:schemeClr val="bg1"/>
                </a:solidFill>
                <a:latin typeface="Arial" panose="020B0604020202020204" pitchFamily="34" charset="0"/>
                <a:ea typeface="Calibri" panose="020F0502020204030204" pitchFamily="34" charset="0"/>
                <a:cs typeface="B Nazanin" panose="00000400000000000000" pitchFamily="2" charset="-78"/>
              </a:rPr>
              <a:t>.</a:t>
            </a:r>
            <a:endPar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endParaRPr>
          </a:p>
          <a:p>
            <a:pPr marL="0" indent="0" algn="just" rtl="1">
              <a:lnSpc>
                <a:spcPct val="110000"/>
              </a:lnSpc>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 نحوه استفاده صحيح از لباس هاي حفاظتي را به كارگران آموزش</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داده </a:t>
            </a:r>
            <a:r>
              <a:rPr lang="ar-SA" sz="1800" dirty="0">
                <a:solidFill>
                  <a:schemeClr val="bg1"/>
                </a:solidFill>
                <a:latin typeface="Arial" panose="020B0604020202020204" pitchFamily="34" charset="0"/>
                <a:cs typeface="B Nazanin" panose="00000400000000000000" pitchFamily="2" charset="-78"/>
              </a:rPr>
              <a:t>و از رعايت اين آموزش ها توسط كارگران مطمئن شود. </a:t>
            </a:r>
            <a:endParaRPr lang="en-US" sz="1800" dirty="0">
              <a:solidFill>
                <a:schemeClr val="bg1"/>
              </a:solidFill>
              <a:latin typeface="Arial" panose="020B0604020202020204" pitchFamily="34" charset="0"/>
              <a:cs typeface="B Nazanin" panose="00000400000000000000" pitchFamily="2" charset="-78"/>
            </a:endParaRPr>
          </a:p>
          <a:p>
            <a:pPr marL="0" indent="0" algn="just" rtl="1">
              <a:lnSpc>
                <a:spcPct val="110000"/>
              </a:lnSpc>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 با اجراي آموزش هاي تخصصي، وضع و اعمال قانون، تشويق به </a:t>
            </a:r>
            <a:r>
              <a:rPr lang="ar-SA" sz="1800" dirty="0" smtClean="0">
                <a:solidFill>
                  <a:schemeClr val="bg1"/>
                </a:solidFill>
                <a:latin typeface="Arial" panose="020B0604020202020204" pitchFamily="34" charset="0"/>
                <a:cs typeface="B Nazanin" panose="00000400000000000000" pitchFamily="2" charset="-78"/>
              </a:rPr>
              <a:t>رعايت</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توصيه </a:t>
            </a:r>
            <a:r>
              <a:rPr lang="ar-SA" sz="1800" dirty="0">
                <a:solidFill>
                  <a:schemeClr val="bg1"/>
                </a:solidFill>
                <a:latin typeface="Arial" panose="020B0604020202020204" pitchFamily="34" charset="0"/>
                <a:cs typeface="B Nazanin" panose="00000400000000000000" pitchFamily="2" charset="-78"/>
              </a:rPr>
              <a:t>ها يا اقدامات بهداشتي مناسب از سودمندي برنامه هاي پيشگيرانه مطمئن</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شود</a:t>
            </a:r>
            <a:r>
              <a:rPr lang="ar-SA" sz="1800" dirty="0">
                <a:solidFill>
                  <a:schemeClr val="bg1"/>
                </a:solidFill>
                <a:latin typeface="Arial" panose="020B0604020202020204" pitchFamily="34" charset="0"/>
                <a:cs typeface="B Nazanin" panose="00000400000000000000" pitchFamily="2" charset="-78"/>
              </a:rPr>
              <a:t>.</a:t>
            </a:r>
            <a:endParaRPr lang="en-US" sz="1800" dirty="0">
              <a:solidFill>
                <a:schemeClr val="bg1"/>
              </a:solidFill>
              <a:latin typeface="Arial" panose="020B0604020202020204" pitchFamily="34" charset="0"/>
              <a:cs typeface="B Nazanin" panose="00000400000000000000" pitchFamily="2" charset="-78"/>
            </a:endParaRPr>
          </a:p>
          <a:p>
            <a:pPr marL="0" indent="0" algn="just" rtl="1">
              <a:lnSpc>
                <a:spcPct val="110000"/>
              </a:lnSpc>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به ارائه آموزش هاي لازم در زمينه كار ايمن با سرب مي باشد</a:t>
            </a:r>
            <a:r>
              <a:rPr lang="fa-IR" sz="1800" dirty="0">
                <a:solidFill>
                  <a:schemeClr val="bg1"/>
                </a:solidFill>
                <a:latin typeface="Arial" panose="020B0604020202020204" pitchFamily="34" charset="0"/>
                <a:cs typeface="B Nazanin" panose="00000400000000000000" pitchFamily="2" charset="-78"/>
              </a:rPr>
              <a:t>.</a:t>
            </a:r>
          </a:p>
          <a:p>
            <a:pPr marL="0" indent="0" algn="just" rtl="1">
              <a:lnSpc>
                <a:spcPct val="110000"/>
              </a:lnSpc>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مسئوليت صيانت از سلامتي افراد بازديد كننده از محل كار</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كه به طور اتفاقي </a:t>
            </a:r>
            <a:r>
              <a:rPr lang="ar-SA" sz="1800" dirty="0" smtClean="0">
                <a:solidFill>
                  <a:schemeClr val="bg1"/>
                </a:solidFill>
                <a:latin typeface="Arial" panose="020B0604020202020204" pitchFamily="34" charset="0"/>
                <a:cs typeface="B Nazanin" panose="00000400000000000000" pitchFamily="2" charset="-78"/>
              </a:rPr>
              <a:t>و</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ناخواسته در</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معرض </a:t>
            </a:r>
            <a:r>
              <a:rPr lang="ar-SA" sz="1800" dirty="0">
                <a:solidFill>
                  <a:schemeClr val="bg1"/>
                </a:solidFill>
                <a:latin typeface="Arial" panose="020B0604020202020204" pitchFamily="34" charset="0"/>
                <a:cs typeface="B Nazanin" panose="00000400000000000000" pitchFamily="2" charset="-78"/>
              </a:rPr>
              <a:t>تماس با سرب قرار مي گيرند بر عهده كارفرما است.</a:t>
            </a:r>
            <a:endParaRPr lang="fa-IR"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4729582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293DB-0CE2-4014-9D79-7AF8281F78B9}"/>
              </a:ext>
            </a:extLst>
          </p:cNvPr>
          <p:cNvSpPr>
            <a:spLocks noGrp="1"/>
          </p:cNvSpPr>
          <p:nvPr>
            <p:ph type="title"/>
          </p:nvPr>
        </p:nvSpPr>
        <p:spPr/>
        <p:txBody>
          <a:bodyPr/>
          <a:lstStyle/>
          <a:p>
            <a:pPr algn="r" rtl="1"/>
            <a:r>
              <a:rPr lang="fa-IR" sz="3200" b="1" dirty="0">
                <a:solidFill>
                  <a:schemeClr val="accent4"/>
                </a:solidFill>
                <a:cs typeface="B Nazanin" panose="00000400000000000000" pitchFamily="2" charset="-78"/>
              </a:rPr>
              <a:t>وظایف کارفرمایان در راستای ارتقاء کیفیت محیط کار</a:t>
            </a:r>
            <a:endParaRPr lang="en-US" sz="3200" dirty="0">
              <a:solidFill>
                <a:schemeClr val="accent4"/>
              </a:solidFill>
            </a:endParaRPr>
          </a:p>
        </p:txBody>
      </p:sp>
      <p:sp>
        <p:nvSpPr>
          <p:cNvPr id="4" name="Content Placeholder 3">
            <a:extLst>
              <a:ext uri="{FF2B5EF4-FFF2-40B4-BE49-F238E27FC236}">
                <a16:creationId xmlns:a16="http://schemas.microsoft.com/office/drawing/2014/main" id="{5A42D9C3-C3EB-4AB4-9594-52E1B796B9A4}"/>
              </a:ext>
            </a:extLst>
          </p:cNvPr>
          <p:cNvSpPr>
            <a:spLocks noGrp="1"/>
          </p:cNvSpPr>
          <p:nvPr>
            <p:ph idx="10"/>
          </p:nvPr>
        </p:nvSpPr>
        <p:spPr>
          <a:xfrm>
            <a:off x="1547664" y="1484784"/>
            <a:ext cx="7115708" cy="4147865"/>
          </a:xfrm>
        </p:spPr>
        <p:txBody>
          <a:bodyPr/>
          <a:lstStyle/>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كارگران را نسبت به خطرات بهداشتي كار با سرب و </a:t>
            </a:r>
            <a:r>
              <a:rPr lang="ar-SA" sz="1800" dirty="0" smtClean="0">
                <a:solidFill>
                  <a:schemeClr val="bg1"/>
                </a:solidFill>
                <a:latin typeface="Arial" panose="020B0604020202020204" pitchFamily="34" charset="0"/>
                <a:cs typeface="B Nazanin" panose="00000400000000000000" pitchFamily="2" charset="-78"/>
              </a:rPr>
              <a:t>اهميت</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رعايت</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دقيق </a:t>
            </a:r>
            <a:r>
              <a:rPr lang="ar-SA" sz="1800" dirty="0">
                <a:solidFill>
                  <a:schemeClr val="bg1"/>
                </a:solidFill>
                <a:latin typeface="Arial" panose="020B0604020202020204" pitchFamily="34" charset="0"/>
                <a:cs typeface="B Nazanin" panose="00000400000000000000" pitchFamily="2" charset="-78"/>
              </a:rPr>
              <a:t>توصيه هاي بهداشتي در زمينه تعويض لباس كار، استحمام، شسستن دست ها در پايان كار و عدم انتقال وسايل كاري آلوده به خارج از محل كار آگاه نمايد. </a:t>
            </a: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 بر اساس اولويت بندي اقدامات كنترلي در برنامه ارزيابي </a:t>
            </a:r>
            <a:r>
              <a:rPr lang="ar-SA" sz="1800" dirty="0" smtClean="0">
                <a:solidFill>
                  <a:schemeClr val="bg1"/>
                </a:solidFill>
                <a:latin typeface="Arial" panose="020B0604020202020204" pitchFamily="34" charset="0"/>
                <a:cs typeface="B Nazanin" panose="00000400000000000000" pitchFamily="2" charset="-78"/>
              </a:rPr>
              <a:t>ريسك</a:t>
            </a:r>
            <a:r>
              <a:rPr lang="fa-IR" sz="1800" dirty="0" smtClean="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اقدام </a:t>
            </a:r>
            <a:r>
              <a:rPr lang="ar-SA" sz="1800" dirty="0" smtClean="0">
                <a:solidFill>
                  <a:schemeClr val="bg1"/>
                </a:solidFill>
                <a:latin typeface="Arial" panose="020B0604020202020204" pitchFamily="34" charset="0"/>
                <a:cs typeface="B Nazanin" panose="00000400000000000000" pitchFamily="2" charset="-78"/>
              </a:rPr>
              <a:t>به</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ايمن </a:t>
            </a:r>
            <a:r>
              <a:rPr lang="ar-SA" sz="1800" dirty="0">
                <a:solidFill>
                  <a:schemeClr val="bg1"/>
                </a:solidFill>
                <a:latin typeface="Arial" panose="020B0604020202020204" pitchFamily="34" charset="0"/>
                <a:cs typeface="B Nazanin" panose="00000400000000000000" pitchFamily="2" charset="-78"/>
              </a:rPr>
              <a:t>سازي ايستگاه هاي كاري و محيط كاري نمايد. </a:t>
            </a:r>
            <a:endParaRPr lang="en-US"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accent6">
                    <a:lumMod val="75000"/>
                  </a:schemeClr>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به تأمين تسهيلات شستشوي مناسب مشتمل بر بخش هاي رختکن</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لباس</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هاي </a:t>
            </a:r>
            <a:r>
              <a:rPr lang="ar-SA" sz="1800" dirty="0">
                <a:solidFill>
                  <a:schemeClr val="bg1"/>
                </a:solidFill>
                <a:latin typeface="Arial" panose="020B0604020202020204" pitchFamily="34" charset="0"/>
                <a:cs typeface="B Nazanin" panose="00000400000000000000" pitchFamily="2" charset="-78"/>
              </a:rPr>
              <a:t>آلوده، دوش و رختکن لباس هاي تميز مي باشد. </a:t>
            </a: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 تسهيلات دوش و شستشوي دست و صورت و تمام بدن را براي</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كارگران</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فراهم </a:t>
            </a:r>
            <a:r>
              <a:rPr lang="ar-SA" sz="1800" dirty="0">
                <a:solidFill>
                  <a:schemeClr val="bg1"/>
                </a:solidFill>
                <a:latin typeface="Arial" panose="020B0604020202020204" pitchFamily="34" charset="0"/>
                <a:cs typeface="B Nazanin" panose="00000400000000000000" pitchFamily="2" charset="-78"/>
              </a:rPr>
              <a:t>كرده و مطمئن شود كه كارگران قبل از خروج از محل كار حتما دوش</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گرفته </a:t>
            </a:r>
            <a:r>
              <a:rPr lang="ar-SA" sz="1800" dirty="0">
                <a:solidFill>
                  <a:schemeClr val="bg1"/>
                </a:solidFill>
                <a:latin typeface="Arial" panose="020B0604020202020204" pitchFamily="34" charset="0"/>
                <a:cs typeface="B Nazanin" panose="00000400000000000000" pitchFamily="2" charset="-78"/>
              </a:rPr>
              <a:t>و </a:t>
            </a:r>
            <a:r>
              <a:rPr lang="ar-SA" sz="1800" dirty="0" smtClean="0">
                <a:solidFill>
                  <a:schemeClr val="bg1"/>
                </a:solidFill>
                <a:latin typeface="Arial" panose="020B0604020202020204" pitchFamily="34" charset="0"/>
                <a:cs typeface="B Nazanin" panose="00000400000000000000" pitchFamily="2" charset="-78"/>
              </a:rPr>
              <a:t>بدون</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آلودگي </a:t>
            </a:r>
            <a:r>
              <a:rPr lang="ar-SA" sz="1800" dirty="0">
                <a:solidFill>
                  <a:schemeClr val="bg1"/>
                </a:solidFill>
                <a:latin typeface="Arial" panose="020B0604020202020204" pitchFamily="34" charset="0"/>
                <a:cs typeface="B Nazanin" panose="00000400000000000000" pitchFamily="2" charset="-78"/>
              </a:rPr>
              <a:t>از محيط كار خارج مي شوند. </a:t>
            </a: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ar-SA" sz="1800" dirty="0">
                <a:solidFill>
                  <a:schemeClr val="bg1"/>
                </a:solidFill>
                <a:latin typeface="Arial" panose="020B0604020202020204" pitchFamily="34" charset="0"/>
                <a:cs typeface="B Nazanin" panose="00000400000000000000" pitchFamily="2" charset="-78"/>
              </a:rPr>
              <a:t> در خصوص كارگراني كه در معرض غلظت هاي كمتر از</a:t>
            </a:r>
            <a:r>
              <a:rPr lang="fa-IR" sz="1800" dirty="0">
                <a:solidFill>
                  <a:schemeClr val="bg1"/>
                </a:solidFill>
                <a:latin typeface="Arial" panose="020B0604020202020204" pitchFamily="34" charset="0"/>
                <a:cs typeface="B Nazanin" panose="00000400000000000000" pitchFamily="2" charset="-78"/>
              </a:rPr>
              <a:t>200</a:t>
            </a:r>
            <a:r>
              <a:rPr lang="ar-SA" sz="1800" dirty="0">
                <a:solidFill>
                  <a:schemeClr val="bg1"/>
                </a:solidFill>
                <a:latin typeface="Arial" panose="020B0604020202020204" pitchFamily="34" charset="0"/>
                <a:cs typeface="B Nazanin" panose="00000400000000000000" pitchFamily="2" charset="-78"/>
              </a:rPr>
              <a:t>ميکروگرم سرب در </a:t>
            </a:r>
            <a:r>
              <a:rPr lang="ar-SA" sz="1800" dirty="0" smtClean="0">
                <a:solidFill>
                  <a:schemeClr val="bg1"/>
                </a:solidFill>
                <a:latin typeface="Arial" panose="020B0604020202020204" pitchFamily="34" charset="0"/>
                <a:cs typeface="B Nazanin" panose="00000400000000000000" pitchFamily="2" charset="-78"/>
              </a:rPr>
              <a:t>مترمکعب</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هواي </a:t>
            </a:r>
            <a:r>
              <a:rPr lang="ar-SA" sz="1800" dirty="0">
                <a:solidFill>
                  <a:schemeClr val="bg1"/>
                </a:solidFill>
                <a:latin typeface="Arial" panose="020B0604020202020204" pitchFamily="34" charset="0"/>
                <a:cs typeface="B Nazanin" panose="00000400000000000000" pitchFamily="2" charset="-78"/>
              </a:rPr>
              <a:t>تنفسي مي باشند، كارفرما موظف به تأمين دست شويي هاي مناسب </a:t>
            </a:r>
            <a:r>
              <a:rPr lang="ar-SA" sz="1800" dirty="0" smtClean="0">
                <a:solidFill>
                  <a:schemeClr val="bg1"/>
                </a:solidFill>
                <a:latin typeface="Arial" panose="020B0604020202020204" pitchFamily="34" charset="0"/>
                <a:cs typeface="B Nazanin" panose="00000400000000000000" pitchFamily="2" charset="-78"/>
              </a:rPr>
              <a:t>جهت</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شستشوي</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دست </a:t>
            </a:r>
            <a:r>
              <a:rPr lang="ar-SA" sz="1800" dirty="0">
                <a:solidFill>
                  <a:schemeClr val="bg1"/>
                </a:solidFill>
                <a:latin typeface="Arial" panose="020B0604020202020204" pitchFamily="34" charset="0"/>
                <a:cs typeface="B Nazanin" panose="00000400000000000000" pitchFamily="2" charset="-78"/>
              </a:rPr>
              <a:t>و صورت مي باشد. كارگران موظف به شستشوي دست و صورت خود</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پيش از خروج </a:t>
            </a:r>
            <a:r>
              <a:rPr lang="ar-SA" sz="1800" dirty="0" smtClean="0">
                <a:solidFill>
                  <a:schemeClr val="bg1"/>
                </a:solidFill>
                <a:latin typeface="Arial" panose="020B0604020202020204" pitchFamily="34" charset="0"/>
                <a:cs typeface="B Nazanin" panose="00000400000000000000" pitchFamily="2" charset="-78"/>
              </a:rPr>
              <a:t>از</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محل </a:t>
            </a:r>
            <a:r>
              <a:rPr lang="ar-SA" sz="1800" dirty="0">
                <a:solidFill>
                  <a:schemeClr val="bg1"/>
                </a:solidFill>
                <a:latin typeface="Arial" panose="020B0604020202020204" pitchFamily="34" charset="0"/>
                <a:cs typeface="B Nazanin" panose="00000400000000000000" pitchFamily="2" charset="-78"/>
              </a:rPr>
              <a:t>كار مي باشند.</a:t>
            </a:r>
            <a:endParaRPr lang="en-US"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endParaRPr lang="en-US" sz="1800" dirty="0">
              <a:solidFill>
                <a:schemeClr val="bg1"/>
              </a:solidFill>
              <a:latin typeface="Arial" panose="020B060402020202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28543529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293DB-0CE2-4014-9D79-7AF8281F78B9}"/>
              </a:ext>
            </a:extLst>
          </p:cNvPr>
          <p:cNvSpPr>
            <a:spLocks noGrp="1"/>
          </p:cNvSpPr>
          <p:nvPr>
            <p:ph type="title"/>
          </p:nvPr>
        </p:nvSpPr>
        <p:spPr/>
        <p:txBody>
          <a:bodyPr/>
          <a:lstStyle/>
          <a:p>
            <a:pPr algn="r" rtl="1"/>
            <a:r>
              <a:rPr lang="fa-IR" sz="3200" b="1" dirty="0">
                <a:solidFill>
                  <a:schemeClr val="accent4"/>
                </a:solidFill>
                <a:cs typeface="B Nazanin" panose="00000400000000000000" pitchFamily="2" charset="-78"/>
              </a:rPr>
              <a:t>وظایف کارفرمایان در راستای ارتقاء کیفیت محیط کار</a:t>
            </a:r>
            <a:endParaRPr lang="en-US" sz="3200" dirty="0">
              <a:solidFill>
                <a:schemeClr val="accent4"/>
              </a:solidFill>
            </a:endParaRPr>
          </a:p>
        </p:txBody>
      </p:sp>
      <p:sp>
        <p:nvSpPr>
          <p:cNvPr id="4" name="Content Placeholder 3">
            <a:extLst>
              <a:ext uri="{FF2B5EF4-FFF2-40B4-BE49-F238E27FC236}">
                <a16:creationId xmlns:a16="http://schemas.microsoft.com/office/drawing/2014/main" id="{5A42D9C3-C3EB-4AB4-9594-52E1B796B9A4}"/>
              </a:ext>
            </a:extLst>
          </p:cNvPr>
          <p:cNvSpPr>
            <a:spLocks noGrp="1"/>
          </p:cNvSpPr>
          <p:nvPr>
            <p:ph idx="10"/>
          </p:nvPr>
        </p:nvSpPr>
        <p:spPr>
          <a:xfrm>
            <a:off x="1475656" y="1355067"/>
            <a:ext cx="7187716" cy="4147865"/>
          </a:xfrm>
        </p:spPr>
        <p:txBody>
          <a:bodyPr/>
          <a:lstStyle/>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بايد سيستم هاي تميز كننده فشار منفي نظير جاروبرقي هاي مركزي مجهز به</a:t>
            </a:r>
            <a:r>
              <a:rPr lang="fa-IR" sz="1800" dirty="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فيلترهاي </a:t>
            </a:r>
            <a:r>
              <a:rPr lang="ar-SA" sz="1800" dirty="0">
                <a:solidFill>
                  <a:schemeClr val="bg1"/>
                </a:solidFill>
                <a:latin typeface="Arial" panose="020B0604020202020204" pitchFamily="34" charset="0"/>
                <a:cs typeface="B Nazanin" panose="00000400000000000000" pitchFamily="2" charset="-78"/>
              </a:rPr>
              <a:t>هپا را در محل كار جهت نظافت و جمع آوري سرب ته نشين شده بر سطح </a:t>
            </a:r>
            <a:r>
              <a:rPr lang="ar-SA" sz="1800" dirty="0" smtClean="0">
                <a:solidFill>
                  <a:schemeClr val="bg1"/>
                </a:solidFill>
                <a:latin typeface="Arial" panose="020B0604020202020204" pitchFamily="34" charset="0"/>
                <a:cs typeface="B Nazanin" panose="00000400000000000000" pitchFamily="2" charset="-78"/>
              </a:rPr>
              <a:t>لباس</a:t>
            </a:r>
            <a:r>
              <a:rPr lang="fa-IR" sz="1800" dirty="0" smtClean="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هاي كار، ماسك هاي تنفسي و تجهيزات كاري در پايان كار را فراهم كن</a:t>
            </a:r>
            <a:r>
              <a:rPr lang="fa-IR" sz="1800" dirty="0">
                <a:solidFill>
                  <a:schemeClr val="bg1"/>
                </a:solidFill>
                <a:latin typeface="Arial" panose="020B0604020202020204" pitchFamily="34" charset="0"/>
                <a:cs typeface="B Nazanin" panose="00000400000000000000" pitchFamily="2" charset="-78"/>
              </a:rPr>
              <a:t>د</a:t>
            </a:r>
            <a:r>
              <a:rPr lang="ar-SA" sz="1800" dirty="0">
                <a:solidFill>
                  <a:schemeClr val="bg1"/>
                </a:solidFill>
                <a:latin typeface="Arial" panose="020B0604020202020204" pitchFamily="34" charset="0"/>
                <a:cs typeface="B Nazanin" panose="00000400000000000000" pitchFamily="2" charset="-78"/>
              </a:rPr>
              <a:t>. سيستم </a:t>
            </a:r>
            <a:r>
              <a:rPr lang="ar-SA" sz="1800" dirty="0" smtClean="0">
                <a:solidFill>
                  <a:schemeClr val="bg1"/>
                </a:solidFill>
                <a:latin typeface="Arial" panose="020B0604020202020204" pitchFamily="34" charset="0"/>
                <a:cs typeface="B Nazanin" panose="00000400000000000000" pitchFamily="2" charset="-78"/>
              </a:rPr>
              <a:t>هاي</a:t>
            </a:r>
            <a:r>
              <a:rPr lang="fa-IR" sz="1800" dirty="0" smtClean="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نظافتي بايد به </a:t>
            </a:r>
            <a:r>
              <a:rPr lang="ar-SA" sz="1800" dirty="0" smtClean="0">
                <a:solidFill>
                  <a:schemeClr val="bg1"/>
                </a:solidFill>
                <a:latin typeface="Arial" panose="020B0604020202020204" pitchFamily="34" charset="0"/>
                <a:cs typeface="B Nazanin" panose="00000400000000000000" pitchFamily="2" charset="-78"/>
              </a:rPr>
              <a:t>نحوي</a:t>
            </a:r>
            <a:r>
              <a:rPr lang="fa-IR" sz="1800" dirty="0" smtClean="0">
                <a:solidFill>
                  <a:schemeClr val="bg1"/>
                </a:solidFill>
                <a:latin typeface="Arial" panose="020B0604020202020204" pitchFamily="34" charset="0"/>
                <a:cs typeface="B Nazanin" panose="00000400000000000000" pitchFamily="2" charset="-78"/>
              </a:rPr>
              <a:t>      </a:t>
            </a:r>
            <a:r>
              <a:rPr lang="ar-SA" sz="1800" dirty="0" smtClean="0">
                <a:solidFill>
                  <a:schemeClr val="bg1"/>
                </a:solidFill>
                <a:latin typeface="Arial" panose="020B0604020202020204" pitchFamily="34" charset="0"/>
                <a:cs typeface="B Nazanin" panose="00000400000000000000" pitchFamily="2" charset="-78"/>
              </a:rPr>
              <a:t>طراحي </a:t>
            </a:r>
            <a:r>
              <a:rPr lang="ar-SA" sz="1800" dirty="0">
                <a:solidFill>
                  <a:schemeClr val="bg1"/>
                </a:solidFill>
                <a:latin typeface="Arial" panose="020B0604020202020204" pitchFamily="34" charset="0"/>
                <a:cs typeface="B Nazanin" panose="00000400000000000000" pitchFamily="2" charset="-78"/>
              </a:rPr>
              <a:t>شده باشند كه مانع از انتشار مجدد گردوغبار سرب جمع آوري شده به محيط شوند</a:t>
            </a:r>
            <a:r>
              <a:rPr lang="fa-IR" sz="18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 به منظور بررسي اثر بخشي برنامه حفاظتي در مقابل سرب، د</a:t>
            </a:r>
            <a:r>
              <a:rPr lang="fa-IR" sz="1800" dirty="0">
                <a:solidFill>
                  <a:schemeClr val="bg1"/>
                </a:solidFill>
                <a:latin typeface="Arial" panose="020B0604020202020204" pitchFamily="34" charset="0"/>
                <a:cs typeface="B Nazanin" panose="00000400000000000000" pitchFamily="2" charset="-78"/>
              </a:rPr>
              <a:t>ر   </a:t>
            </a:r>
            <a:r>
              <a:rPr lang="ar-SA" sz="1800" dirty="0">
                <a:solidFill>
                  <a:schemeClr val="bg1"/>
                </a:solidFill>
                <a:latin typeface="Arial" panose="020B0604020202020204" pitchFamily="34" charset="0"/>
                <a:cs typeface="B Nazanin" panose="00000400000000000000" pitchFamily="2" charset="-78"/>
              </a:rPr>
              <a:t>فواصل زماني منظم اقدام به جمع آوري نمونه از سطح پوست و سطوح داخلي اتومبيل</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كارگران كند. </a:t>
            </a:r>
            <a:endParaRPr lang="en-US"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ar-SA"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است نتايج نمونه برداري هوا، نمونه برداري از سطح پوست يا از محيط داخلي اتومبيل را به اطلاع كارگر رسانيده و توصيه هاي لازم را به كارگران ارائه كند. </a:t>
            </a: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ea typeface="Calibri" panose="020F0502020204030204" pitchFamily="34" charset="0"/>
                <a:cs typeface="B Nazanin" panose="00000400000000000000" pitchFamily="2" charset="-78"/>
              </a:rPr>
              <a:t>-</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 </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اگر كارگران در معرض تماس با سرب در غلظت هاي فراتر از حد توصيه شده باشند، يا در جاهايي كه احتمال تحريك و التهاب پوست و چشم وجود دارد كارفرما موظف به تهيه</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   </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لباس حفاظت فردي مشتمل بر رولباسي، لباس هاي تمام بدن، دستکش، كلاه، كفش يا</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        </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روكفشي هاي يك بار مصرف، حفاظ صورت، عينك هاي ايمني دور بسته تهويه دار، و يا ساير اقلام حفاظت فردي مناسب بنا به نياز است</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a:t>
            </a:r>
            <a:endParaRPr lang="en-US" sz="1800" dirty="0">
              <a:solidFill>
                <a:schemeClr val="bg1"/>
              </a:solidFill>
              <a:latin typeface="Arial" panose="020B0604020202020204" pitchFamily="34" charset="0"/>
              <a:ea typeface="Calibri" panose="020F0502020204030204" pitchFamily="34" charset="0"/>
              <a:cs typeface="B Nazanin" panose="00000400000000000000" pitchFamily="2" charset="-78"/>
            </a:endParaRPr>
          </a:p>
          <a:p>
            <a:pPr algn="just"/>
            <a:endParaRPr lang="en-US" sz="1800" dirty="0"/>
          </a:p>
        </p:txBody>
      </p:sp>
    </p:spTree>
    <p:extLst>
      <p:ext uri="{BB962C8B-B14F-4D97-AF65-F5344CB8AC3E}">
        <p14:creationId xmlns:p14="http://schemas.microsoft.com/office/powerpoint/2010/main" val="108521980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293DB-0CE2-4014-9D79-7AF8281F78B9}"/>
              </a:ext>
            </a:extLst>
          </p:cNvPr>
          <p:cNvSpPr>
            <a:spLocks noGrp="1"/>
          </p:cNvSpPr>
          <p:nvPr>
            <p:ph type="title"/>
          </p:nvPr>
        </p:nvSpPr>
        <p:spPr/>
        <p:txBody>
          <a:bodyPr/>
          <a:lstStyle/>
          <a:p>
            <a:pPr algn="r" rtl="1"/>
            <a:r>
              <a:rPr lang="fa-IR" sz="3200" b="1" dirty="0">
                <a:solidFill>
                  <a:schemeClr val="accent4"/>
                </a:solidFill>
                <a:cs typeface="B Nazanin" panose="00000400000000000000" pitchFamily="2" charset="-78"/>
              </a:rPr>
              <a:t>وظایف کارفرمایان در راستای ارتقاء کیفیت محیط کار</a:t>
            </a:r>
            <a:endParaRPr lang="en-US" sz="3200" dirty="0">
              <a:solidFill>
                <a:schemeClr val="accent4"/>
              </a:solidFill>
            </a:endParaRPr>
          </a:p>
        </p:txBody>
      </p:sp>
      <p:sp>
        <p:nvSpPr>
          <p:cNvPr id="4" name="Content Placeholder 3">
            <a:extLst>
              <a:ext uri="{FF2B5EF4-FFF2-40B4-BE49-F238E27FC236}">
                <a16:creationId xmlns:a16="http://schemas.microsoft.com/office/drawing/2014/main" id="{5A42D9C3-C3EB-4AB4-9594-52E1B796B9A4}"/>
              </a:ext>
            </a:extLst>
          </p:cNvPr>
          <p:cNvSpPr>
            <a:spLocks noGrp="1"/>
          </p:cNvSpPr>
          <p:nvPr>
            <p:ph idx="10"/>
          </p:nvPr>
        </p:nvSpPr>
        <p:spPr>
          <a:xfrm>
            <a:off x="1547664" y="908720"/>
            <a:ext cx="7115708" cy="4147865"/>
          </a:xfrm>
        </p:spPr>
        <p:txBody>
          <a:bodyPr/>
          <a:lstStyle/>
          <a:p>
            <a:pPr marL="0" indent="0" algn="just" rtl="1">
              <a:spcBef>
                <a:spcPts val="0"/>
              </a:spcBef>
              <a:spcAft>
                <a:spcPts val="0"/>
              </a:spcAft>
              <a:buNone/>
            </a:pPr>
            <a:endParaRPr lang="fa-IR"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ea typeface="Calibri" panose="020F0502020204030204" pitchFamily="34" charset="0"/>
                <a:cs typeface="B Nazanin" panose="00000400000000000000" pitchFamily="2" charset="-78"/>
              </a:rPr>
              <a:t>-</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 </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كارفرما بايد براي كارگراني كه در معرض غلظت هاي تنفسي بيشتر از </a:t>
            </a:r>
            <a:r>
              <a:rPr lang="en-US" sz="1800" dirty="0">
                <a:solidFill>
                  <a:schemeClr val="bg1"/>
                </a:solidFill>
                <a:latin typeface="Arial" panose="020B0604020202020204" pitchFamily="34" charset="0"/>
                <a:ea typeface="Calibri" panose="020F0502020204030204" pitchFamily="34" charset="0"/>
                <a:cs typeface="B Nazanin" panose="00000400000000000000" pitchFamily="2" charset="-78"/>
              </a:rPr>
              <a:t>200</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ميکروگرم سرب در متر مکعب هوا در طي يك شيفت كاري </a:t>
            </a:r>
            <a:r>
              <a:rPr lang="en-US" sz="1800" dirty="0">
                <a:solidFill>
                  <a:schemeClr val="bg1"/>
                </a:solidFill>
                <a:latin typeface="Arial" panose="020B0604020202020204" pitchFamily="34" charset="0"/>
                <a:ea typeface="Calibri" panose="020F0502020204030204" pitchFamily="34" charset="0"/>
                <a:cs typeface="B Nazanin" panose="00000400000000000000" pitchFamily="2" charset="-78"/>
              </a:rPr>
              <a:t>8</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ساعته هستند، اقدام به تهيه لباس</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       </a:t>
            </a:r>
            <a:r>
              <a:rPr lang="ar-SA" sz="1800" dirty="0">
                <a:solidFill>
                  <a:schemeClr val="bg1"/>
                </a:solidFill>
                <a:latin typeface="Arial" panose="020B0604020202020204" pitchFamily="34" charset="0"/>
                <a:ea typeface="Calibri" panose="020F0502020204030204" pitchFamily="34" charset="0"/>
                <a:cs typeface="B Nazanin" panose="00000400000000000000" pitchFamily="2" charset="-78"/>
              </a:rPr>
              <a:t>حفاظتي كند</a:t>
            </a:r>
            <a:r>
              <a:rPr lang="fa-IR" sz="1800" dirty="0">
                <a:solidFill>
                  <a:schemeClr val="bg1"/>
                </a:solidFill>
                <a:latin typeface="Arial" panose="020B0604020202020204" pitchFamily="34" charset="0"/>
                <a:ea typeface="Calibri" panose="020F0502020204030204" pitchFamily="34" charset="0"/>
                <a:cs typeface="B Nazanin" panose="00000400000000000000" pitchFamily="2" charset="-78"/>
              </a:rPr>
              <a:t>.</a:t>
            </a: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هر گاه كنترل هاي مهندسي و اجرايي قادر به رسانيدن غلظت سرب در هواي تنفسي به كمتر از حد </a:t>
            </a:r>
            <a:r>
              <a:rPr lang="fa-IR" sz="1800" dirty="0">
                <a:solidFill>
                  <a:schemeClr val="bg1"/>
                </a:solidFill>
                <a:latin typeface="Arial" panose="020B0604020202020204" pitchFamily="34" charset="0"/>
                <a:cs typeface="B Nazanin" panose="00000400000000000000" pitchFamily="2" charset="-78"/>
              </a:rPr>
              <a:t>50</a:t>
            </a:r>
            <a:r>
              <a:rPr lang="ar-SA" sz="1800" dirty="0">
                <a:solidFill>
                  <a:schemeClr val="bg1"/>
                </a:solidFill>
                <a:latin typeface="Arial" panose="020B0604020202020204" pitchFamily="34" charset="0"/>
                <a:cs typeface="B Nazanin" panose="00000400000000000000" pitchFamily="2" charset="-78"/>
              </a:rPr>
              <a:t>ميکروگرم سرب در متر مکعب هوا نباشد،كارفرما موظف به تأمين ماسك هاي تنفسي براي كارگران است</a:t>
            </a:r>
            <a:r>
              <a:rPr lang="fa-IR" sz="18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كارفرما موظف به ارزيابي پزشکي كارگران پيش از استفاده از ماسك هاي تنفسي است تا مشخص شود كه آيا كارگر قادر به استفاده از ماسك تنفسي مورد نظر هست؟ اين</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موضوع علي الخصوص براي سيگاري ها، افراد با ناراحتي هاي قلبي و تنفسي و افرادي كه در هنگام استفاده از ماسك تنفس دچار مشکل تنفسي مي شوند ضروري است</a:t>
            </a:r>
            <a:r>
              <a:rPr lang="fa-IR" sz="1800" dirty="0">
                <a:solidFill>
                  <a:schemeClr val="bg1"/>
                </a:solidFill>
                <a:latin typeface="Arial" panose="020B0604020202020204" pitchFamily="34" charset="0"/>
                <a:cs typeface="B Nazanin" panose="00000400000000000000" pitchFamily="2" charset="-78"/>
              </a:rPr>
              <a:t>.</a:t>
            </a: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در محيط هاي كاري كه كارگران به مدت حداقل يك ماه در سال در معرض غلظت هاي سرب در هواي تنفسي در غلظتي بيشتر از حد توصيه شده باشند كارفرما موظف است با</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اجراي كنترل هاي مهندسي و يا كنترل هاي اجرايي اقدام به كنترل مواجهه با سرب كند</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مگر اينکه اثبات شود كه انجام اين اقدامات امکان پذير نيست</a:t>
            </a:r>
            <a:r>
              <a:rPr lang="fa-IR" sz="1800" dirty="0">
                <a:solidFill>
                  <a:schemeClr val="bg1"/>
                </a:solidFill>
                <a:latin typeface="Arial" panose="020B0604020202020204" pitchFamily="34" charset="0"/>
                <a:cs typeface="B Nazanin" panose="00000400000000000000" pitchFamily="2" charset="-78"/>
              </a:rPr>
              <a:t>.</a:t>
            </a:r>
            <a:endParaRPr lang="en-US" sz="1800" dirty="0">
              <a:solidFill>
                <a:schemeClr val="bg1"/>
              </a:solidFill>
              <a:latin typeface="Arial" panose="020B0604020202020204" pitchFamily="34" charset="0"/>
              <a:cs typeface="B Nazanin" panose="00000400000000000000" pitchFamily="2" charset="-78"/>
            </a:endParaRPr>
          </a:p>
          <a:p>
            <a:pPr marL="0" indent="0" algn="just" rtl="1">
              <a:spcBef>
                <a:spcPts val="0"/>
              </a:spcBef>
              <a:spcAft>
                <a:spcPts val="0"/>
              </a:spcAft>
              <a:buNone/>
            </a:pPr>
            <a:r>
              <a:rPr lang="fa-IR" sz="1800" dirty="0">
                <a:solidFill>
                  <a:schemeClr val="accent6">
                    <a:lumMod val="75000"/>
                  </a:schemeClr>
                </a:solidFill>
                <a:latin typeface="Arial" panose="020B0604020202020204" pitchFamily="34" charset="0"/>
                <a:cs typeface="B Nazanin" panose="00000400000000000000" pitchFamily="2" charset="-78"/>
              </a:rPr>
              <a:t>-</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سازمان هاي مسئول توصيه مي كنند كه كارفرمايان بايد هواي محيطي آلوده به سرب درغلظت هاي بالاتر از حد توصيه شده </a:t>
            </a:r>
            <a:r>
              <a:rPr lang="en-US" sz="1800" dirty="0">
                <a:solidFill>
                  <a:schemeClr val="bg1"/>
                </a:solidFill>
                <a:latin typeface="Arial" panose="020B0604020202020204" pitchFamily="34" charset="0"/>
                <a:cs typeface="B Nazanin" panose="00000400000000000000" pitchFamily="2" charset="-78"/>
              </a:rPr>
              <a:t>8</a:t>
            </a:r>
            <a:r>
              <a:rPr lang="ar-SA" sz="1800" dirty="0">
                <a:solidFill>
                  <a:schemeClr val="bg1"/>
                </a:solidFill>
                <a:latin typeface="Arial" panose="020B0604020202020204" pitchFamily="34" charset="0"/>
                <a:cs typeface="B Nazanin" panose="00000400000000000000" pitchFamily="2" charset="-78"/>
              </a:rPr>
              <a:t>ساعتي ( 5</a:t>
            </a:r>
            <a:r>
              <a:rPr lang="fa-IR" sz="1800" dirty="0">
                <a:solidFill>
                  <a:schemeClr val="bg1"/>
                </a:solidFill>
                <a:latin typeface="Arial" panose="020B0604020202020204" pitchFamily="34" charset="0"/>
                <a:cs typeface="B Nazanin" panose="00000400000000000000" pitchFamily="2" charset="-78"/>
              </a:rPr>
              <a:t>0</a:t>
            </a:r>
            <a:r>
              <a:rPr lang="ar-SA" sz="1800" dirty="0">
                <a:solidFill>
                  <a:schemeClr val="bg1"/>
                </a:solidFill>
                <a:latin typeface="Arial" panose="020B0604020202020204" pitchFamily="34" charset="0"/>
                <a:cs typeface="B Nazanin" panose="00000400000000000000" pitchFamily="2" charset="-78"/>
              </a:rPr>
              <a:t>ميکروگرم در متر مکعب هوا) را با</a:t>
            </a:r>
            <a:r>
              <a:rPr lang="fa-IR" sz="1800" dirty="0">
                <a:solidFill>
                  <a:schemeClr val="bg1"/>
                </a:solidFill>
                <a:latin typeface="Arial" panose="020B0604020202020204" pitchFamily="34" charset="0"/>
                <a:cs typeface="B Nazanin" panose="00000400000000000000" pitchFamily="2" charset="-78"/>
              </a:rPr>
              <a:t>   </a:t>
            </a:r>
            <a:r>
              <a:rPr lang="ar-SA" sz="1800" dirty="0">
                <a:solidFill>
                  <a:schemeClr val="bg1"/>
                </a:solidFill>
                <a:latin typeface="Arial" panose="020B0604020202020204" pitchFamily="34" charset="0"/>
                <a:cs typeface="B Nazanin" panose="00000400000000000000" pitchFamily="2" charset="-78"/>
              </a:rPr>
              <a:t>اعمال روش هاي كنترلي به حدود قابل قبول برسانند</a:t>
            </a:r>
            <a:r>
              <a:rPr lang="fa-IR" sz="1800" dirty="0">
                <a:solidFill>
                  <a:schemeClr val="bg1"/>
                </a:solidFill>
                <a:latin typeface="Arial" panose="020B0604020202020204" pitchFamily="34" charset="0"/>
                <a:cs typeface="B Nazanin" panose="00000400000000000000" pitchFamily="2" charset="-78"/>
              </a:rPr>
              <a:t>.</a:t>
            </a:r>
            <a:endParaRPr lang="en-US" sz="1800" dirty="0">
              <a:solidFill>
                <a:schemeClr val="bg1"/>
              </a:solidFill>
              <a:latin typeface="Arial" panose="020B0604020202020204" pitchFamily="34" charset="0"/>
              <a:ea typeface="Calibri" panose="020F0502020204030204" pitchFamily="34" charset="0"/>
              <a:cs typeface="B Nazanin" panose="00000400000000000000" pitchFamily="2" charset="-78"/>
            </a:endParaRPr>
          </a:p>
          <a:p>
            <a:endParaRPr lang="en-US" sz="1800" dirty="0"/>
          </a:p>
        </p:txBody>
      </p:sp>
    </p:spTree>
    <p:extLst>
      <p:ext uri="{BB962C8B-B14F-4D97-AF65-F5344CB8AC3E}">
        <p14:creationId xmlns:p14="http://schemas.microsoft.com/office/powerpoint/2010/main" val="19390641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83270E-CCD0-468A-9DB5-EFBF334D6A2E}"/>
              </a:ext>
            </a:extLst>
          </p:cNvPr>
          <p:cNvSpPr>
            <a:spLocks noGrp="1"/>
          </p:cNvSpPr>
          <p:nvPr>
            <p:ph idx="10"/>
          </p:nvPr>
        </p:nvSpPr>
        <p:spPr>
          <a:xfrm>
            <a:off x="1835696" y="1196752"/>
            <a:ext cx="6563072" cy="4147865"/>
          </a:xfrm>
        </p:spPr>
        <p:txBody>
          <a:bodyPr anchor="ctr"/>
          <a:lstStyle/>
          <a:p>
            <a:pPr algn="ctr" rtl="1"/>
            <a:r>
              <a:rPr lang="fa-IR" sz="4800" b="1" dirty="0">
                <a:cs typeface="B Nazanin" panose="00000400000000000000" pitchFamily="2" charset="-78"/>
              </a:rPr>
              <a:t>سپاس از توجه شما عزیزان</a:t>
            </a:r>
            <a:endParaRPr lang="en-US" sz="4800" b="1" dirty="0">
              <a:cs typeface="B Nazanin" panose="00000400000000000000" pitchFamily="2" charset="-78"/>
            </a:endParaRPr>
          </a:p>
        </p:txBody>
      </p:sp>
    </p:spTree>
    <p:extLst>
      <p:ext uri="{BB962C8B-B14F-4D97-AF65-F5344CB8AC3E}">
        <p14:creationId xmlns:p14="http://schemas.microsoft.com/office/powerpoint/2010/main" val="3346234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8cd3e61cc5b5559d33ce018f24c7497d2c5cf"/>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1319</TotalTime>
  <Words>17069</Words>
  <Application>Microsoft Office PowerPoint</Application>
  <PresentationFormat>On-screen Show (4:3)</PresentationFormat>
  <Paragraphs>775</Paragraphs>
  <Slides>95</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95</vt:i4>
      </vt:variant>
    </vt:vector>
  </HeadingPairs>
  <TitlesOfParts>
    <vt:vector size="103" baseType="lpstr">
      <vt:lpstr>맑은 고딕</vt:lpstr>
      <vt:lpstr>Arial</vt:lpstr>
      <vt:lpstr>B Nazanin</vt:lpstr>
      <vt:lpstr>Calibri</vt:lpstr>
      <vt:lpstr>Wingdings</vt:lpstr>
      <vt:lpstr>Wingdings 3</vt:lpstr>
      <vt:lpstr>Office Theme</vt:lpstr>
      <vt:lpstr>Custom Design</vt:lpstr>
      <vt:lpstr>PowerPoint Presentation</vt:lpstr>
      <vt:lpstr>مقدمه</vt:lpstr>
      <vt:lpstr>اصطلاحات و تعاریف</vt:lpstr>
      <vt:lpstr>اصطلاحات و تعاریف</vt:lpstr>
      <vt:lpstr>اصطلاحات و تعاریف</vt:lpstr>
      <vt:lpstr>اصطلاحات و تعاریف</vt:lpstr>
      <vt:lpstr>اصطلاحات و تعاریف</vt:lpstr>
      <vt:lpstr>اصطلاحات و تعاریف</vt:lpstr>
      <vt:lpstr>اصطلاحات و تعاریف</vt:lpstr>
      <vt:lpstr>مصارف سرب و ترکیبات آن</vt:lpstr>
      <vt:lpstr>مهمترین مصارف سرب</vt:lpstr>
      <vt:lpstr>مهمترین مصارف سرب</vt:lpstr>
      <vt:lpstr>مهمترین مصارف سرب</vt:lpstr>
      <vt:lpstr>مهمترین مصارف سرب</vt:lpstr>
      <vt:lpstr>مهمترین مصارف سرب</vt:lpstr>
      <vt:lpstr>مهمترین مصارف سرب</vt:lpstr>
      <vt:lpstr>مشاغل در معرض تماس با سرب</vt:lpstr>
      <vt:lpstr>مشاغل دارای ریسک بالای تماس با سرب</vt:lpstr>
      <vt:lpstr>راه های مواجهه با سرب</vt:lpstr>
      <vt:lpstr>متابولیسم سرب</vt:lpstr>
      <vt:lpstr>جذب از راه دستگاه تنفس</vt:lpstr>
      <vt:lpstr>جذب از راه دستگاه گوارش</vt:lpstr>
      <vt:lpstr>جذب از راه پوستی</vt:lpstr>
      <vt:lpstr>توزیع و نگهداری سرب</vt:lpstr>
      <vt:lpstr>توزیع و نگهداری سرب</vt:lpstr>
      <vt:lpstr>فاکتورهای موثر بر مسمومیت</vt:lpstr>
      <vt:lpstr>اثرات بهداشتی ناشی از تماس با سرب</vt:lpstr>
      <vt:lpstr>بیماری های ناشی از سرب</vt:lpstr>
      <vt:lpstr>بیماری های ناشی از سرب</vt:lpstr>
      <vt:lpstr>اثرات بهداشتی سرب در دوران بارداری</vt:lpstr>
      <vt:lpstr>اثرات بهداشتی سرب در دوران بارداری</vt:lpstr>
      <vt:lpstr>گروه های حساس به کار با سرب</vt:lpstr>
      <vt:lpstr>حد مجاز سرب و ترکیبات آن در هوای تنفسی</vt:lpstr>
      <vt:lpstr>حد مجاز سرب و ترکیبات آن در هوای تنفسی</vt:lpstr>
      <vt:lpstr>ارزیابی ریسک</vt:lpstr>
      <vt:lpstr>ارزیابی ریسک</vt:lpstr>
      <vt:lpstr>اندازه گیری غلظت سرب در هوای تنفسی</vt:lpstr>
      <vt:lpstr>اندازه گیری غلظت سرب در هوای تنفسی</vt:lpstr>
      <vt:lpstr>اندازه گیری غلظت سرب در هوای تنفسی</vt:lpstr>
      <vt:lpstr>نگهداری اطلاعات نمونه برداری هوا</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کنترل تماس با سرب در محیط کار</vt:lpstr>
      <vt:lpstr>برخورد با شرایط اضطراری</vt:lpstr>
      <vt:lpstr>انتقال سرب از محیط کار به منزل </vt:lpstr>
      <vt:lpstr>انتقال سرب از محیط کار به منزل </vt:lpstr>
      <vt:lpstr>وظایف کارگران در راستای ارتقاء کیفیت محیط کار</vt:lpstr>
      <vt:lpstr>وظایف کارگران در راستای ارتقاء کیفیت محیط کار</vt:lpstr>
      <vt:lpstr>وظایف کارگران در راستای ارتقاء کیفیت محیط کار</vt:lpstr>
      <vt:lpstr>وظایف کارفرمایان در راستای ارتقاء کیفیت محیط کار</vt:lpstr>
      <vt:lpstr>وظایف کارفرمایان در راستای ارتقاء کیفیت محیط کار</vt:lpstr>
      <vt:lpstr>وظایف کارفرمایان در راستای ارتقاء کیفیت محیط کار</vt:lpstr>
      <vt:lpstr>وظایف کارفرمایان در راستای ارتقاء کیفیت محیط کار</vt:lpstr>
      <vt:lpstr>PowerPoint Presentation</vt:lpstr>
    </vt:vector>
  </TitlesOfParts>
  <Company>www.Ghalamo.com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Registered User</dc:creator>
  <dc:description>www.Ghalamo.com</dc:description>
  <cp:lastModifiedBy>آقای نادراسفیجانی</cp:lastModifiedBy>
  <cp:revision>183</cp:revision>
  <dcterms:created xsi:type="dcterms:W3CDTF">2014-04-01T16:35:38Z</dcterms:created>
  <dcterms:modified xsi:type="dcterms:W3CDTF">2023-11-26T15:12:51Z</dcterms:modified>
</cp:coreProperties>
</file>