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4" r:id="rId2"/>
    <p:sldId id="256" r:id="rId3"/>
    <p:sldId id="257" r:id="rId4"/>
    <p:sldId id="258" r:id="rId5"/>
    <p:sldId id="259" r:id="rId6"/>
    <p:sldId id="260" r:id="rId7"/>
    <p:sldId id="265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02F64C-C1D2-47B7-B9A7-5B839623FECB}" type="datetimeFigureOut">
              <a:rPr lang="en-US" smtClean="0"/>
              <a:pPr/>
              <a:t>8/27/2016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7A6668-F889-4DA5-8394-F46012D71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783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EB89BD-93C9-4ABA-BBEB-DDB619B61AA0}" type="slidenum">
              <a:rPr lang="ar-SA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3991" y="4342939"/>
            <a:ext cx="5030018" cy="41145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431" tIns="45716" rIns="91431" bIns="45716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CA9343-A672-4EB4-8FD8-02DF32A5EE14}" type="datetimeFigureOut">
              <a:rPr lang="en-US" smtClean="0"/>
              <a:pPr/>
              <a:t>8/27/2016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53E3996-9AE0-4401-83C4-6AD764545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A9343-A672-4EB4-8FD8-02DF32A5EE14}" type="datetimeFigureOut">
              <a:rPr lang="en-US" smtClean="0"/>
              <a:pPr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E3996-9AE0-4401-83C4-6AD764545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A9343-A672-4EB4-8FD8-02DF32A5EE14}" type="datetimeFigureOut">
              <a:rPr lang="en-US" smtClean="0"/>
              <a:pPr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E3996-9AE0-4401-83C4-6AD764545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A9343-A672-4EB4-8FD8-02DF32A5EE14}" type="datetimeFigureOut">
              <a:rPr lang="en-US" smtClean="0"/>
              <a:pPr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E3996-9AE0-4401-83C4-6AD764545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A9343-A672-4EB4-8FD8-02DF32A5EE14}" type="datetimeFigureOut">
              <a:rPr lang="en-US" smtClean="0"/>
              <a:pPr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E3996-9AE0-4401-83C4-6AD764545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A9343-A672-4EB4-8FD8-02DF32A5EE14}" type="datetimeFigureOut">
              <a:rPr lang="en-US" smtClean="0"/>
              <a:pPr/>
              <a:t>8/27/2016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E3996-9AE0-4401-83C4-6AD764545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A9343-A672-4EB4-8FD8-02DF32A5EE14}" type="datetimeFigureOut">
              <a:rPr lang="en-US" smtClean="0"/>
              <a:pPr/>
              <a:t>8/27/2016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E3996-9AE0-4401-83C4-6AD764545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A9343-A672-4EB4-8FD8-02DF32A5EE14}" type="datetimeFigureOut">
              <a:rPr lang="en-US" smtClean="0"/>
              <a:pPr/>
              <a:t>8/27/2016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E3996-9AE0-4401-83C4-6AD764545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CA9343-A672-4EB4-8FD8-02DF32A5EE14}" type="datetimeFigureOut">
              <a:rPr lang="en-US" smtClean="0"/>
              <a:pPr/>
              <a:t>8/27/2016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E3996-9AE0-4401-83C4-6AD764545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1CA9343-A672-4EB4-8FD8-02DF32A5EE14}" type="datetimeFigureOut">
              <a:rPr lang="en-US" smtClean="0"/>
              <a:pPr/>
              <a:t>8/27/2016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3E3996-9AE0-4401-83C4-6AD764545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CA9343-A672-4EB4-8FD8-02DF32A5EE14}" type="datetimeFigureOut">
              <a:rPr lang="en-US" smtClean="0"/>
              <a:pPr/>
              <a:t>8/27/2016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53E3996-9AE0-4401-83C4-6AD764545D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1CA9343-A672-4EB4-8FD8-02DF32A5EE14}" type="datetimeFigureOut">
              <a:rPr lang="en-US" smtClean="0"/>
              <a:pPr/>
              <a:t>8/27/2016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53E3996-9AE0-4401-83C4-6AD764545D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565400"/>
            <a:ext cx="6402388" cy="1020763"/>
          </a:xfrm>
        </p:spPr>
        <p:txBody>
          <a:bodyPr/>
          <a:lstStyle/>
          <a:p>
            <a:pPr algn="ctr" rtl="1"/>
            <a:r>
              <a:rPr lang="ar-SA" sz="5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بسم الله الرحمن الرحيم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xmlns="" val="55013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جنس سطوح داخلی سقف:ضریب1</a:t>
            </a:r>
          </a:p>
          <a:p>
            <a:pPr marL="0" indent="0" algn="r" rtl="1">
              <a:buNone/>
            </a:pPr>
            <a:r>
              <a:rPr lang="fa-IR" dirty="0" smtClean="0"/>
              <a:t>سخت مانند فنر یا سیمان (امتیاز 3)</a:t>
            </a:r>
          </a:p>
          <a:p>
            <a:pPr marL="0" indent="0" algn="r" rtl="1">
              <a:buNone/>
            </a:pPr>
            <a:r>
              <a:rPr lang="fa-IR" dirty="0" smtClean="0"/>
              <a:t>      متوسط مانند گچ (امتیاز 2)</a:t>
            </a:r>
          </a:p>
          <a:p>
            <a:pPr marL="0" indent="0" algn="r" rtl="1">
              <a:buNone/>
            </a:pPr>
            <a:r>
              <a:rPr lang="fa-IR" dirty="0" smtClean="0"/>
              <a:t>     نرم و سبک مانند چوب یا ورقه های آکوستیکی(امتیاز 1)</a:t>
            </a:r>
            <a:endParaRPr lang="en-US" dirty="0" smtClean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جنس سطوح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34420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متوسط عمر دستگاههای مولد صدا: ضریب1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بیش از ده سال (3 امتیاز)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5تا 9 سال       (2 امتیاز)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کمتر از 5 سال (1 امتیاز)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وضعیت دستگاهها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5716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نگهداری دستگاههای مولد صدا : ضریب 1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خیلی نامناسب       (3 امتیاز )</a:t>
            </a:r>
          </a:p>
          <a:p>
            <a:pPr marL="0" indent="0" algn="r" rtl="1">
              <a:buNone/>
            </a:pPr>
            <a:r>
              <a:rPr lang="fa-IR" dirty="0" smtClean="0"/>
              <a:t>      تا حدودی مناسب    (2 امتیاز )</a:t>
            </a:r>
          </a:p>
          <a:p>
            <a:pPr marL="0" indent="0" algn="r" rtl="1">
              <a:buNone/>
            </a:pPr>
            <a:r>
              <a:rPr lang="fa-IR" dirty="0" smtClean="0"/>
              <a:t>      مناسب                (1 امتیاز 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وضعیت دستگاهها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82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تداوم صدا: ضریب2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       در طول شیفت          (3 امتیاز)</a:t>
            </a:r>
          </a:p>
          <a:p>
            <a:pPr marL="0" indent="0" algn="r" rtl="1">
              <a:buNone/>
            </a:pPr>
            <a:r>
              <a:rPr lang="fa-IR" dirty="0" smtClean="0"/>
              <a:t>              نیمی از شیفت            (2 امتیاز)</a:t>
            </a:r>
          </a:p>
          <a:p>
            <a:pPr marL="0" indent="0" algn="r" rtl="1">
              <a:buNone/>
            </a:pPr>
            <a:r>
              <a:rPr lang="fa-IR" dirty="0" smtClean="0"/>
              <a:t>             کمتر از نیمی از شیفت   (1 امتیاز)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وضعیت منابع صدا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987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تعداد منابع صوتی : ضریب2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   بیش از 10 دستگاه      (3 امتیاز)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  5 تا 9 دستگاه            ( 2 امتیاز)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  کمتر از 5 دستگاه        (1 امتیاز)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وضعیت منابع صدا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92503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متوسط مواجهه کارگران با صدا:ضریب1</a:t>
            </a:r>
          </a:p>
          <a:p>
            <a:pPr marL="0" indent="0" algn="r" rtl="1">
              <a:buNone/>
            </a:pPr>
            <a:r>
              <a:rPr lang="fa-IR" dirty="0" smtClean="0"/>
              <a:t>        8ساعت و بیشتر       (3 امتیاز)</a:t>
            </a:r>
          </a:p>
          <a:p>
            <a:pPr marL="0" indent="0" algn="r" rtl="1">
              <a:buNone/>
            </a:pPr>
            <a:r>
              <a:rPr lang="fa-IR" dirty="0" smtClean="0"/>
              <a:t>        4نا 7 ساعت           (2 امتیاز)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کمتر از 4 ساعت      (ا امتیاز)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وضعیت مواجهه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6793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مکالمه در فاصله یک متری:ضریب 15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          اصلا شنیده نمی شود (3 امتیاز )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          باید فریاد زد           (2 امتیاز )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         براحتی شنیده می شود (1 امتیاز )    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وضعیت مواجهه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36263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حجم کارگاه : ضریب 6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          کمتر از 100 متر مکعب   (3 امتیاز)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          100تا1000متر مکعب     (2 امتیاز)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           بالاتر از 1000 متر مکعب (1 امتیاز)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حجم کارگاه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21159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Untitled-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96" y="-496098"/>
            <a:ext cx="5544616" cy="7628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5184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حداقل نمره قابل کسب کارگاه با این فرم 32 و حداکثر آن 96 است</a:t>
            </a:r>
          </a:p>
          <a:p>
            <a:pPr algn="r" rtl="1"/>
            <a:r>
              <a:rPr lang="fa-IR" dirty="0" smtClean="0"/>
              <a:t>حد آلودگی صوتی با توجه به معیار های مواجهه شغلی 72.5 تعیین گردیده است</a:t>
            </a:r>
          </a:p>
          <a:p>
            <a:pPr algn="r" rtl="1"/>
            <a:r>
              <a:rPr lang="fa-IR" dirty="0" smtClean="0"/>
              <a:t>برای کارگاههایی که نمره بیش از حد آلودگی صوتی کسب نمایند به ترتیب اولویت برنامه ریزی برای اندازه گیری دستگاهی توسط کارشناس انجام گردد.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نتایج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882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dirty="0" smtClean="0"/>
              <a:t>روش های ارزیابی </a:t>
            </a:r>
            <a:r>
              <a:rPr lang="fa-IR" smtClean="0"/>
              <a:t>و </a:t>
            </a:r>
            <a:r>
              <a:rPr lang="fa-IR" smtClean="0"/>
              <a:t>ارزشیابی </a:t>
            </a:r>
            <a:r>
              <a:rPr lang="fa-IR" dirty="0" smtClean="0"/>
              <a:t>صدا در محیط کار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fa-IR" dirty="0" smtClean="0"/>
              <a:t>سیدمحمدحسن رضوی اصل</a:t>
            </a:r>
          </a:p>
          <a:p>
            <a:pPr algn="ctr"/>
            <a:r>
              <a:rPr lang="fa-IR" dirty="0" smtClean="0"/>
              <a:t>کارشناس بهداشت حرفه ای </a:t>
            </a:r>
          </a:p>
          <a:p>
            <a:pPr algn="ctr"/>
            <a:r>
              <a:rPr lang="fa-IR" dirty="0" smtClean="0"/>
              <a:t>معاونت بهداشتی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426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59395" name="Picture 3" descr="Sunse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0" y="-3175"/>
            <a:ext cx="9144000" cy="686117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9396" name="WordArt 4"/>
          <p:cNvSpPr>
            <a:spLocks noChangeArrowheads="1" noChangeShapeType="1" noTextEdit="1"/>
          </p:cNvSpPr>
          <p:nvPr/>
        </p:nvSpPr>
        <p:spPr bwMode="auto">
          <a:xfrm>
            <a:off x="1476375" y="1844675"/>
            <a:ext cx="6264275" cy="179863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a-IR" sz="3600" kern="10" dirty="0">
                <a:solidFill>
                  <a:srgbClr val="46873F"/>
                </a:soli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با تشكر از توجه شما</a:t>
            </a:r>
            <a:endParaRPr lang="en-US" sz="3600" kern="10" dirty="0">
              <a:solidFill>
                <a:srgbClr val="46873F"/>
              </a:soli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2350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شناسایی</a:t>
            </a:r>
          </a:p>
          <a:p>
            <a:pPr algn="r" rtl="1"/>
            <a:r>
              <a:rPr lang="fa-IR" dirty="0" smtClean="0"/>
              <a:t>اندازه گیری دستگاهی</a:t>
            </a:r>
          </a:p>
          <a:p>
            <a:pPr algn="r" rtl="1"/>
            <a:r>
              <a:rPr lang="fa-IR" dirty="0" smtClean="0"/>
              <a:t>ارزیابی</a:t>
            </a:r>
            <a:endParaRPr lang="en-US" dirty="0" smtClean="0"/>
          </a:p>
          <a:p>
            <a:pPr algn="r" rtl="1"/>
            <a:r>
              <a:rPr lang="fa-IR" dirty="0" smtClean="0"/>
              <a:t>کنترل</a:t>
            </a:r>
            <a:endParaRPr lang="en-US" dirty="0" smtClean="0"/>
          </a:p>
          <a:p>
            <a:pPr algn="r" rtl="1"/>
            <a:r>
              <a:rPr lang="fa-IR" dirty="0" smtClean="0"/>
              <a:t>ارزشیابی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مراحل ارزیابی و کنترل صدا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96329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مشاهده</a:t>
            </a:r>
          </a:p>
          <a:p>
            <a:pPr algn="r" rtl="1"/>
            <a:r>
              <a:rPr lang="fa-IR" dirty="0" smtClean="0"/>
              <a:t>مصاحبه</a:t>
            </a:r>
          </a:p>
          <a:p>
            <a:pPr algn="r" rtl="1"/>
            <a:r>
              <a:rPr lang="fa-IR" dirty="0" smtClean="0"/>
              <a:t>مدارک</a:t>
            </a:r>
          </a:p>
          <a:p>
            <a:pPr algn="r" rtl="1"/>
            <a:r>
              <a:rPr lang="fa-IR" dirty="0" smtClean="0"/>
              <a:t>شکایات</a:t>
            </a:r>
          </a:p>
          <a:p>
            <a:pPr algn="r" rtl="1"/>
            <a:r>
              <a:rPr lang="fa-IR" dirty="0" smtClean="0"/>
              <a:t>غربالگری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 روش های شناسایی صدا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4421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غربالگری یا بررسی مقدماتی صدا روشی است که بدون استفاده از دستگاههای اندازه گیری و فقط با تکیه بر شواهد و قرائن موجود در محیط کار می توان میزان صدا را حدس زد .</a:t>
            </a:r>
          </a:p>
          <a:p>
            <a:pPr marL="0" indent="0" algn="r" rtl="1">
              <a:buNone/>
            </a:pPr>
            <a:r>
              <a:rPr lang="fa-IR" dirty="0" smtClean="0"/>
              <a:t>نکته: در صورت نزدیک بودن میزان صدا به حدود آستانه مجاز برای قضاوت در مورد زیان آور بودن یا نبودن صدا روش دستگاهی را می بایست به کار برد.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غربالگری صدا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8821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algn="r" rtl="1"/>
            <a:r>
              <a:rPr lang="fa-IR" dirty="0" smtClean="0"/>
              <a:t>انجام اندازه گیری با استفاده از دستگاههای مناسب مستلزم صرف وقت زیاد ، هزینه بالا و نیروی انسانی کافی است.</a:t>
            </a:r>
          </a:p>
          <a:p>
            <a:pPr algn="r" rtl="1"/>
            <a:r>
              <a:rPr lang="fa-IR" dirty="0" smtClean="0"/>
              <a:t>غربالگری یک راه ساده و ارزان برای شناسایی کارگاههایی است که احتمال آلودگی در آنها بالاست</a:t>
            </a:r>
          </a:p>
          <a:p>
            <a:pPr algn="r" rtl="1"/>
            <a:r>
              <a:rPr lang="fa-IR" dirty="0" smtClean="0"/>
              <a:t>در روش غربالگری ، کارگاههایی که مشکل آلودگی صدا ندارند براحتی و با یک الگوی علمی از بقیه جدا می شوند.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چرا غربالگری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1834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6034682"/>
          </a:xfrm>
        </p:spPr>
        <p:txBody>
          <a:bodyPr/>
          <a:lstStyle/>
          <a:p>
            <a:pPr algn="ctr" rtl="1"/>
            <a:r>
              <a:rPr lang="fa-IR" dirty="0" smtClean="0"/>
              <a:t>معیار های مندرج در فرم غرباگری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246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marL="0" indent="0" algn="r" rtl="1">
              <a:buNone/>
            </a:pPr>
            <a:r>
              <a:rPr lang="fa-IR" dirty="0" smtClean="0"/>
              <a:t>جنس سطوح داخلی دیوارها:ضریب 2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 سخت مانند سیمان یا کاشی  (امتیاز 3)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متوسط مانند گچ (امتیاز 2)</a:t>
            </a:r>
          </a:p>
          <a:p>
            <a:pPr marL="0" indent="0" algn="r" rtl="1">
              <a:buNone/>
            </a:pPr>
            <a:r>
              <a:rPr lang="fa-IR" dirty="0"/>
              <a:t> </a:t>
            </a:r>
            <a:r>
              <a:rPr lang="fa-IR" dirty="0" smtClean="0"/>
              <a:t>     نرم و سبک مانند چوب یا ورقه های آکوستیکی(امتیاز 1)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جنس سطوح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943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fa-IR" dirty="0" smtClean="0"/>
              <a:t>جنس سطوح داخلی کف: ضریب 1</a:t>
            </a:r>
          </a:p>
          <a:p>
            <a:pPr marL="0" indent="0" algn="r" rtl="1">
              <a:buNone/>
            </a:pPr>
            <a:r>
              <a:rPr lang="fa-IR" dirty="0" smtClean="0"/>
              <a:t>      سخت مانند سیمان یا موزاییک  (امتیاز 3)</a:t>
            </a:r>
          </a:p>
          <a:p>
            <a:pPr marL="0" indent="0" algn="r" rtl="1">
              <a:buNone/>
            </a:pPr>
            <a:r>
              <a:rPr lang="fa-IR" dirty="0" smtClean="0"/>
              <a:t>      متوسط مانند آجر (امتیاز 2)</a:t>
            </a:r>
          </a:p>
          <a:p>
            <a:pPr marL="0" indent="0" algn="r" rtl="1">
              <a:buNone/>
            </a:pPr>
            <a:r>
              <a:rPr lang="fa-IR" dirty="0" smtClean="0"/>
              <a:t>     نرم و سبک مانند چوب یا موکت(امتیاز 1)</a:t>
            </a:r>
            <a:endParaRPr lang="en-US" dirty="0" smtClean="0"/>
          </a:p>
          <a:p>
            <a:pPr marL="0" indent="0" algn="r" rt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/>
              <a:t>جنس سطوح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897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149</TotalTime>
  <Words>581</Words>
  <Application>Microsoft Office PowerPoint</Application>
  <PresentationFormat>On-screen Show (4:3)</PresentationFormat>
  <Paragraphs>82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بسم الله الرحمن الرحيم</vt:lpstr>
      <vt:lpstr>روش های ارزیابی و ارزشیابی صدا در محیط کار</vt:lpstr>
      <vt:lpstr>مراحل ارزیابی و کنترل صدا</vt:lpstr>
      <vt:lpstr> روش های شناسایی صدا</vt:lpstr>
      <vt:lpstr>غربالگری صدا</vt:lpstr>
      <vt:lpstr>چرا غربالگری</vt:lpstr>
      <vt:lpstr>معیار های مندرج در فرم غرباگری</vt:lpstr>
      <vt:lpstr>جنس سطوح</vt:lpstr>
      <vt:lpstr>جنس سطوح</vt:lpstr>
      <vt:lpstr>جنس سطوح</vt:lpstr>
      <vt:lpstr>وضعیت دستگاهها</vt:lpstr>
      <vt:lpstr>وضعیت دستگاهها</vt:lpstr>
      <vt:lpstr>وضعیت منابع صدا</vt:lpstr>
      <vt:lpstr>وضعیت منابع صدا</vt:lpstr>
      <vt:lpstr>وضعیت مواجهه</vt:lpstr>
      <vt:lpstr>وضعیت مواجهه</vt:lpstr>
      <vt:lpstr>حجم کارگاه </vt:lpstr>
      <vt:lpstr>Slide 18</vt:lpstr>
      <vt:lpstr>نتایج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روش های ارزیابی و ارزشیایبی صدا در محیط کار</dc:title>
  <dc:creator>محمد حسن رضوی اصل</dc:creator>
  <cp:lastModifiedBy>jbarazande</cp:lastModifiedBy>
  <cp:revision>18</cp:revision>
  <dcterms:created xsi:type="dcterms:W3CDTF">2016-08-22T05:03:44Z</dcterms:created>
  <dcterms:modified xsi:type="dcterms:W3CDTF">2016-08-27T03:38:54Z</dcterms:modified>
</cp:coreProperties>
</file>