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87" r:id="rId3"/>
    <p:sldId id="295" r:id="rId4"/>
    <p:sldId id="257" r:id="rId5"/>
    <p:sldId id="258" r:id="rId6"/>
    <p:sldId id="259" r:id="rId7"/>
    <p:sldId id="296"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52" d="100"/>
          <a:sy n="52"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3679777-824B-4062-B1FE-08108FA14CD0}" type="datetimeFigureOut">
              <a:rPr lang="fa-IR" smtClean="0"/>
              <a:pPr/>
              <a:t>09/25/1435</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83D0CD9-47CB-459A-9538-B76042C44B19}"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3679777-824B-4062-B1FE-08108FA14CD0}" type="datetimeFigureOut">
              <a:rPr lang="fa-IR" smtClean="0"/>
              <a:pPr/>
              <a:t>09/25/1435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83D0CD9-47CB-459A-9538-B76042C44B19}"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3679777-824B-4062-B1FE-08108FA14CD0}" type="datetimeFigureOut">
              <a:rPr lang="fa-IR" smtClean="0"/>
              <a:pPr/>
              <a:t>09/25/1435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83D0CD9-47CB-459A-9538-B76042C44B19}"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3679777-824B-4062-B1FE-08108FA14CD0}" type="datetimeFigureOut">
              <a:rPr lang="fa-IR" smtClean="0"/>
              <a:pPr/>
              <a:t>09/25/1435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83D0CD9-47CB-459A-9538-B76042C44B19}" type="slidenum">
              <a:rPr lang="fa-IR" smtClean="0"/>
              <a:pPr/>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3679777-824B-4062-B1FE-08108FA14CD0}" type="datetimeFigureOut">
              <a:rPr lang="fa-IR" smtClean="0"/>
              <a:pPr/>
              <a:t>09/25/1435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83D0CD9-47CB-459A-9538-B76042C44B19}"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3679777-824B-4062-B1FE-08108FA14CD0}" type="datetimeFigureOut">
              <a:rPr lang="fa-IR" smtClean="0"/>
              <a:pPr/>
              <a:t>09/25/1435</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83D0CD9-47CB-459A-9538-B76042C44B19}" type="slidenum">
              <a:rPr lang="fa-IR" smtClean="0"/>
              <a:pPr/>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3679777-824B-4062-B1FE-08108FA14CD0}" type="datetimeFigureOut">
              <a:rPr lang="fa-IR" smtClean="0"/>
              <a:pPr/>
              <a:t>09/25/1435</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083D0CD9-47CB-459A-9538-B76042C44B19}"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3679777-824B-4062-B1FE-08108FA14CD0}" type="datetimeFigureOut">
              <a:rPr lang="fa-IR" smtClean="0"/>
              <a:pPr/>
              <a:t>09/25/1435</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083D0CD9-47CB-459A-9538-B76042C44B19}" type="slidenum">
              <a:rPr lang="fa-IR" smtClean="0"/>
              <a:pPr/>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3679777-824B-4062-B1FE-08108FA14CD0}" type="datetimeFigureOut">
              <a:rPr lang="fa-IR" smtClean="0"/>
              <a:pPr/>
              <a:t>09/25/1435</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083D0CD9-47CB-459A-9538-B76042C44B19}"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3679777-824B-4062-B1FE-08108FA14CD0}" type="datetimeFigureOut">
              <a:rPr lang="fa-IR" smtClean="0"/>
              <a:pPr/>
              <a:t>09/25/1435</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83D0CD9-47CB-459A-9538-B76042C44B19}"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3679777-824B-4062-B1FE-08108FA14CD0}" type="datetimeFigureOut">
              <a:rPr lang="fa-IR" smtClean="0"/>
              <a:pPr/>
              <a:t>09/25/1435</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83D0CD9-47CB-459A-9538-B76042C44B19}"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3679777-824B-4062-B1FE-08108FA14CD0}" type="datetimeFigureOut">
              <a:rPr lang="fa-IR" smtClean="0"/>
              <a:pPr/>
              <a:t>09/25/1435</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83D0CD9-47CB-459A-9538-B76042C44B19}"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85795"/>
            <a:ext cx="7772400" cy="1857387"/>
          </a:xfrm>
        </p:spPr>
        <p:txBody>
          <a:bodyPr/>
          <a:lstStyle/>
          <a:p>
            <a:r>
              <a:rPr lang="fa-IR" dirty="0" smtClean="0"/>
              <a:t>         میدان های </a:t>
            </a:r>
            <a:br>
              <a:rPr lang="fa-IR" dirty="0" smtClean="0"/>
            </a:br>
            <a:r>
              <a:rPr lang="fa-IR" dirty="0" smtClean="0"/>
              <a:t>     الکترومغناطیس </a:t>
            </a:r>
            <a:endParaRPr lang="fa-IR" dirty="0"/>
          </a:p>
        </p:txBody>
      </p:sp>
      <p:sp>
        <p:nvSpPr>
          <p:cNvPr id="3" name="Subtitle 2"/>
          <p:cNvSpPr>
            <a:spLocks noGrp="1"/>
          </p:cNvSpPr>
          <p:nvPr>
            <p:ph type="subTitle" idx="1"/>
          </p:nvPr>
        </p:nvSpPr>
        <p:spPr>
          <a:xfrm>
            <a:off x="685800" y="4572008"/>
            <a:ext cx="7772400" cy="1000132"/>
          </a:xfrm>
        </p:spPr>
        <p:txBody>
          <a:bodyPr>
            <a:normAutofit/>
          </a:bodyPr>
          <a:lstStyle/>
          <a:p>
            <a:r>
              <a:rPr lang="fa-IR" dirty="0" smtClean="0"/>
              <a:t>تهیه کننده : احمد خاکساری کارشناس آزمایشگاه بهداشت حرفه ای </a:t>
            </a:r>
          </a:p>
        </p:txBody>
      </p:sp>
      <p:pic>
        <p:nvPicPr>
          <p:cNvPr id="4" name="Picture 2" descr="C:\Documents and Settings\Khaksari\My Documents\My Pictures\EXTECH-480836b.png"/>
          <p:cNvPicPr>
            <a:picLocks noChangeAspect="1" noChangeArrowheads="1"/>
          </p:cNvPicPr>
          <p:nvPr/>
        </p:nvPicPr>
        <p:blipFill>
          <a:blip r:embed="rId2"/>
          <a:srcRect/>
          <a:stretch>
            <a:fillRect/>
          </a:stretch>
        </p:blipFill>
        <p:spPr bwMode="auto">
          <a:xfrm>
            <a:off x="0" y="0"/>
            <a:ext cx="3169441" cy="452596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ابتدا یک عدد باطری 9 ولتی در محل اسقرار باطری قرار داده میشود سپس با کلید خاموش وروشن کردن دستگاه ، دستگاه را روشن میکنیم سپس کلید دو وضعیتی الکتریکی مغناطیسی را دروضعیت مغناطیسی قرار میدهیم ودر محل استقرار کارگر حضور مییابیم وابتدا در جهت </a:t>
            </a:r>
            <a:r>
              <a:rPr lang="en-US" dirty="0" smtClean="0"/>
              <a:t>X</a:t>
            </a:r>
            <a:r>
              <a:rPr lang="fa-IR" dirty="0" smtClean="0"/>
              <a:t> سپس در جهت </a:t>
            </a:r>
            <a:r>
              <a:rPr lang="en-US" dirty="0" smtClean="0"/>
              <a:t>Y</a:t>
            </a:r>
            <a:r>
              <a:rPr lang="fa-IR" dirty="0" smtClean="0"/>
              <a:t> ودر محور </a:t>
            </a:r>
            <a:r>
              <a:rPr lang="en-US" dirty="0" smtClean="0"/>
              <a:t>Z </a:t>
            </a:r>
            <a:r>
              <a:rPr lang="fa-IR" dirty="0" smtClean="0"/>
              <a:t>  اندازه گیری میدان مغناطیسی را انجام میدهیم ابتدا در رنج 200 اندازه گیری را انجام میدهیم اگر رنج کم بود به رنج 2000 واگر باز هم کم بود در این صورت به رنج 20000 می رویم عدد قراعت شده بر حسب نانو تسلا می باشد چون استاندارد ها بر حسب میلی تسلا تعریف شده عدد به دست آماده را تقسیم بر 1000000  می کنیم تا به میلی تسلا تبدیل شود </a:t>
            </a:r>
            <a:endParaRPr lang="fa-IR" dirty="0"/>
          </a:p>
        </p:txBody>
      </p:sp>
      <p:sp>
        <p:nvSpPr>
          <p:cNvPr id="3" name="Title 2"/>
          <p:cNvSpPr>
            <a:spLocks noGrp="1"/>
          </p:cNvSpPr>
          <p:nvPr>
            <p:ph type="title"/>
          </p:nvPr>
        </p:nvSpPr>
        <p:spPr/>
        <p:txBody>
          <a:bodyPr/>
          <a:lstStyle/>
          <a:p>
            <a:pPr algn="ctr"/>
            <a:r>
              <a:rPr lang="fa-IR" dirty="0" smtClean="0"/>
              <a:t>آماده سازی دستگاه </a:t>
            </a:r>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کلید  دو وضعیتی الکتریکی مغناطیسی را دروضعیت الکتریکی قرار میدهیم ودر محل استقرار کارگر حضور مییابیم وابتدا در جهت </a:t>
            </a:r>
            <a:r>
              <a:rPr lang="en-US" dirty="0" smtClean="0"/>
              <a:t>X</a:t>
            </a:r>
            <a:r>
              <a:rPr lang="fa-IR" dirty="0" smtClean="0"/>
              <a:t> سپس در جهت </a:t>
            </a:r>
            <a:r>
              <a:rPr lang="en-US" dirty="0" smtClean="0"/>
              <a:t>Y</a:t>
            </a:r>
            <a:r>
              <a:rPr lang="fa-IR" dirty="0" smtClean="0"/>
              <a:t> ودر محور </a:t>
            </a:r>
            <a:r>
              <a:rPr lang="en-US" dirty="0" smtClean="0"/>
              <a:t>Z </a:t>
            </a:r>
            <a:r>
              <a:rPr lang="fa-IR" dirty="0" smtClean="0"/>
              <a:t>  اندازه گیری میدان الکتریکی  را انجام میدهیم ابتدا در رنج 20اندازه گیری را انجام میدهیم اگر رنج کم بود به رنج 200 واگر باز رنج کم بود به رنج 2000 می رویم واندازه گیری را انجام میدهیم ومقادیر را برحسب ولت بر متر یاد داشت مینماییم وبا مقادیر استاندارد مقایسه می کنیم مقدار استاندارد برای برق شهر با فرکانس 50 هرتز   25000 ولت بر متر می باشد </a:t>
            </a:r>
            <a:endParaRPr lang="fa-IR" dirty="0"/>
          </a:p>
        </p:txBody>
      </p:sp>
      <p:sp>
        <p:nvSpPr>
          <p:cNvPr id="3" name="Title 2"/>
          <p:cNvSpPr>
            <a:spLocks noGrp="1"/>
          </p:cNvSpPr>
          <p:nvPr>
            <p:ph type="title"/>
          </p:nvPr>
        </p:nvSpPr>
        <p:spPr/>
        <p:txBody>
          <a:bodyPr/>
          <a:lstStyle/>
          <a:p>
            <a:pPr algn="ctr"/>
            <a:r>
              <a:rPr lang="fa-IR" dirty="0" smtClean="0"/>
              <a:t>اندازه گیری میدان الکتریکی </a:t>
            </a:r>
            <a:endParaRPr lang="fa-I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دستگاه اندازه گیری مدل </a:t>
            </a:r>
            <a:r>
              <a:rPr lang="en-US" dirty="0" smtClean="0"/>
              <a:t>LH</a:t>
            </a:r>
            <a:r>
              <a:rPr lang="fa-IR" dirty="0" smtClean="0"/>
              <a:t> مقادیر میدان الکتریکی ومغناطیسی را در محدوده فرکانسی 16 تا 100000 هرتز اندازه گیری می کند لذا چنانچه محدوده فرکانسی بین 16 تا 500 هرتز باشد با کلید فیلتر دامنه فرکانسی از 16 تا 100000 هرتز به محدوده 16 تا 500 فیلتر میشود وقتی این کلید زده شود صفحه نمایشگر علامت مددی را نشان میدهد </a:t>
            </a:r>
            <a:endParaRPr lang="fa-IR" dirty="0"/>
          </a:p>
        </p:txBody>
      </p:sp>
      <p:sp>
        <p:nvSpPr>
          <p:cNvPr id="3" name="Title 2"/>
          <p:cNvSpPr>
            <a:spLocks noGrp="1"/>
          </p:cNvSpPr>
          <p:nvPr>
            <p:ph type="title"/>
          </p:nvPr>
        </p:nvSpPr>
        <p:spPr/>
        <p:txBody>
          <a:bodyPr/>
          <a:lstStyle/>
          <a:p>
            <a:pPr algn="ctr"/>
            <a:r>
              <a:rPr lang="fa-IR" dirty="0" smtClean="0"/>
              <a:t>فیلتر کردن فرکانس </a:t>
            </a:r>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fa-IR" dirty="0" smtClean="0"/>
              <a:t>برای تنفسی نتایج باید به چند نکته توجه کرد :</a:t>
            </a:r>
          </a:p>
          <a:p>
            <a:r>
              <a:rPr lang="fa-IR" dirty="0" smtClean="0"/>
              <a:t>مقادیر اندازه گیری در سه محور را بررسی ومیزان شدت در هر محور با استاندارد مقایسه گردد تا جهت اصلی که بیشترین میزان ورود به بدن را دارد مشخص شود </a:t>
            </a:r>
          </a:p>
          <a:p>
            <a:r>
              <a:rPr lang="fa-IR" dirty="0" smtClean="0"/>
              <a:t>میزان توقف کارگر در آن محل یاد داشت شود </a:t>
            </a:r>
          </a:p>
          <a:p>
            <a:r>
              <a:rPr lang="fa-IR" dirty="0" smtClean="0"/>
              <a:t>تعداد دفعات حضور شخص در روز وهفته مشخص شود </a:t>
            </a:r>
          </a:p>
          <a:p>
            <a:r>
              <a:rPr lang="fa-IR" dirty="0" smtClean="0"/>
              <a:t>فرکانس منبع مشخص گردد </a:t>
            </a:r>
          </a:p>
          <a:p>
            <a:r>
              <a:rPr lang="fa-IR" dirty="0" smtClean="0"/>
              <a:t>استاندارد میزان میدان الکتریکی ومغناطیسی از طریق جداول کتابچه </a:t>
            </a:r>
            <a:r>
              <a:rPr lang="en-US" dirty="0" smtClean="0"/>
              <a:t>TLV </a:t>
            </a:r>
            <a:r>
              <a:rPr lang="fa-IR" dirty="0" smtClean="0"/>
              <a:t> مشخص گردد </a:t>
            </a:r>
          </a:p>
          <a:p>
            <a:r>
              <a:rPr lang="fa-IR" smtClean="0"/>
              <a:t>چنانچه میزان عدد قرائت شده بالاتر از حد مجاز باشد باید یا شدت میدان کاهش یابد ویا میزان مواجهه کارگر کاهش یابد </a:t>
            </a:r>
          </a:p>
        </p:txBody>
      </p:sp>
      <p:sp>
        <p:nvSpPr>
          <p:cNvPr id="3" name="Title 2"/>
          <p:cNvSpPr>
            <a:spLocks noGrp="1"/>
          </p:cNvSpPr>
          <p:nvPr>
            <p:ph type="title"/>
          </p:nvPr>
        </p:nvSpPr>
        <p:spPr/>
        <p:txBody>
          <a:bodyPr/>
          <a:lstStyle/>
          <a:p>
            <a:pPr algn="ctr"/>
            <a:r>
              <a:rPr lang="fa-IR" dirty="0" smtClean="0"/>
              <a:t>تفسیر نتایج </a:t>
            </a:r>
            <a:endParaRPr lang="fa-I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r>
              <a:rPr lang="fa-IR" dirty="0" smtClean="0"/>
              <a:t>جداول مقادیر حد مجاز مواجهه شغلی محدوده های پرتوهای غیر یونساز و میدانها و همچنین شمول استفاده از مقادیر حد مجاز مواجهه شغلی برای آنها را نشان می دهد. مقادیر حدود مجاز مواجهه شغلی در این بخش مربوط به چگالی شار مغناطیسی پایا به مقادیری اشاره دارد که چنانچه شاغلین به طور مکرر در روزهای متوالی در مواجهه با آن قرار گیرند اثرات سوء بر سلامت آنان عارض نگردد</a:t>
            </a:r>
            <a:endParaRPr lang="fa-IR" dirty="0"/>
          </a:p>
        </p:txBody>
      </p:sp>
      <p:sp>
        <p:nvSpPr>
          <p:cNvPr id="3" name="Title 2"/>
          <p:cNvSpPr>
            <a:spLocks noGrp="1"/>
          </p:cNvSpPr>
          <p:nvPr>
            <p:ph type="title"/>
          </p:nvPr>
        </p:nvSpPr>
        <p:spPr/>
        <p:txBody>
          <a:bodyPr>
            <a:normAutofit fontScale="90000"/>
          </a:bodyPr>
          <a:lstStyle/>
          <a:p>
            <a:pPr algn="ctr"/>
            <a:r>
              <a:rPr lang="fa-IR" dirty="0" smtClean="0"/>
              <a:t>میدان های مغناطیسی پایا</a:t>
            </a:r>
            <a:r>
              <a:rPr lang="en-US" dirty="0" smtClean="0"/>
              <a:t/>
            </a:r>
            <a:br>
              <a:rPr lang="en-US" dirty="0" smtClean="0"/>
            </a:br>
            <a:endParaRPr lang="fa-I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fa-IR" dirty="0" smtClean="0"/>
              <a:t>مقادیر تعیین شده باید به عنوان راهنمایی جهت کنترل مواجهه با میدانهای مغناطیسی پایا استفاده شود ولی نباید به عنوان مرز مشخصی بین ایمنی و خطر تلقی گردد. مواجهه های شغلی عادی برای تمام بدن نباید از 60 میلی تسلا (</a:t>
            </a:r>
            <a:r>
              <a:rPr lang="en-US" dirty="0" err="1" smtClean="0"/>
              <a:t>mT</a:t>
            </a:r>
            <a:r>
              <a:rPr lang="fa-IR" dirty="0" smtClean="0"/>
              <a:t>) معادل 600 گوس (</a:t>
            </a:r>
            <a:r>
              <a:rPr lang="en-US" dirty="0" smtClean="0"/>
              <a:t>G</a:t>
            </a:r>
            <a:r>
              <a:rPr lang="fa-IR" dirty="0" smtClean="0"/>
              <a:t>) در روز و همچنین برای دستها و پاها از </a:t>
            </a:r>
            <a:r>
              <a:rPr lang="en-US" dirty="0" smtClean="0"/>
              <a:t>(6000 G) 600 </a:t>
            </a:r>
            <a:r>
              <a:rPr lang="en-US" dirty="0" err="1" smtClean="0"/>
              <a:t>mT</a:t>
            </a:r>
            <a:r>
              <a:rPr lang="en-US" dirty="0" smtClean="0"/>
              <a:t> </a:t>
            </a:r>
            <a:r>
              <a:rPr lang="fa-IR" dirty="0" smtClean="0"/>
              <a:t>در روز تجاوز کند. مقادیر فوق بر اساس میانگین وزنی زمانی </a:t>
            </a:r>
            <a:r>
              <a:rPr lang="en-US" dirty="0" smtClean="0"/>
              <a:t>(TWA) </a:t>
            </a:r>
            <a:r>
              <a:rPr lang="fa-IR" dirty="0" smtClean="0"/>
              <a:t>تعیین شده است.</a:t>
            </a:r>
            <a:endParaRPr lang="en-US" dirty="0" smtClean="0"/>
          </a:p>
          <a:p>
            <a:r>
              <a:rPr lang="fa-IR" dirty="0" smtClean="0"/>
              <a:t> </a:t>
            </a:r>
            <a:endParaRPr lang="en-US" dirty="0" smtClean="0"/>
          </a:p>
          <a:p>
            <a:r>
              <a:rPr lang="en-US" b="1" dirty="0" smtClean="0"/>
              <a:t>(G)]</a:t>
            </a:r>
            <a:r>
              <a:rPr lang="fa-IR" b="1" dirty="0" smtClean="0"/>
              <a:t>گوس</a:t>
            </a:r>
            <a:r>
              <a:rPr lang="en-US" b="1" dirty="0" smtClean="0"/>
              <a:t>  1 (T)=</a:t>
            </a:r>
            <a:r>
              <a:rPr lang="fa-IR" b="1" dirty="0" smtClean="0"/>
              <a:t>تسلا</a:t>
            </a:r>
            <a:r>
              <a:rPr lang="en-US" b="1" dirty="0" smtClean="0"/>
              <a:t>[</a:t>
            </a:r>
            <a:endParaRPr lang="en-US" dirty="0" smtClean="0"/>
          </a:p>
          <a:p>
            <a:endParaRPr lang="fa-IR" dirty="0"/>
          </a:p>
        </p:txBody>
      </p:sp>
      <p:sp>
        <p:nvSpPr>
          <p:cNvPr id="3" name="Title 2"/>
          <p:cNvSpPr>
            <a:spLocks noGrp="1"/>
          </p:cNvSpPr>
          <p:nvPr>
            <p:ph type="title"/>
          </p:nvPr>
        </p:nvSpPr>
        <p:spPr/>
        <p:txBody>
          <a:bodyPr/>
          <a:lstStyle/>
          <a:p>
            <a:pPr algn="ctr"/>
            <a:r>
              <a:rPr lang="fa-IR" dirty="0" smtClean="0"/>
              <a:t>میدان های مغناطیسی پایا</a:t>
            </a:r>
            <a:endParaRPr lang="fa-I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fa-IR" dirty="0" smtClean="0"/>
              <a:t>سقف مقادیر توصیه شده برای تمام بدن در محیط های کاری معمول مساوی </a:t>
            </a:r>
            <a:r>
              <a:rPr lang="en-US" dirty="0" smtClean="0"/>
              <a:t>2T</a:t>
            </a:r>
            <a:r>
              <a:rPr lang="fa-IR" dirty="0" smtClean="0"/>
              <a:t> و برای محیط های کاری کنترل شده و کارگران آموزش دیده </a:t>
            </a:r>
            <a:r>
              <a:rPr lang="en-US" dirty="0" smtClean="0"/>
              <a:t>8T</a:t>
            </a:r>
            <a:r>
              <a:rPr lang="fa-IR" dirty="0" smtClean="0"/>
              <a:t> و برای اندام های انتهایی دستها و پاها مساوی </a:t>
            </a:r>
            <a:r>
              <a:rPr lang="en-US" dirty="0" smtClean="0"/>
              <a:t>20T</a:t>
            </a:r>
            <a:r>
              <a:rPr lang="fa-IR" dirty="0" smtClean="0"/>
              <a:t> می باشد. احتمال دارد به علت نیروهای مکانیکی وارده از میدان مغناطیسی در وسایل و ابزاری با خاصیت فرومغناطیسی و بعضی از وسایل پزشکی کاشته شده در بدن، مخابرات ایمنی حاصل شود. افرادی که از وسایل ضربان ساز قلبی و وسایل پزشکی الکترونیکی مشابه استفاده می کنند نیز نباید در مواجهه با میدان های بیش از 5/0 میلی تسلا </a:t>
            </a:r>
            <a:r>
              <a:rPr lang="en-US" dirty="0" smtClean="0"/>
              <a:t>(5G) </a:t>
            </a:r>
            <a:r>
              <a:rPr lang="fa-IR" dirty="0" smtClean="0"/>
              <a:t>قرار گیرند همچنین در شار با شدت بیشتر ممکن است اثرات سوء ایجاد شود که حاصل نیروهای سایر وسایل کاشته شده در بدن مانند انواع بخیه های فلزی، گیره های مورد استفاده در درمان بعضی ناراحتی های عروقی، همچنین انواع اندام های مصنوعی (پروتزهای فلزی) و غیره باشد.</a:t>
            </a:r>
            <a:endParaRPr lang="fa-IR" dirty="0"/>
          </a:p>
        </p:txBody>
      </p:sp>
      <p:sp>
        <p:nvSpPr>
          <p:cNvPr id="3" name="Title 2"/>
          <p:cNvSpPr>
            <a:spLocks noGrp="1"/>
          </p:cNvSpPr>
          <p:nvPr>
            <p:ph type="title"/>
          </p:nvPr>
        </p:nvSpPr>
        <p:spPr/>
        <p:txBody>
          <a:bodyPr/>
          <a:lstStyle/>
          <a:p>
            <a:pPr algn="ctr"/>
            <a:r>
              <a:rPr lang="fa-IR" dirty="0" smtClean="0"/>
              <a:t>میدان های مغناطیسی پایا</a:t>
            </a:r>
            <a:endParaRPr lang="fa-I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fa-IR" dirty="0" smtClean="0"/>
              <a:t> </a:t>
            </a:r>
            <a:endParaRPr lang="en-US" dirty="0" smtClean="0"/>
          </a:p>
          <a:p>
            <a:r>
              <a:rPr lang="en-US" dirty="0" smtClean="0"/>
              <a:t>TWA </a:t>
            </a:r>
            <a:r>
              <a:rPr lang="fa-IR" dirty="0" smtClean="0"/>
              <a:t>هشت ساعته تمام بدن   </a:t>
            </a:r>
            <a:r>
              <a:rPr lang="en-US" dirty="0" smtClean="0"/>
              <a:t>60 </a:t>
            </a:r>
            <a:r>
              <a:rPr lang="en-US" dirty="0" err="1" smtClean="0"/>
              <a:t>mT</a:t>
            </a:r>
            <a:r>
              <a:rPr lang="fa-IR" dirty="0" smtClean="0"/>
              <a:t>  مقدار سقف </a:t>
            </a:r>
            <a:r>
              <a:rPr lang="en-US" dirty="0" smtClean="0"/>
              <a:t>2 T</a:t>
            </a:r>
            <a:endParaRPr lang="fa-IR" dirty="0" smtClean="0"/>
          </a:p>
          <a:p>
            <a:endParaRPr lang="en-US" dirty="0" smtClean="0"/>
          </a:p>
          <a:p>
            <a:r>
              <a:rPr lang="fa-IR" dirty="0" smtClean="0"/>
              <a:t> </a:t>
            </a:r>
            <a:r>
              <a:rPr lang="en-US" dirty="0" smtClean="0"/>
              <a:t>TWA </a:t>
            </a:r>
            <a:r>
              <a:rPr lang="fa-IR" dirty="0" smtClean="0"/>
              <a:t>هشت ساعته دستها وپاها </a:t>
            </a:r>
            <a:r>
              <a:rPr lang="en-US" dirty="0" smtClean="0"/>
              <a:t>600mT</a:t>
            </a:r>
            <a:r>
              <a:rPr lang="fa-IR" dirty="0" smtClean="0"/>
              <a:t>  مقدار سقف </a:t>
            </a:r>
            <a:r>
              <a:rPr lang="en-US" dirty="0" smtClean="0"/>
              <a:t>20 T</a:t>
            </a:r>
            <a:endParaRPr lang="fa-IR" dirty="0" smtClean="0"/>
          </a:p>
          <a:p>
            <a:pPr>
              <a:buNone/>
            </a:pPr>
            <a:endParaRPr lang="fa-IR" dirty="0" smtClean="0"/>
          </a:p>
          <a:p>
            <a:r>
              <a:rPr lang="fa-IR" dirty="0" smtClean="0"/>
              <a:t>مقدار سقف  برای افراد حامل وسایل پزشکی </a:t>
            </a:r>
            <a:r>
              <a:rPr lang="en-US" dirty="0" smtClean="0"/>
              <a:t>0.5 MT</a:t>
            </a:r>
            <a:endParaRPr lang="fa-IR" dirty="0" smtClean="0"/>
          </a:p>
          <a:p>
            <a:endParaRPr lang="fa-IR" dirty="0" smtClean="0"/>
          </a:p>
          <a:p>
            <a:endParaRPr lang="fa-IR" dirty="0"/>
          </a:p>
        </p:txBody>
      </p:sp>
      <p:sp>
        <p:nvSpPr>
          <p:cNvPr id="3" name="Title 2"/>
          <p:cNvSpPr>
            <a:spLocks noGrp="1"/>
          </p:cNvSpPr>
          <p:nvPr>
            <p:ph type="title"/>
          </p:nvPr>
        </p:nvSpPr>
        <p:spPr>
          <a:xfrm>
            <a:off x="457200" y="642918"/>
            <a:ext cx="8229600" cy="1214446"/>
          </a:xfrm>
        </p:spPr>
        <p:txBody>
          <a:bodyPr>
            <a:normAutofit fontScale="90000"/>
          </a:bodyPr>
          <a:lstStyle/>
          <a:p>
            <a:pPr algn="ctr"/>
            <a:r>
              <a:rPr lang="fa-IR" dirty="0" smtClean="0"/>
              <a:t>مقادیر حد مجاز مواجهه شغلی برای میدانهای مغناطیسی پایا</a:t>
            </a:r>
            <a:r>
              <a:rPr lang="en-US" dirty="0" smtClean="0"/>
              <a:t/>
            </a:r>
            <a:br>
              <a:rPr lang="en-US" dirty="0" smtClean="0"/>
            </a:br>
            <a:endParaRPr lang="fa-I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fa-IR" dirty="0" smtClean="0"/>
              <a:t> مقادیر حد مجاز مواجهه شغلی با دامنه چگالی شار مغناطیسی ناشی از میدان های مغناطیسی با گستره فرکانسی </a:t>
            </a:r>
            <a:r>
              <a:rPr lang="en-US" dirty="0" smtClean="0"/>
              <a:t>30KHz </a:t>
            </a:r>
            <a:r>
              <a:rPr lang="fa-IR" dirty="0" smtClean="0"/>
              <a:t>و کمتر از آن به مقادیری اشاره دارد که چنانچه شاغلین به طور مکرر در مواجهه با آن قرار گیرند اثر سوئی بر سلامت آنها عارض نگردد. برای تعیین مقادیر حد مجاز مواجهه شغلی شدت های میدان مغناطیسی به صورت مقادیر مؤثر </a:t>
            </a:r>
            <a:r>
              <a:rPr lang="en-US" dirty="0" smtClean="0"/>
              <a:t>(</a:t>
            </a:r>
            <a:r>
              <a:rPr lang="en-US" dirty="0" err="1" smtClean="0"/>
              <a:t>rms</a:t>
            </a:r>
            <a:r>
              <a:rPr lang="en-US" dirty="0" smtClean="0"/>
              <a:t>)</a:t>
            </a:r>
            <a:r>
              <a:rPr lang="fa-IR" dirty="0" smtClean="0"/>
              <a:t> داده شده است. این مقادیر به عنوان راهنمایی جهت کنترل پرتوگیری از میدان های مغناطیسی با زیر فرکانس های </a:t>
            </a:r>
            <a:r>
              <a:rPr lang="en-US" dirty="0" smtClean="0"/>
              <a:t>30KHz </a:t>
            </a:r>
            <a:r>
              <a:rPr lang="fa-IR" dirty="0" smtClean="0"/>
              <a:t>و کمتر از آن تعیین شده است ولی نباد به عنوان یک مرز مشخص بین ایمنی و خطر تلقی شود. پرتوگیری های شغلی در گستره فرکانس بی نهایت کم </a:t>
            </a:r>
            <a:r>
              <a:rPr lang="en-US" dirty="0" smtClean="0"/>
              <a:t>(ELF) </a:t>
            </a:r>
            <a:r>
              <a:rPr lang="fa-IR" dirty="0" smtClean="0"/>
              <a:t>از یک تا 300 هرتز، از مقدار سقف ارائه شده در رابطه زیر نباید تجاوز کند.</a:t>
            </a:r>
            <a:endParaRPr lang="en-US" dirty="0" smtClean="0"/>
          </a:p>
          <a:p>
            <a:endParaRPr lang="fa-IR" dirty="0"/>
          </a:p>
        </p:txBody>
      </p:sp>
      <p:sp>
        <p:nvSpPr>
          <p:cNvPr id="3" name="Title 2"/>
          <p:cNvSpPr>
            <a:spLocks noGrp="1"/>
          </p:cNvSpPr>
          <p:nvPr>
            <p:ph type="title"/>
          </p:nvPr>
        </p:nvSpPr>
        <p:spPr/>
        <p:txBody>
          <a:bodyPr>
            <a:normAutofit fontScale="90000"/>
          </a:bodyPr>
          <a:lstStyle/>
          <a:p>
            <a:pPr algn="ctr"/>
            <a:r>
              <a:rPr lang="fa-IR" dirty="0" smtClean="0"/>
              <a:t>میدانهای مغناطیسی با فرکانس های </a:t>
            </a:r>
            <a:r>
              <a:rPr lang="en-US" dirty="0" smtClean="0"/>
              <a:t>30KHZ</a:t>
            </a:r>
            <a:r>
              <a:rPr lang="fa-IR" dirty="0" smtClean="0"/>
              <a:t> و کمتر از آن (زیر فرکانس رادیویی)</a:t>
            </a:r>
            <a:r>
              <a:rPr lang="en-US" dirty="0" smtClean="0"/>
              <a:t/>
            </a:r>
            <a:br>
              <a:rPr lang="en-US" dirty="0" smtClean="0"/>
            </a:br>
            <a:endParaRPr lang="fa-IR" dirty="0"/>
          </a:p>
        </p:txBody>
      </p:sp>
      <p:sp>
        <p:nvSpPr>
          <p:cNvPr id="205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2052"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785918" y="5429264"/>
            <a:ext cx="590550" cy="504825"/>
          </a:xfrm>
          <a:prstGeom prst="rect">
            <a:avLst/>
          </a:prstGeom>
          <a:noFill/>
        </p:spPr>
      </p:pic>
      <p:sp>
        <p:nvSpPr>
          <p:cNvPr id="2054" name="Rectangle 6"/>
          <p:cNvSpPr>
            <a:spLocks noChangeArrowheads="1"/>
          </p:cNvSpPr>
          <p:nvPr/>
        </p:nvSpPr>
        <p:spPr bwMode="auto">
          <a:xfrm>
            <a:off x="0" y="962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fa-IR" dirty="0" smtClean="0"/>
          </a:p>
          <a:p>
            <a:endParaRPr lang="fa-IR" dirty="0" smtClean="0"/>
          </a:p>
          <a:p>
            <a:r>
              <a:rPr lang="fa-IR" dirty="0" smtClean="0"/>
              <a:t>در رابطه فوق، حد مواجهه شغلی بر حسب میلی تسلا </a:t>
            </a:r>
            <a:r>
              <a:rPr lang="en-US" dirty="0" smtClean="0"/>
              <a:t>(</a:t>
            </a:r>
            <a:r>
              <a:rPr lang="en-US" dirty="0" err="1" smtClean="0"/>
              <a:t>mT</a:t>
            </a:r>
            <a:r>
              <a:rPr lang="en-US" dirty="0" smtClean="0"/>
              <a:t>)</a:t>
            </a:r>
            <a:r>
              <a:rPr lang="fa-IR" dirty="0" smtClean="0"/>
              <a:t> می باشد و </a:t>
            </a:r>
            <a:r>
              <a:rPr lang="en-US" dirty="0" smtClean="0"/>
              <a:t>f</a:t>
            </a:r>
            <a:r>
              <a:rPr lang="fa-IR" dirty="0" smtClean="0"/>
              <a:t> فرکانس بر حسب هرتز است.</a:t>
            </a:r>
            <a:endParaRPr lang="en-US" dirty="0" smtClean="0"/>
          </a:p>
          <a:p>
            <a:r>
              <a:rPr lang="fa-IR" dirty="0" smtClean="0"/>
              <a:t>پرتوگیری های شغلی در گستره فرکانس </a:t>
            </a:r>
            <a:r>
              <a:rPr lang="en-US" dirty="0" smtClean="0"/>
              <a:t>300Hz</a:t>
            </a:r>
            <a:r>
              <a:rPr lang="fa-IR" dirty="0" smtClean="0"/>
              <a:t> تا</a:t>
            </a:r>
            <a:r>
              <a:rPr lang="en-US" dirty="0" smtClean="0"/>
              <a:t>30KHz</a:t>
            </a:r>
            <a:r>
              <a:rPr lang="fa-IR" dirty="0" smtClean="0"/>
              <a:t> (شامل باند فرکانس صوتی </a:t>
            </a:r>
            <a:r>
              <a:rPr lang="en-US" dirty="0" smtClean="0"/>
              <a:t>[</a:t>
            </a:r>
            <a:r>
              <a:rPr lang="en-US" dirty="0" err="1" smtClean="0"/>
              <a:t>vf</a:t>
            </a:r>
            <a:r>
              <a:rPr lang="en-US" dirty="0" smtClean="0"/>
              <a:t>]</a:t>
            </a:r>
            <a:r>
              <a:rPr lang="fa-IR" dirty="0" smtClean="0"/>
              <a:t> از </a:t>
            </a:r>
            <a:r>
              <a:rPr lang="en-US" dirty="0" smtClean="0"/>
              <a:t>300Hz </a:t>
            </a:r>
            <a:r>
              <a:rPr lang="fa-IR" dirty="0" smtClean="0"/>
              <a:t>تا </a:t>
            </a:r>
            <a:r>
              <a:rPr lang="en-US" dirty="0" smtClean="0"/>
              <a:t>3KHz</a:t>
            </a:r>
            <a:r>
              <a:rPr lang="fa-IR" dirty="0" smtClean="0"/>
              <a:t> و باند فرکانس خیلی کم </a:t>
            </a:r>
            <a:r>
              <a:rPr lang="en-US" dirty="0" smtClean="0"/>
              <a:t>[VLF] </a:t>
            </a:r>
            <a:r>
              <a:rPr lang="fa-IR" dirty="0" smtClean="0"/>
              <a:t>از </a:t>
            </a:r>
            <a:r>
              <a:rPr lang="en-US" dirty="0" smtClean="0"/>
              <a:t>3KHz</a:t>
            </a:r>
            <a:r>
              <a:rPr lang="fa-IR" dirty="0" smtClean="0"/>
              <a:t> تا </a:t>
            </a:r>
            <a:r>
              <a:rPr lang="en-US" dirty="0" smtClean="0"/>
              <a:t>30KHz</a:t>
            </a:r>
            <a:r>
              <a:rPr lang="fa-IR" dirty="0" smtClean="0"/>
              <a:t> است) نباید از مقدار سقف </a:t>
            </a:r>
            <a:r>
              <a:rPr lang="en-US" dirty="0" smtClean="0"/>
              <a:t>0.2mt </a:t>
            </a:r>
            <a:r>
              <a:rPr lang="fa-IR" dirty="0" smtClean="0"/>
              <a:t>تجاوز کند. مقادیر سقف برای فرکانس های </a:t>
            </a:r>
            <a:r>
              <a:rPr lang="en-US" dirty="0" smtClean="0"/>
              <a:t>300Hz</a:t>
            </a:r>
            <a:r>
              <a:rPr lang="fa-IR" dirty="0" smtClean="0"/>
              <a:t> تا </a:t>
            </a:r>
            <a:r>
              <a:rPr lang="en-US" dirty="0" smtClean="0"/>
              <a:t>30KHz</a:t>
            </a:r>
            <a:r>
              <a:rPr lang="fa-IR" dirty="0" smtClean="0"/>
              <a:t> شامل پرتوگیری تمام بدن و همچنین قسمتی از بدن می باشد</a:t>
            </a:r>
            <a:endParaRPr lang="fa-IR" dirty="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1027" name="Rectangle 3"/>
          <p:cNvSpPr>
            <a:spLocks noChangeArrowheads="1"/>
          </p:cNvSpPr>
          <p:nvPr/>
        </p:nvSpPr>
        <p:spPr bwMode="auto">
          <a:xfrm>
            <a:off x="0" y="962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1028"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85786" y="1571612"/>
            <a:ext cx="590550" cy="504825"/>
          </a:xfrm>
          <a:prstGeom prst="rect">
            <a:avLst/>
          </a:prstGeom>
          <a:noFill/>
        </p:spPr>
      </p:pic>
      <p:sp>
        <p:nvSpPr>
          <p:cNvPr id="1030" name="Rectangle 6"/>
          <p:cNvSpPr>
            <a:spLocks noChangeArrowheads="1"/>
          </p:cNvSpPr>
          <p:nvPr/>
        </p:nvSpPr>
        <p:spPr bwMode="auto">
          <a:xfrm>
            <a:off x="0" y="962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fa-IR" dirty="0" smtClean="0"/>
              <a:t>امواج الکترومغناطیس </a:t>
            </a:r>
            <a:endParaRPr lang="fa-IR" dirty="0"/>
          </a:p>
        </p:txBody>
      </p:sp>
      <p:pic>
        <p:nvPicPr>
          <p:cNvPr id="5122" name="Picture 2" descr="C:\Documents and Settings\Khaksari\My Documents\My Pictures\main_EM_Spectrum.jpg"/>
          <p:cNvPicPr>
            <a:picLocks noGrp="1" noChangeAspect="1" noChangeArrowheads="1"/>
          </p:cNvPicPr>
          <p:nvPr>
            <p:ph idx="1"/>
          </p:nvPr>
        </p:nvPicPr>
        <p:blipFill>
          <a:blip r:embed="rId2"/>
          <a:srcRect/>
          <a:stretch>
            <a:fillRect/>
          </a:stretch>
        </p:blipFill>
        <p:spPr bwMode="auto">
          <a:xfrm>
            <a:off x="214282" y="1571612"/>
            <a:ext cx="8715436" cy="4572032"/>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مقدار حد مواجهه شغلی برای فرکانس های کمتر از </a:t>
            </a:r>
            <a:r>
              <a:rPr lang="en-US" dirty="0" smtClean="0"/>
              <a:t>300Hz </a:t>
            </a:r>
            <a:r>
              <a:rPr lang="fa-IR" dirty="0" smtClean="0"/>
              <a:t>در ناحیه دستها و پاها با ضریب 10 و همچنین برای بازو و ساق پا با ضریب 5 می تواند افزایش یابد. چگالی شار مغناطیسی </a:t>
            </a:r>
            <a:r>
              <a:rPr lang="en-US" dirty="0" smtClean="0"/>
              <a:t>60/f=(</a:t>
            </a:r>
            <a:r>
              <a:rPr lang="en-US" dirty="0" err="1" smtClean="0"/>
              <a:t>mT</a:t>
            </a:r>
            <a:r>
              <a:rPr lang="en-US" dirty="0" smtClean="0"/>
              <a:t>) </a:t>
            </a:r>
            <a:r>
              <a:rPr lang="fa-IR" dirty="0" smtClean="0"/>
              <a:t>در فرکانس </a:t>
            </a:r>
            <a:r>
              <a:rPr lang="en-US" dirty="0" smtClean="0"/>
              <a:t>60Hz </a:t>
            </a:r>
            <a:r>
              <a:rPr lang="fa-IR" dirty="0" smtClean="0"/>
              <a:t>مطابق با حداکثر چگالی شار مجاز </a:t>
            </a:r>
            <a:r>
              <a:rPr lang="en-US" dirty="0" smtClean="0"/>
              <a:t>1mT</a:t>
            </a:r>
            <a:r>
              <a:rPr lang="fa-IR" dirty="0" smtClean="0"/>
              <a:t> می باشد. حد مواجهه شغلی در فرکانس </a:t>
            </a:r>
            <a:r>
              <a:rPr lang="en-US" dirty="0" smtClean="0"/>
              <a:t>30KHz</a:t>
            </a:r>
            <a:r>
              <a:rPr lang="fa-IR" dirty="0" smtClean="0"/>
              <a:t>  </a:t>
            </a:r>
            <a:r>
              <a:rPr lang="en-US" dirty="0" smtClean="0"/>
              <a:t>0.2mT, </a:t>
            </a:r>
            <a:r>
              <a:rPr lang="fa-IR" dirty="0" smtClean="0"/>
              <a:t>است که مطابق با شدت میدان مغناطیسی </a:t>
            </a:r>
            <a:r>
              <a:rPr lang="en-US" dirty="0" smtClean="0"/>
              <a:t>160/A/M</a:t>
            </a:r>
            <a:r>
              <a:rPr lang="fa-IR" dirty="0" smtClean="0"/>
              <a:t> می باشد.</a:t>
            </a:r>
            <a:endParaRPr lang="fa-IR" dirty="0"/>
          </a:p>
        </p:txBody>
      </p:sp>
      <p:sp>
        <p:nvSpPr>
          <p:cNvPr id="3" name="Title 2"/>
          <p:cNvSpPr>
            <a:spLocks noGrp="1"/>
          </p:cNvSpPr>
          <p:nvPr>
            <p:ph type="title"/>
          </p:nvPr>
        </p:nvSpPr>
        <p:spPr/>
        <p:txBody>
          <a:bodyPr/>
          <a:lstStyle/>
          <a:p>
            <a:pPr algn="ctr"/>
            <a:r>
              <a:rPr lang="fa-IR" dirty="0" smtClean="0"/>
              <a:t>میدان های مغناطیسی پایا</a:t>
            </a:r>
            <a:endParaRPr lang="fa-I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 </a:t>
            </a:r>
            <a:endParaRPr lang="en-US" dirty="0" smtClean="0"/>
          </a:p>
          <a:p>
            <a:r>
              <a:rPr lang="fa-IR" b="1" dirty="0" smtClean="0"/>
              <a:t>شدت جریان تماسی</a:t>
            </a:r>
            <a:endParaRPr lang="en-US" dirty="0" smtClean="0"/>
          </a:p>
          <a:p>
            <a:r>
              <a:rPr lang="fa-IR" dirty="0" smtClean="0"/>
              <a:t>شدت جریان تماسی ناشی از تماس با اجسام بدون اتصال به زمین که بار الکتریکی القایی را در یک میدان مغناطیسی زیر رادیویی کسب کرده است نمی بایست از حدود تماس نقطه ای اشاره شده در زیر جهت جلوگیری از شوک های الکتریکی تجاوز نماید:</a:t>
            </a:r>
            <a:endParaRPr lang="en-US" dirty="0" smtClean="0"/>
          </a:p>
          <a:p>
            <a:r>
              <a:rPr lang="fa-IR" dirty="0" smtClean="0"/>
              <a:t> </a:t>
            </a:r>
            <a:endParaRPr lang="en-US" dirty="0" smtClean="0"/>
          </a:p>
          <a:p>
            <a:r>
              <a:rPr lang="fa-IR" dirty="0" smtClean="0"/>
              <a:t>1 میلی آمپر در فرکانس 1 هرتز الی 2.5 کیلوهرتز</a:t>
            </a:r>
            <a:endParaRPr lang="en-US" dirty="0" smtClean="0"/>
          </a:p>
          <a:p>
            <a:r>
              <a:rPr lang="en-US" dirty="0" smtClean="0"/>
              <a:t>0.4 </a:t>
            </a:r>
            <a:r>
              <a:rPr lang="fa-IR" dirty="0" smtClean="0"/>
              <a:t>میلی آمپر در فرکانس 2.5 الی 30 کیلوهرتز (در رابطه فرکانس بر حسب کیلو هرتز)</a:t>
            </a:r>
            <a:endParaRPr lang="en-US" dirty="0" smtClean="0"/>
          </a:p>
          <a:p>
            <a:endParaRPr lang="fa-IR" dirty="0"/>
          </a:p>
        </p:txBody>
      </p:sp>
      <p:sp>
        <p:nvSpPr>
          <p:cNvPr id="3" name="Title 2"/>
          <p:cNvSpPr>
            <a:spLocks noGrp="1"/>
          </p:cNvSpPr>
          <p:nvPr>
            <p:ph type="title"/>
          </p:nvPr>
        </p:nvSpPr>
        <p:spPr/>
        <p:txBody>
          <a:bodyPr>
            <a:normAutofit fontScale="90000"/>
          </a:bodyPr>
          <a:lstStyle/>
          <a:p>
            <a:pPr algn="ctr"/>
            <a:r>
              <a:rPr lang="fa-IR" dirty="0" smtClean="0"/>
              <a:t>شدت جریان تماسی</a:t>
            </a:r>
            <a:r>
              <a:rPr lang="en-US" dirty="0" smtClean="0"/>
              <a:t/>
            </a:r>
            <a:br>
              <a:rPr lang="en-US" dirty="0" smtClean="0"/>
            </a:br>
            <a:endParaRPr lang="fa-I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b="1" dirty="0" smtClean="0"/>
              <a:t>توجه </a:t>
            </a:r>
            <a:endParaRPr lang="en-US" dirty="0" smtClean="0"/>
          </a:p>
          <a:p>
            <a:r>
              <a:rPr lang="fa-IR" dirty="0" smtClean="0"/>
              <a:t>1- مقادیر حد مجاز مواجهه شغلی تعیین شده بر اساس ارزشیابی داده های موجود از تحقیقات آزمایشگاهی و مطالعات مربوط به پرتوگیری انسان است. در صورت به دست آمدن اطلاعات جدیدتر، تغییراتی در مقادیر ارائه شده حاصل خواهد شد. تا کنون، اطلاعات کافی راجع به جواب های انسان و اثرات سوء احتمالی ناشی از </a:t>
            </a:r>
            <a:br>
              <a:rPr lang="fa-IR" dirty="0" smtClean="0"/>
            </a:br>
            <a:r>
              <a:rPr lang="fa-IR" dirty="0" smtClean="0"/>
              <a:t>میدان های مغناطیسی در گستره فرکانس </a:t>
            </a:r>
            <a:r>
              <a:rPr lang="en-US" dirty="0" smtClean="0"/>
              <a:t>1Hz</a:t>
            </a:r>
            <a:r>
              <a:rPr lang="fa-IR" dirty="0" smtClean="0"/>
              <a:t> تا </a:t>
            </a:r>
            <a:r>
              <a:rPr lang="en-US" dirty="0" smtClean="0"/>
              <a:t>30KHz</a:t>
            </a:r>
            <a:r>
              <a:rPr lang="fa-IR" dirty="0" smtClean="0"/>
              <a:t> وجود ندارد تا بتوان بر اساس آن ها حد مواجهه شغلی را برای برآورد میانگین وزنی زمانی پرتوگیری تعیین نمود.</a:t>
            </a:r>
            <a:endParaRPr lang="en-US" dirty="0" smtClean="0"/>
          </a:p>
          <a:p>
            <a:endParaRPr lang="fa-IR" dirty="0"/>
          </a:p>
        </p:txBody>
      </p:sp>
      <p:sp>
        <p:nvSpPr>
          <p:cNvPr id="3" name="Title 2"/>
          <p:cNvSpPr>
            <a:spLocks noGrp="1"/>
          </p:cNvSpPr>
          <p:nvPr>
            <p:ph type="title"/>
          </p:nvPr>
        </p:nvSpPr>
        <p:spPr/>
        <p:txBody>
          <a:bodyPr/>
          <a:lstStyle/>
          <a:p>
            <a:pPr algn="ctr"/>
            <a:r>
              <a:rPr lang="fa-IR" dirty="0" smtClean="0"/>
              <a:t>میدان های مغناطیسی پایا</a:t>
            </a:r>
            <a:endParaRPr lang="fa-I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fa-IR" dirty="0" smtClean="0"/>
              <a:t>2- مقادیر حد مجاز مواجهه شغلی تعیین شده، شاغلینی را که دارای دستگاه ضربان ساز قلبی هستند در مقابل تداخل امواج الکترومغناطیسی با دستگاه مزبور حفاظت نمی کند. بعضی از انواع دستگاه های ضربان ساز قلبی به تداخل با امواج الکترومغناطیسی ناشی از خطوط انتقال نیرو (با فرکانس 50 الی 60 هرتز) در چگالی شار مغناطیسی به کوچکی </a:t>
            </a:r>
            <a:r>
              <a:rPr lang="en-US" dirty="0" smtClean="0"/>
              <a:t>0.1mT </a:t>
            </a:r>
            <a:r>
              <a:rPr lang="fa-IR" dirty="0" smtClean="0"/>
              <a:t>حساسیت نشان داده اند. به علت کمی اطلاعات ارائه شده از جانب کارخانه سازنده ضربان قلبی درباره تداخل امواج الکترومغناطیسی، توصیه می شود، پرتوگیری افراد حامل دستگاه مذکور و یا هر دستگاه مشابه دیگری که در بدنشان وجود دارد در حد </a:t>
            </a:r>
            <a:r>
              <a:rPr lang="en-US" dirty="0" smtClean="0"/>
              <a:t>0.1mT </a:t>
            </a:r>
            <a:r>
              <a:rPr lang="fa-IR" dirty="0" smtClean="0"/>
              <a:t>و یا کمتر در فرکانس های مربوط به خطوط انتقال نیرو نگه داشته شود.</a:t>
            </a:r>
            <a:endParaRPr lang="en-US" dirty="0" smtClean="0"/>
          </a:p>
          <a:p>
            <a:endParaRPr lang="fa-I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71678"/>
            <a:ext cx="8229600" cy="3935613"/>
          </a:xfrm>
        </p:spPr>
        <p:txBody>
          <a:bodyPr>
            <a:normAutofit/>
          </a:bodyPr>
          <a:lstStyle/>
          <a:p>
            <a:r>
              <a:rPr lang="fa-IR" dirty="0" smtClean="0"/>
              <a:t>مقادیر حد مجاز مواجهه شغلی تعیین شده اشاره به شدت های میدان با فرکانس رادیویی (</a:t>
            </a:r>
            <a:r>
              <a:rPr lang="en-US" dirty="0" smtClean="0"/>
              <a:t>30KHz</a:t>
            </a:r>
            <a:r>
              <a:rPr lang="fa-IR" dirty="0" smtClean="0"/>
              <a:t> و کمتر از آن) و همچنین میدان های الکتریکی پایا در محیط های کار بدون حفاظ دارد و نشان دهنده شرایطی است که تحت آن شرایط اگر کارکنان به طور مکرر در مواجهه با آن قرار گیرند، اثرات زیان آوری بر سلامت آنان عارض نشود. برای تعیین مقادیر حد مواجهه شغلی شدت های میدان الکتریکی به صورت مقادیر مؤثر (</a:t>
            </a:r>
            <a:r>
              <a:rPr lang="en-US" dirty="0" err="1" smtClean="0"/>
              <a:t>rms</a:t>
            </a:r>
            <a:r>
              <a:rPr lang="fa-IR" dirty="0" smtClean="0"/>
              <a:t>) داده شده است. این مقادیر به عنوان راهنما جهت کنترل پرتوگیری تعیین شده است و به علت حساسیت های فردی نباید به عنوان مرز مشخصی بین ایمنی و خطر تلقی شود</a:t>
            </a:r>
            <a:endParaRPr lang="fa-IR" dirty="0"/>
          </a:p>
        </p:txBody>
      </p:sp>
      <p:sp>
        <p:nvSpPr>
          <p:cNvPr id="3" name="Title 2"/>
          <p:cNvSpPr>
            <a:spLocks noGrp="1"/>
          </p:cNvSpPr>
          <p:nvPr>
            <p:ph type="title"/>
          </p:nvPr>
        </p:nvSpPr>
        <p:spPr>
          <a:xfrm>
            <a:off x="457200" y="500042"/>
            <a:ext cx="8229600" cy="1357322"/>
          </a:xfrm>
        </p:spPr>
        <p:txBody>
          <a:bodyPr>
            <a:normAutofit fontScale="90000"/>
          </a:bodyPr>
          <a:lstStyle/>
          <a:p>
            <a:pPr algn="ctr"/>
            <a:r>
              <a:rPr lang="fa-IR" dirty="0" smtClean="0"/>
              <a:t>میدان های الکتریکی پایا و میدان های الکتریکی با فرکانس  </a:t>
            </a:r>
            <a:r>
              <a:rPr lang="en-US" dirty="0" smtClean="0"/>
              <a:t>30 KHz</a:t>
            </a:r>
            <a:r>
              <a:rPr lang="fa-IR" dirty="0" smtClean="0"/>
              <a:t> و کمتر از آن (زیر فرکانس رادیویی)</a:t>
            </a:r>
            <a:r>
              <a:rPr lang="en-US" dirty="0" smtClean="0"/>
              <a:t/>
            </a:r>
            <a:br>
              <a:rPr lang="en-US" dirty="0" smtClean="0"/>
            </a:br>
            <a:endParaRPr lang="fa-I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r>
              <a:rPr lang="fa-IR" dirty="0" smtClean="0"/>
              <a:t> شدت های میدان الکتریکی تعیین شده برای مقدار حد مواجهه شغلی به میدان هایی  اشاره دارد که در هوا موجودند و به دور از سطوح هادی ها قرار دارند (جایی که تخلیه های جرقه ای و جریان های تماس ممکن است مخاطرات جدی به بار آورد). پرتوگیری شغلی در فرکانس صفر هرتز </a:t>
            </a:r>
            <a:r>
              <a:rPr lang="en-US" dirty="0" smtClean="0"/>
              <a:t>(DC) </a:t>
            </a:r>
            <a:r>
              <a:rPr lang="fa-IR" dirty="0" smtClean="0"/>
              <a:t>تا 220 هرتز نباید از شدت میدان </a:t>
            </a:r>
            <a:r>
              <a:rPr lang="en-US" dirty="0" smtClean="0"/>
              <a:t>25KV/m </a:t>
            </a:r>
            <a:r>
              <a:rPr lang="fa-IR" dirty="0" smtClean="0"/>
              <a:t>بیشتر باشد. در فرکانس های </a:t>
            </a:r>
            <a:r>
              <a:rPr lang="en-US" dirty="0" smtClean="0"/>
              <a:t>220Hz</a:t>
            </a:r>
            <a:r>
              <a:rPr lang="fa-IR" dirty="0" smtClean="0"/>
              <a:t> تا </a:t>
            </a:r>
            <a:r>
              <a:rPr lang="en-US" dirty="0" smtClean="0"/>
              <a:t>3KHz</a:t>
            </a:r>
            <a:r>
              <a:rPr lang="fa-IR" dirty="0" smtClean="0"/>
              <a:t> مقدار سقف شدت میدان از رابطه زیر بدست می آید:</a:t>
            </a:r>
            <a:endParaRPr lang="en-US" dirty="0" smtClean="0"/>
          </a:p>
          <a:p>
            <a:r>
              <a:rPr lang="en-US" dirty="0" smtClean="0"/>
              <a:t>E=5/525*              </a:t>
            </a:r>
            <a:r>
              <a:rPr lang="fa-IR" dirty="0" smtClean="0"/>
              <a:t>حد مواجهه شغلی بر حسب</a:t>
            </a:r>
            <a:r>
              <a:rPr lang="en-US" dirty="0" smtClean="0"/>
              <a:t>V/m</a:t>
            </a:r>
          </a:p>
          <a:p>
            <a:r>
              <a:rPr lang="fa-IR" dirty="0" smtClean="0"/>
              <a:t> </a:t>
            </a:r>
            <a:endParaRPr lang="en-US" dirty="0" smtClean="0"/>
          </a:p>
          <a:p>
            <a:r>
              <a:rPr lang="en-US" dirty="0" smtClean="0"/>
              <a:t>F</a:t>
            </a:r>
            <a:r>
              <a:rPr lang="fa-IR" dirty="0" smtClean="0"/>
              <a:t> فرکانس بر حسب هرتز است.</a:t>
            </a:r>
            <a:endParaRPr lang="en-US" dirty="0" smtClean="0"/>
          </a:p>
          <a:p>
            <a:r>
              <a:rPr lang="fa-IR" dirty="0" smtClean="0"/>
              <a:t>در حد مجاز مواجهه شغلی برای فرکانس های </a:t>
            </a:r>
            <a:r>
              <a:rPr lang="en-US" dirty="0" smtClean="0"/>
              <a:t>3KHz</a:t>
            </a:r>
            <a:r>
              <a:rPr lang="fa-IR" dirty="0" smtClean="0"/>
              <a:t> تا </a:t>
            </a:r>
            <a:r>
              <a:rPr lang="en-US" dirty="0" smtClean="0"/>
              <a:t>30KHz</a:t>
            </a:r>
            <a:r>
              <a:rPr lang="fa-IR" dirty="0" smtClean="0"/>
              <a:t> مقدار سقف </a:t>
            </a:r>
            <a:r>
              <a:rPr lang="en-US" dirty="0" smtClean="0"/>
              <a:t>1842V/m</a:t>
            </a:r>
            <a:r>
              <a:rPr lang="fa-IR" dirty="0" smtClean="0"/>
              <a:t> می باشد. این مقادیر سقف برای فرکانس های 3 تا 30 کیلو هرتز برای بخشی از بدن و نیز تمام بدن در نظر گرفته می شود.</a:t>
            </a:r>
            <a:endParaRPr lang="en-US" dirty="0" smtClean="0"/>
          </a:p>
          <a:p>
            <a:endParaRPr lang="fa-IR" dirty="0"/>
          </a:p>
        </p:txBody>
      </p:sp>
      <p:sp>
        <p:nvSpPr>
          <p:cNvPr id="3" name="Title 2"/>
          <p:cNvSpPr>
            <a:spLocks noGrp="1"/>
          </p:cNvSpPr>
          <p:nvPr>
            <p:ph type="title"/>
          </p:nvPr>
        </p:nvSpPr>
        <p:spPr/>
        <p:txBody>
          <a:bodyPr/>
          <a:lstStyle/>
          <a:p>
            <a:pPr algn="ctr"/>
            <a:r>
              <a:rPr lang="fa-IR" dirty="0" smtClean="0"/>
              <a:t>میدان های الکتریکی پایا</a:t>
            </a:r>
            <a:endParaRPr lang="fa-IR" dirty="0"/>
          </a:p>
        </p:txBody>
      </p:sp>
      <p:sp>
        <p:nvSpPr>
          <p:cNvPr id="307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pic>
        <p:nvPicPr>
          <p:cNvPr id="3072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858016" y="3714752"/>
            <a:ext cx="466725" cy="238125"/>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b="1" dirty="0" smtClean="0"/>
              <a:t>توجه</a:t>
            </a:r>
            <a:endParaRPr lang="en-US" dirty="0" smtClean="0"/>
          </a:p>
          <a:p>
            <a:r>
              <a:rPr lang="fa-IR" dirty="0" smtClean="0"/>
              <a:t>1- مقادیر حد مجاز مواجهه شغلی بر اساس جریان های محدود در سطح بدن و جریان های داخلی القایی به مقادیری کمتر از آنچه که تصور می رود ایجاد اثرات زیان آوری بنماید، تعیین شده است. هر چند تاکنون دلایل و شواهد کافی مبنی بر زیان آور بودن پرتوگیری شغلی از این میدان ها برای سلامت کارکنان به دست نیامده است، اما نتایج برخی مطالعات آزمایشگاهی در شدت های میدان الکتریکی کمتر از مقادیر مجاز، برخی اثرات بیولوژیکی را نشان داده اند. در صورت به دست آمدن اطلاعات جدیدتر، تغییراتی در مقادیر ارائه شده داده خواهد </a:t>
            </a:r>
            <a:endParaRPr lang="en-US" dirty="0" smtClean="0"/>
          </a:p>
          <a:p>
            <a:endParaRPr lang="fa-IR" dirty="0"/>
          </a:p>
        </p:txBody>
      </p:sp>
      <p:sp>
        <p:nvSpPr>
          <p:cNvPr id="3" name="Title 2"/>
          <p:cNvSpPr>
            <a:spLocks noGrp="1"/>
          </p:cNvSpPr>
          <p:nvPr>
            <p:ph type="title"/>
          </p:nvPr>
        </p:nvSpPr>
        <p:spPr/>
        <p:txBody>
          <a:bodyPr/>
          <a:lstStyle/>
          <a:p>
            <a:pPr algn="ctr"/>
            <a:r>
              <a:rPr lang="fa-IR" dirty="0" smtClean="0"/>
              <a:t>میدان های الکتریکی پایا</a:t>
            </a:r>
            <a:endParaRPr lang="fa-IR" dirty="0"/>
          </a:p>
        </p:txBody>
      </p:sp>
      <p:sp>
        <p:nvSpPr>
          <p:cNvPr id="296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297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297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در حال حاضر اطلاعات کافی راجع به پاسخ های انسان و اثرات سوء احتمالی ناشی از میدان های الکتریکی در گستره فرکانسی صفر تا </a:t>
            </a:r>
            <a:r>
              <a:rPr lang="en-US" dirty="0" smtClean="0"/>
              <a:t>30KHz </a:t>
            </a:r>
            <a:r>
              <a:rPr lang="fa-IR" dirty="0" smtClean="0"/>
              <a:t>وجود ندارد تا بتوان بر اساس آنها حد مواجهه شغلی را برای میانگین وزنی زمانی پرتوگیری تعیین نمود. </a:t>
            </a:r>
          </a:p>
          <a:p>
            <a:r>
              <a:rPr lang="fa-IR" dirty="0" smtClean="0"/>
              <a:t>2- قرار گرفتن در میدان هایی با شدتی بیش از </a:t>
            </a:r>
            <a:r>
              <a:rPr lang="en-US" dirty="0" smtClean="0"/>
              <a:t>5-7 KV/m</a:t>
            </a:r>
            <a:r>
              <a:rPr lang="fa-IR" dirty="0" smtClean="0"/>
              <a:t> بدون اتصال به زمین می تواند مخاطرات ایمنی وسیعی به دنبال داشته باشد. از جمله با وجود میدان الکتریکی با شدت زیاد ممکن است تخلیه الکتریکی و جریان های تماسی ناشی از هادی های زیرزمینی واقع در میدان، همراه با از جا پریدن بعلاوه سایر مخاطرات ایمنی مانند احتراق مواد قابل اشتعال و وسایل الکتریکی قابل انفجار، به وجود آید</a:t>
            </a:r>
            <a:endParaRPr lang="fa-IR" dirty="0"/>
          </a:p>
        </p:txBody>
      </p:sp>
      <p:sp>
        <p:nvSpPr>
          <p:cNvPr id="3" name="Title 2"/>
          <p:cNvSpPr>
            <a:spLocks noGrp="1"/>
          </p:cNvSpPr>
          <p:nvPr>
            <p:ph type="title"/>
          </p:nvPr>
        </p:nvSpPr>
        <p:spPr/>
        <p:txBody>
          <a:bodyPr/>
          <a:lstStyle/>
          <a:p>
            <a:pPr algn="ctr"/>
            <a:r>
              <a:rPr lang="fa-IR" dirty="0" smtClean="0"/>
              <a:t>میدان های الکتریکی پایا</a:t>
            </a:r>
            <a:endParaRPr lang="fa-I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 لازم است ضمن دقت زیاد اشیاء بدون اتصال به زمین حذف شوند، یا مجهز به سیم اتصال به زمین گردند </a:t>
            </a:r>
            <a:r>
              <a:rPr lang="en-US" dirty="0" smtClean="0"/>
              <a:t>(Earth)</a:t>
            </a:r>
            <a:r>
              <a:rPr lang="fa-IR" dirty="0" smtClean="0"/>
              <a:t>، و یا هنگام جابه جایی آنها از دستکش های عایق استفاده شود. در میدان های با شدت بیش از </a:t>
            </a:r>
            <a:r>
              <a:rPr lang="en-US" dirty="0" smtClean="0"/>
              <a:t>15 KV/m</a:t>
            </a:r>
            <a:r>
              <a:rPr lang="fa-IR" dirty="0" smtClean="0"/>
              <a:t> لازم است از وسایل حفاظتی (مثل لباس، دستکش و انواع عایق های الکتریکی) استفاده شود.</a:t>
            </a:r>
            <a:endParaRPr lang="fa-IR" dirty="0"/>
          </a:p>
        </p:txBody>
      </p:sp>
      <p:sp>
        <p:nvSpPr>
          <p:cNvPr id="3" name="Title 2"/>
          <p:cNvSpPr>
            <a:spLocks noGrp="1"/>
          </p:cNvSpPr>
          <p:nvPr>
            <p:ph type="title"/>
          </p:nvPr>
        </p:nvSpPr>
        <p:spPr/>
        <p:txBody>
          <a:bodyPr/>
          <a:lstStyle/>
          <a:p>
            <a:pPr algn="ctr"/>
            <a:r>
              <a:rPr lang="fa-IR" dirty="0" smtClean="0"/>
              <a:t>میدان های الکتریکی پایا</a:t>
            </a:r>
            <a:endParaRPr lang="fa-I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3- برای شاغلینی که دارای ضربان ساز قلبی هستند، مقادیر حد مجاز تعیین شده، آنها را در برابر تداخل امواج الکترومغناطیسی با دستگاه مذکور حفاظت نمی کند. بعضی از انواع ضربان سازهای قلبی در مقابل تداخل با میدان های الکتریکی با فرکانس مربوط به خطوط انتقال نیرو (50 الی 60 هرتز) حتی به شدتی به اندازه </a:t>
            </a:r>
            <a:r>
              <a:rPr lang="en-US" dirty="0" smtClean="0"/>
              <a:t>2KV/m </a:t>
            </a:r>
            <a:r>
              <a:rPr lang="fa-IR" dirty="0" smtClean="0"/>
              <a:t>حساسیت نشان می دهند. به علت کمی اطلاعات ارائه شده از طرف کارخانه سازنده درباره تداخل امواج الکترومغناطیسی با دستگاه ضربان ساز قلبی، تمامی افراد حامل دستگاه ضربان ساز و سایر وسایل مشابه پزشکی باید در حد </a:t>
            </a:r>
            <a:r>
              <a:rPr lang="en-US" dirty="0" smtClean="0"/>
              <a:t>1KV/m</a:t>
            </a:r>
            <a:r>
              <a:rPr lang="fa-IR" dirty="0" smtClean="0"/>
              <a:t> نگه داشته شود.</a:t>
            </a:r>
            <a:endParaRPr lang="en-US" dirty="0" smtClean="0"/>
          </a:p>
          <a:p>
            <a:endParaRPr lang="fa-IR" dirty="0"/>
          </a:p>
        </p:txBody>
      </p:sp>
      <p:sp>
        <p:nvSpPr>
          <p:cNvPr id="3" name="Title 2"/>
          <p:cNvSpPr>
            <a:spLocks noGrp="1"/>
          </p:cNvSpPr>
          <p:nvPr>
            <p:ph type="title"/>
          </p:nvPr>
        </p:nvSpPr>
        <p:spPr/>
        <p:txBody>
          <a:bodyPr/>
          <a:lstStyle/>
          <a:p>
            <a:pPr algn="ctr"/>
            <a:r>
              <a:rPr lang="fa-IR" smtClean="0"/>
              <a:t>میدان های الکتریکی پایا</a:t>
            </a:r>
            <a:endParaRPr lang="fa-I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Khaksari\My Documents\My Pictures\3.gif"/>
          <p:cNvPicPr>
            <a:picLocks noGrp="1" noChangeAspect="1" noChangeArrowheads="1"/>
          </p:cNvPicPr>
          <p:nvPr>
            <p:ph idx="1"/>
          </p:nvPr>
        </p:nvPicPr>
        <p:blipFill>
          <a:blip r:embed="rId2"/>
          <a:srcRect/>
          <a:stretch>
            <a:fillRect/>
          </a:stretch>
        </p:blipFill>
        <p:spPr bwMode="auto">
          <a:xfrm>
            <a:off x="0" y="0"/>
            <a:ext cx="8858280" cy="6357958"/>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fa-IR" dirty="0" smtClean="0"/>
              <a:t>گوس متر مدل </a:t>
            </a:r>
            <a:r>
              <a:rPr lang="en-US" dirty="0" err="1" smtClean="0"/>
              <a:t>extech</a:t>
            </a:r>
            <a:endParaRPr lang="fa-IR" dirty="0"/>
          </a:p>
        </p:txBody>
      </p:sp>
      <p:pic>
        <p:nvPicPr>
          <p:cNvPr id="1026" name="Picture 2" descr="C:\Documents and Settings\Khaksari\My Documents\My Pictures\EXTECH-480836b.png"/>
          <p:cNvPicPr>
            <a:picLocks noGrp="1" noChangeAspect="1" noChangeArrowheads="1"/>
          </p:cNvPicPr>
          <p:nvPr>
            <p:ph idx="1"/>
          </p:nvPr>
        </p:nvPicPr>
        <p:blipFill>
          <a:blip r:embed="rId2"/>
          <a:srcRect/>
          <a:stretch>
            <a:fillRect/>
          </a:stretch>
        </p:blipFill>
        <p:spPr bwMode="auto">
          <a:xfrm>
            <a:off x="2987279" y="1481138"/>
            <a:ext cx="3169441" cy="4525962"/>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Khaksari\My Documents\My Pictures\30_99195_Fixd.jpg"/>
          <p:cNvPicPr>
            <a:picLocks noGrp="1" noChangeAspect="1" noChangeArrowheads="1"/>
          </p:cNvPicPr>
          <p:nvPr>
            <p:ph idx="1"/>
          </p:nvPr>
        </p:nvPicPr>
        <p:blipFill>
          <a:blip r:embed="rId2"/>
          <a:srcRect/>
          <a:stretch>
            <a:fillRect/>
          </a:stretch>
        </p:blipFill>
        <p:spPr bwMode="auto">
          <a:xfrm>
            <a:off x="1571604" y="1643050"/>
            <a:ext cx="5786478" cy="5000659"/>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fa-IR" dirty="0" smtClean="0"/>
              <a:t>گوس متر مدل </a:t>
            </a:r>
            <a:r>
              <a:rPr lang="en-US" dirty="0" err="1" smtClean="0"/>
              <a:t>extech</a:t>
            </a:r>
            <a:endParaRPr lang="fa-IR" dirty="0"/>
          </a:p>
        </p:txBody>
      </p:sp>
      <p:pic>
        <p:nvPicPr>
          <p:cNvPr id="3074" name="Picture 2" descr="C:\Documents and Settings\Khaksari\My Documents\My Pictures\image.jpg"/>
          <p:cNvPicPr>
            <a:picLocks noGrp="1" noChangeAspect="1" noChangeArrowheads="1"/>
          </p:cNvPicPr>
          <p:nvPr>
            <p:ph idx="1"/>
          </p:nvPr>
        </p:nvPicPr>
        <p:blipFill>
          <a:blip r:embed="rId2"/>
          <a:srcRect/>
          <a:stretch>
            <a:fillRect/>
          </a:stretch>
        </p:blipFill>
        <p:spPr bwMode="auto">
          <a:xfrm>
            <a:off x="1554692" y="1481138"/>
            <a:ext cx="6034616" cy="4525962"/>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err="1" smtClean="0"/>
              <a:t>lutron</a:t>
            </a:r>
            <a:endParaRPr lang="fa-IR" dirty="0"/>
          </a:p>
        </p:txBody>
      </p:sp>
      <p:pic>
        <p:nvPicPr>
          <p:cNvPr id="4098" name="Picture 2" descr="C:\Documents and Settings\Khaksari\My Documents\My Pictures\EMF-827-500_Fixd.jpg"/>
          <p:cNvPicPr>
            <a:picLocks noGrp="1" noChangeAspect="1" noChangeArrowheads="1"/>
          </p:cNvPicPr>
          <p:nvPr>
            <p:ph idx="1"/>
          </p:nvPr>
        </p:nvPicPr>
        <p:blipFill>
          <a:blip r:embed="rId2"/>
          <a:srcRect/>
          <a:stretch>
            <a:fillRect/>
          </a:stretch>
        </p:blipFill>
        <p:spPr bwMode="auto">
          <a:xfrm>
            <a:off x="2831245" y="1481138"/>
            <a:ext cx="3481509" cy="452596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28802"/>
            <a:ext cx="8229600" cy="4078489"/>
          </a:xfrm>
        </p:spPr>
        <p:txBody>
          <a:bodyPr/>
          <a:lstStyle/>
          <a:p>
            <a:r>
              <a:rPr lang="fa-IR" dirty="0" smtClean="0"/>
              <a:t>اصولا در هر محلی که از وسایل برقی استفاده میشود در اطراف آن وسیله میدان الکتریکی ومغناطیسی ایجاد میگردد این میدان ها با چشم قابل مشاهده نیستند ولی با آشکار سازی اثرات آنها پی به وجود این میدان ها میتوان برد این میدان ها در محیط کار وزندگی با شدت های مختلف تولید میشوند دستگاه اندازه گیری میدان الکترومغناطیس این مقادیر را اندازه گیری می نماید </a:t>
            </a:r>
            <a:endParaRPr lang="fa-IR" dirty="0"/>
          </a:p>
        </p:txBody>
      </p:sp>
      <p:sp>
        <p:nvSpPr>
          <p:cNvPr id="2" name="Title 1"/>
          <p:cNvSpPr>
            <a:spLocks noGrp="1"/>
          </p:cNvSpPr>
          <p:nvPr>
            <p:ph type="title"/>
          </p:nvPr>
        </p:nvSpPr>
        <p:spPr/>
        <p:txBody>
          <a:bodyPr>
            <a:normAutofit fontScale="90000"/>
          </a:bodyPr>
          <a:lstStyle/>
          <a:p>
            <a:r>
              <a:rPr lang="fa-IR" dirty="0" smtClean="0"/>
              <a:t>میدان الکترومغناطیس درچه محل هایی ایجاد میشود </a:t>
            </a:r>
            <a:endParaRPr lang="fa-I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t>اگر چه میدان الکترومغناطیس در اطراف تمام دستگاههای که برق از آن عبور می کند وجود دارد ولی در اکثر دستگاهها ( نظیر کامپیوتر – پرینتر – تلویزیون – و... )  این میدان بسیار پایین تر از حد مجاز است ودر قیاس با استاندارد بسیار پایین است لذا جهت اندازه گیری میدانهای الکترومغناطیس بیشتر باید اطراف دستگاههایی اندازه گیری شود که با ولتاژ بالا کار میکنند یا نقش ژنراتور دارند یا در آنها از ترانس های بسیار قوی استفاده میشود یا محل عبور برق با ولتاژ بالا می باشد نظیر دکل های برق فشار قوی وتجهیزات تقویت کننده برق می باشد  </a:t>
            </a:r>
            <a:endParaRPr lang="fa-IR" dirty="0"/>
          </a:p>
        </p:txBody>
      </p:sp>
      <p:sp>
        <p:nvSpPr>
          <p:cNvPr id="2" name="Title 1"/>
          <p:cNvSpPr>
            <a:spLocks noGrp="1"/>
          </p:cNvSpPr>
          <p:nvPr>
            <p:ph type="title"/>
          </p:nvPr>
        </p:nvSpPr>
        <p:spPr/>
        <p:txBody>
          <a:bodyPr>
            <a:normAutofit fontScale="90000"/>
          </a:bodyPr>
          <a:lstStyle/>
          <a:p>
            <a:pPr algn="r"/>
            <a:r>
              <a:rPr lang="fa-IR" dirty="0" smtClean="0"/>
              <a:t>میدان الکترومغناطیس بیشتر در چه نقاطی باید اندازه گیری شود  </a:t>
            </a:r>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ترانس ها </a:t>
            </a:r>
          </a:p>
          <a:p>
            <a:r>
              <a:rPr lang="fa-IR" dirty="0" smtClean="0"/>
              <a:t>تابلو برق فشار قوی </a:t>
            </a:r>
          </a:p>
          <a:p>
            <a:r>
              <a:rPr lang="fa-IR" dirty="0" smtClean="0"/>
              <a:t>رله ها </a:t>
            </a:r>
          </a:p>
          <a:p>
            <a:r>
              <a:rPr lang="fa-IR" dirty="0" smtClean="0"/>
              <a:t>دستگاههای ترک یابی قطعات توسط میدان مغناطیسی </a:t>
            </a:r>
          </a:p>
          <a:p>
            <a:r>
              <a:rPr lang="fa-IR" dirty="0" smtClean="0"/>
              <a:t>دستگاههای جوش نقطه ای </a:t>
            </a:r>
          </a:p>
          <a:p>
            <a:r>
              <a:rPr lang="fa-IR" dirty="0" smtClean="0"/>
              <a:t>بعضی دستگاههای پزشکی نظیر </a:t>
            </a:r>
            <a:r>
              <a:rPr lang="en-US" dirty="0" smtClean="0"/>
              <a:t>MRI</a:t>
            </a:r>
          </a:p>
          <a:p>
            <a:r>
              <a:rPr lang="fa-IR" dirty="0" smtClean="0"/>
              <a:t>سویچ یارد های پست برق 400 و600</a:t>
            </a:r>
          </a:p>
          <a:p>
            <a:r>
              <a:rPr lang="fa-IR" dirty="0" smtClean="0"/>
              <a:t>اطراف دکل های برق فشار قوی </a:t>
            </a:r>
          </a:p>
          <a:p>
            <a:r>
              <a:rPr lang="fa-IR" dirty="0" smtClean="0"/>
              <a:t>ژنراتور ها </a:t>
            </a:r>
            <a:endParaRPr lang="en-US" dirty="0" smtClean="0"/>
          </a:p>
          <a:p>
            <a:endParaRPr lang="fa-IR" dirty="0"/>
          </a:p>
        </p:txBody>
      </p:sp>
      <p:sp>
        <p:nvSpPr>
          <p:cNvPr id="3" name="Title 2"/>
          <p:cNvSpPr>
            <a:spLocks noGrp="1"/>
          </p:cNvSpPr>
          <p:nvPr>
            <p:ph type="title"/>
          </p:nvPr>
        </p:nvSpPr>
        <p:spPr/>
        <p:txBody>
          <a:bodyPr>
            <a:normAutofit fontScale="90000"/>
          </a:bodyPr>
          <a:lstStyle/>
          <a:p>
            <a:pPr algn="r"/>
            <a:r>
              <a:rPr lang="fa-IR" dirty="0" smtClean="0"/>
              <a:t>دستگاههایی که مقادیر زیاد میدان الکترومغناطیس ایجاد می کنند  </a:t>
            </a:r>
            <a:endParaRPr lang="fa-I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1-برق 20 کیلو ولت حریم درجه یک  ( داخل شهری) 3 متر </a:t>
            </a:r>
          </a:p>
          <a:p>
            <a:pPr>
              <a:buNone/>
            </a:pPr>
            <a:r>
              <a:rPr lang="fa-IR" dirty="0" smtClean="0"/>
              <a:t>    درجه دو( خارج شهری ) 5 متر</a:t>
            </a:r>
          </a:p>
          <a:p>
            <a:r>
              <a:rPr lang="fa-IR" dirty="0" smtClean="0"/>
              <a:t>2- برق 63 کیلو ولت حریم درجه یک  ( داخل شهری) 13 متر درجه 2 ( خارج شهری ) 20 متر</a:t>
            </a:r>
          </a:p>
          <a:p>
            <a:r>
              <a:rPr lang="fa-IR" dirty="0" smtClean="0"/>
              <a:t>3- برق 230کیلو ولت حریم درجه یک  ( داخل شهری) 17 متر درجه 2 ( خارج شهری ) 40 متر</a:t>
            </a:r>
          </a:p>
          <a:p>
            <a:r>
              <a:rPr lang="fa-IR" dirty="0" smtClean="0"/>
              <a:t>4- برق 400کیلو ولت حریم درجه یک  ( داخل شهری) 20 متر درجه 2 ( خارج شهری ) 50 متر</a:t>
            </a:r>
            <a:endParaRPr lang="fa-IR" dirty="0"/>
          </a:p>
        </p:txBody>
      </p:sp>
      <p:sp>
        <p:nvSpPr>
          <p:cNvPr id="3" name="Title 2"/>
          <p:cNvSpPr>
            <a:spLocks noGrp="1"/>
          </p:cNvSpPr>
          <p:nvPr>
            <p:ph type="title"/>
          </p:nvPr>
        </p:nvSpPr>
        <p:spPr/>
        <p:txBody>
          <a:bodyPr/>
          <a:lstStyle/>
          <a:p>
            <a:pPr algn="ctr"/>
            <a:r>
              <a:rPr lang="fa-IR" dirty="0" smtClean="0"/>
              <a:t>حریم های دکل های برق فشار قوی</a:t>
            </a:r>
            <a:endParaRPr lang="fa-I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میدانهای الکترومغناطیس روی سیستم اعصاب مرکزی تاثیرمی گذارد در مواردی سرطان خون نیز در جانوران دیده شده است لذا باید کارگرانی که در معرض این میدانها قرار می گیرند مورد پایش فیزیکی محل کار وپایش بیولوژیکی خون قرار گیرند جهت اندازه گیری میدان الکتریکی ومغناطیسی در محل کار اپراتور حضور می یابیم واندازه گیری میدان الکتریکی ومغناطیسی را انجام میدهیم ومقادیر اندازه گیری را با استاندارد مقایسه می کنیم </a:t>
            </a:r>
            <a:endParaRPr lang="fa-IR" dirty="0"/>
          </a:p>
        </p:txBody>
      </p:sp>
      <p:sp>
        <p:nvSpPr>
          <p:cNvPr id="3" name="Title 2"/>
          <p:cNvSpPr>
            <a:spLocks noGrp="1"/>
          </p:cNvSpPr>
          <p:nvPr>
            <p:ph type="title"/>
          </p:nvPr>
        </p:nvSpPr>
        <p:spPr/>
        <p:txBody>
          <a:bodyPr/>
          <a:lstStyle/>
          <a:p>
            <a:pPr algn="r"/>
            <a:r>
              <a:rPr lang="fa-IR" dirty="0" smtClean="0"/>
              <a:t>بررسی میدانهای الکترومغناطیس </a:t>
            </a:r>
            <a:endParaRPr lang="fa-I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این دستگاه شامل قسمتهای زیر است </a:t>
            </a:r>
          </a:p>
          <a:p>
            <a:r>
              <a:rPr lang="fa-IR" dirty="0" smtClean="0"/>
              <a:t>کلید خاموش وروشن کردن دستگاه </a:t>
            </a:r>
          </a:p>
          <a:p>
            <a:r>
              <a:rPr lang="fa-IR" dirty="0" smtClean="0"/>
              <a:t>پروپ یا احساسگر </a:t>
            </a:r>
          </a:p>
          <a:p>
            <a:r>
              <a:rPr lang="fa-IR" dirty="0" smtClean="0"/>
              <a:t>صفحه نمایشگر </a:t>
            </a:r>
          </a:p>
          <a:p>
            <a:r>
              <a:rPr lang="fa-IR" dirty="0" smtClean="0"/>
              <a:t>کلید تعیین وضعیت کمیت اندازه گیری ( الکتریکی – مغناطیسی )</a:t>
            </a:r>
          </a:p>
          <a:p>
            <a:r>
              <a:rPr lang="fa-IR" dirty="0" smtClean="0"/>
              <a:t>فیلتر فرکانس </a:t>
            </a:r>
          </a:p>
          <a:p>
            <a:r>
              <a:rPr lang="fa-IR" dirty="0" smtClean="0"/>
              <a:t>محل استقرار باطری </a:t>
            </a:r>
            <a:endParaRPr lang="fa-IR" dirty="0"/>
          </a:p>
        </p:txBody>
      </p:sp>
      <p:sp>
        <p:nvSpPr>
          <p:cNvPr id="3" name="Title 2"/>
          <p:cNvSpPr>
            <a:spLocks noGrp="1"/>
          </p:cNvSpPr>
          <p:nvPr>
            <p:ph type="title"/>
          </p:nvPr>
        </p:nvSpPr>
        <p:spPr/>
        <p:txBody>
          <a:bodyPr/>
          <a:lstStyle/>
          <a:p>
            <a:r>
              <a:rPr lang="fa-IR" dirty="0" smtClean="0"/>
              <a:t>دستگاه اندازه گیری میدان الکترومغناطیس </a:t>
            </a:r>
            <a:endParaRPr lang="fa-IR" dirty="0"/>
          </a:p>
        </p:txBody>
      </p:sp>
      <p:pic>
        <p:nvPicPr>
          <p:cNvPr id="4" name="Picture 2" descr="C:\Documents and Settings\Khaksari\My Documents\My Pictures\EMF-827-500_Fixd.jpg"/>
          <p:cNvPicPr>
            <a:picLocks noChangeAspect="1" noChangeArrowheads="1"/>
          </p:cNvPicPr>
          <p:nvPr/>
        </p:nvPicPr>
        <p:blipFill>
          <a:blip r:embed="rId2"/>
          <a:srcRect/>
          <a:stretch>
            <a:fillRect/>
          </a:stretch>
        </p:blipFill>
        <p:spPr bwMode="auto">
          <a:xfrm>
            <a:off x="1142977" y="4071942"/>
            <a:ext cx="2428891" cy="1935158"/>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190</TotalTime>
  <Words>2183</Words>
  <Application>Microsoft Office PowerPoint</Application>
  <PresentationFormat>On-screen Show (4:3)</PresentationFormat>
  <Paragraphs>103</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Concourse</vt:lpstr>
      <vt:lpstr>         میدان های       الکترومغناطیس </vt:lpstr>
      <vt:lpstr>امواج الکترومغناطیس </vt:lpstr>
      <vt:lpstr>Slide 3</vt:lpstr>
      <vt:lpstr>میدان الکترومغناطیس درچه محل هایی ایجاد میشود </vt:lpstr>
      <vt:lpstr>میدان الکترومغناطیس بیشتر در چه نقاطی باید اندازه گیری شود  </vt:lpstr>
      <vt:lpstr>دستگاههایی که مقادیر زیاد میدان الکترومغناطیس ایجاد می کنند  </vt:lpstr>
      <vt:lpstr>حریم های دکل های برق فشار قوی</vt:lpstr>
      <vt:lpstr>بررسی میدانهای الکترومغناطیس </vt:lpstr>
      <vt:lpstr>دستگاه اندازه گیری میدان الکترومغناطیس </vt:lpstr>
      <vt:lpstr>آماده سازی دستگاه </vt:lpstr>
      <vt:lpstr>اندازه گیری میدان الکتریکی </vt:lpstr>
      <vt:lpstr>فیلتر کردن فرکانس </vt:lpstr>
      <vt:lpstr>تفسیر نتایج </vt:lpstr>
      <vt:lpstr>میدان های مغناطیسی پایا </vt:lpstr>
      <vt:lpstr>میدان های مغناطیسی پایا</vt:lpstr>
      <vt:lpstr>میدان های مغناطیسی پایا</vt:lpstr>
      <vt:lpstr>مقادیر حد مجاز مواجهه شغلی برای میدانهای مغناطیسی پایا </vt:lpstr>
      <vt:lpstr>میدانهای مغناطیسی با فرکانس های 30KHZ و کمتر از آن (زیر فرکانس رادیویی) </vt:lpstr>
      <vt:lpstr>Slide 19</vt:lpstr>
      <vt:lpstr>میدان های مغناطیسی پایا</vt:lpstr>
      <vt:lpstr>شدت جریان تماسی </vt:lpstr>
      <vt:lpstr>میدان های مغناطیسی پایا</vt:lpstr>
      <vt:lpstr>Slide 23</vt:lpstr>
      <vt:lpstr>میدان های الکتریکی پایا و میدان های الکتریکی با فرکانس  30 KHz و کمتر از آن (زیر فرکانس رادیویی) </vt:lpstr>
      <vt:lpstr>میدان های الکتریکی پایا</vt:lpstr>
      <vt:lpstr>میدان های الکتریکی پایا</vt:lpstr>
      <vt:lpstr>میدان های الکتریکی پایا</vt:lpstr>
      <vt:lpstr>میدان های الکتریکی پایا</vt:lpstr>
      <vt:lpstr>میدان های الکتریکی پایا</vt:lpstr>
      <vt:lpstr>گوس متر مدل extech</vt:lpstr>
      <vt:lpstr>Slide 31</vt:lpstr>
      <vt:lpstr>گوس متر مدل extech</vt:lpstr>
      <vt:lpstr>lutron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میدان های الکترومغناطیس </dc:title>
  <dc:creator>Khaksari</dc:creator>
  <cp:lastModifiedBy>behvarzi2</cp:lastModifiedBy>
  <cp:revision>31</cp:revision>
  <dcterms:created xsi:type="dcterms:W3CDTF">2014-01-05T09:25:45Z</dcterms:created>
  <dcterms:modified xsi:type="dcterms:W3CDTF">2014-07-22T04:52:18Z</dcterms:modified>
</cp:coreProperties>
</file>