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82" r:id="rId1"/>
  </p:sldMasterIdLst>
  <p:notesMasterIdLst>
    <p:notesMasterId r:id="rId50"/>
  </p:notesMasterIdLst>
  <p:sldIdLst>
    <p:sldId id="256" r:id="rId2"/>
    <p:sldId id="390" r:id="rId3"/>
    <p:sldId id="356" r:id="rId4"/>
    <p:sldId id="385" r:id="rId5"/>
    <p:sldId id="406" r:id="rId6"/>
    <p:sldId id="369" r:id="rId7"/>
    <p:sldId id="428" r:id="rId8"/>
    <p:sldId id="415" r:id="rId9"/>
    <p:sldId id="414" r:id="rId10"/>
    <p:sldId id="411" r:id="rId11"/>
    <p:sldId id="357" r:id="rId12"/>
    <p:sldId id="330" r:id="rId13"/>
    <p:sldId id="386" r:id="rId14"/>
    <p:sldId id="423" r:id="rId15"/>
    <p:sldId id="391" r:id="rId16"/>
    <p:sldId id="392" r:id="rId17"/>
    <p:sldId id="393" r:id="rId18"/>
    <p:sldId id="394" r:id="rId19"/>
    <p:sldId id="362" r:id="rId20"/>
    <p:sldId id="363" r:id="rId21"/>
    <p:sldId id="364" r:id="rId22"/>
    <p:sldId id="365" r:id="rId23"/>
    <p:sldId id="395" r:id="rId24"/>
    <p:sldId id="426" r:id="rId25"/>
    <p:sldId id="422" r:id="rId26"/>
    <p:sldId id="419" r:id="rId27"/>
    <p:sldId id="417" r:id="rId28"/>
    <p:sldId id="418" r:id="rId29"/>
    <p:sldId id="409" r:id="rId30"/>
    <p:sldId id="412" r:id="rId31"/>
    <p:sldId id="396" r:id="rId32"/>
    <p:sldId id="354" r:id="rId33"/>
    <p:sldId id="416" r:id="rId34"/>
    <p:sldId id="366" r:id="rId35"/>
    <p:sldId id="425" r:id="rId36"/>
    <p:sldId id="430" r:id="rId37"/>
    <p:sldId id="432" r:id="rId38"/>
    <p:sldId id="381" r:id="rId39"/>
    <p:sldId id="382" r:id="rId40"/>
    <p:sldId id="383" r:id="rId41"/>
    <p:sldId id="380" r:id="rId42"/>
    <p:sldId id="377" r:id="rId43"/>
    <p:sldId id="398" r:id="rId44"/>
    <p:sldId id="399" r:id="rId45"/>
    <p:sldId id="400" r:id="rId46"/>
    <p:sldId id="401" r:id="rId47"/>
    <p:sldId id="402" r:id="rId48"/>
    <p:sldId id="403" r:id="rId4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06D40B"/>
    <a:srgbClr val="33CC33"/>
    <a:srgbClr val="4E149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862" autoAdjust="0"/>
    <p:restoredTop sz="93489" autoAdjust="0"/>
  </p:normalViewPr>
  <p:slideViewPr>
    <p:cSldViewPr>
      <p:cViewPr>
        <p:scale>
          <a:sx n="71" d="100"/>
          <a:sy n="71" d="100"/>
        </p:scale>
        <p:origin x="-134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-186" y="12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E4E4-D1CC-4180-8885-BD52FEB2385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A18F7-A1FA-4820-994C-059C96556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4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B877-7EBE-4577-8DB0-16050ED3951B}" type="datetimeFigureOut">
              <a:rPr lang="fa-IR" smtClean="0"/>
              <a:pPr/>
              <a:t>1434/12/05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4B37-2078-4830-B121-F559812C450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B877-7EBE-4577-8DB0-16050ED3951B}" type="datetimeFigureOut">
              <a:rPr lang="fa-IR" smtClean="0"/>
              <a:pPr/>
              <a:t>1434/12/05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4B37-2078-4830-B121-F559812C450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B877-7EBE-4577-8DB0-16050ED3951B}" type="datetimeFigureOut">
              <a:rPr lang="fa-IR" smtClean="0"/>
              <a:pPr/>
              <a:t>1434/12/05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4B37-2078-4830-B121-F559812C450B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B877-7EBE-4577-8DB0-16050ED3951B}" type="datetimeFigureOut">
              <a:rPr lang="fa-IR" smtClean="0"/>
              <a:pPr/>
              <a:t>1434/12/05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4B37-2078-4830-B121-F559812C450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B877-7EBE-4577-8DB0-16050ED3951B}" type="datetimeFigureOut">
              <a:rPr lang="fa-IR" smtClean="0"/>
              <a:pPr/>
              <a:t>1434/12/05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4B37-2078-4830-B121-F559812C450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B877-7EBE-4577-8DB0-16050ED3951B}" type="datetimeFigureOut">
              <a:rPr lang="fa-IR" smtClean="0"/>
              <a:pPr/>
              <a:t>1434/12/05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4B37-2078-4830-B121-F559812C450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B877-7EBE-4577-8DB0-16050ED3951B}" type="datetimeFigureOut">
              <a:rPr lang="fa-IR" smtClean="0"/>
              <a:pPr/>
              <a:t>1434/12/05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4B37-2078-4830-B121-F559812C450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B877-7EBE-4577-8DB0-16050ED3951B}" type="datetimeFigureOut">
              <a:rPr lang="fa-IR" smtClean="0"/>
              <a:pPr/>
              <a:t>1434/12/05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4B37-2078-4830-B121-F559812C450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B877-7EBE-4577-8DB0-16050ED3951B}" type="datetimeFigureOut">
              <a:rPr lang="fa-IR" smtClean="0"/>
              <a:pPr/>
              <a:t>1434/12/05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4B37-2078-4830-B121-F559812C450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B877-7EBE-4577-8DB0-16050ED3951B}" type="datetimeFigureOut">
              <a:rPr lang="fa-IR" smtClean="0"/>
              <a:pPr/>
              <a:t>1434/12/05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4B37-2078-4830-B121-F559812C450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B877-7EBE-4577-8DB0-16050ED3951B}" type="datetimeFigureOut">
              <a:rPr lang="fa-IR" smtClean="0"/>
              <a:pPr/>
              <a:t>1434/12/05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4B37-2078-4830-B121-F559812C450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12EB877-7EBE-4577-8DB0-16050ED3951B}" type="datetimeFigureOut">
              <a:rPr lang="fa-IR" smtClean="0"/>
              <a:pPr/>
              <a:t>1434/12/05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D94B37-2078-4830-B121-F559812C450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208" y="1052736"/>
            <a:ext cx="8229600" cy="1656184"/>
          </a:xfrm>
        </p:spPr>
        <p:txBody>
          <a:bodyPr/>
          <a:lstStyle/>
          <a:p>
            <a:r>
              <a:rPr lang="fa-IR" sz="72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B Titr"/>
              </a:rPr>
              <a:t> بیماری التور( وبا )</a:t>
            </a:r>
            <a:endParaRPr lang="fa-IR" sz="7200" i="1" dirty="0">
              <a:solidFill>
                <a:srgbClr val="06D40B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824" y="215659"/>
            <a:ext cx="2941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به نام خداوند جان آفرين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6145" name="Picture 1" descr="C:\Users\Dr.dorozi\Desktop\eltor - photo\images.jpeg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876" y="3271120"/>
            <a:ext cx="4429726" cy="2572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oroozi\My Documents\Diarrhea\thumbnailCAEACSQ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47219" y="3433763"/>
            <a:ext cx="2857500" cy="1933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کم ابی  شديد و سرم تراپي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5852" y="1000108"/>
            <a:ext cx="4461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طبقه بندي تشخيصي  بيماري: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2357032"/>
            <a:ext cx="8286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مظنون</a:t>
            </a:r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(مشکوک)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: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اسهال حاد آبكي بدون درد و فاقد خون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با</a:t>
            </a:r>
          </a:p>
          <a:p>
            <a:pPr algn="just">
              <a:lnSpc>
                <a:spcPct val="90000"/>
              </a:lnSpc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               تعداد دفعات بالا</a:t>
            </a:r>
            <a:endPara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محتمل:</a:t>
            </a:r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فرد 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مشكوك به وبا فردي است كه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در يك منطقه اندميك</a:t>
            </a:r>
            <a:endPara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algn="just">
              <a:lnSpc>
                <a:spcPct val="90000"/>
              </a:lnSpc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              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يا در طي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يك اپيدمي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،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دچار دفعات زياد و غير قابل</a:t>
            </a:r>
            <a:endPara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algn="just">
              <a:lnSpc>
                <a:spcPct val="90000"/>
              </a:lnSpc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            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شمارش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اسهال آب برنجي و استفراغ ناگهاني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بد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ون</a:t>
            </a:r>
            <a:endPara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algn="just">
              <a:lnSpc>
                <a:spcPct val="90000"/>
              </a:lnSpc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              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فشار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و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بدون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احساس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قبلي حالت تهوع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،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مي‌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شود.</a:t>
            </a:r>
          </a:p>
          <a:p>
            <a:pPr algn="just">
              <a:lnSpc>
                <a:spcPct val="90000"/>
              </a:lnSpc>
              <a:buFont typeface="Courier New" pitchFamily="49" charset="0"/>
              <a:buChar char="o"/>
            </a:pPr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قطعي:</a:t>
            </a:r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-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جداكردن ميكروارگانيسم از مدفوع يا مواد استفراغي</a:t>
            </a:r>
          </a:p>
          <a:p>
            <a:pPr algn="just">
              <a:lnSpc>
                <a:spcPct val="90000"/>
              </a:lnSpc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              - آ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زمايش ميكروسكوپي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DARK-FIELD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مدفوع تازه</a:t>
            </a:r>
            <a:endPara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algn="just">
              <a:lnSpc>
                <a:spcPct val="90000"/>
              </a:lnSpc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        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 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جهت ديدن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باسيلهاي زنده </a:t>
            </a:r>
          </a:p>
          <a:p>
            <a:pPr algn="just">
              <a:lnSpc>
                <a:spcPct val="90000"/>
              </a:lnSpc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              -ر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وشهاي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‌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سرولوژي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‌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آگلوتيناسيون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،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يمنوفلوئورسانس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357430"/>
            <a:ext cx="8964613" cy="478634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تعريف مورد مشكوك وبا:</a:t>
            </a:r>
            <a:r>
              <a:rPr lang="fa-IR" sz="6000" b="1" dirty="0" smtClean="0">
                <a:solidFill>
                  <a:srgbClr val="0070C0"/>
                </a:solidFill>
                <a:cs typeface="B Nazanin" pitchFamily="2" charset="-78"/>
              </a:rPr>
              <a:t/>
            </a:r>
            <a:br>
              <a:rPr lang="fa-IR" sz="6000" b="1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fa-I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Yagut" pitchFamily="2" charset="-78"/>
              </a:rPr>
              <a:t>در مناطقي كه همه گيري وبا وجود دارد و يا وبا آندميك مي باشد ، وقتي فردی مشكوك به وبا است كه بالاي 2 سال سن داشته وبا اسهال حاد آبكي معمولاً بدون درد همراه باشد . </a:t>
            </a:r>
            <a:br>
              <a:rPr lang="fa-I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Yagut" pitchFamily="2" charset="-78"/>
              </a:rPr>
            </a:br>
            <a:r>
              <a:rPr lang="fa-I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تعریف مورد تائيد شده:</a:t>
            </a:r>
            <a:r>
              <a:rPr lang="fa-I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Yagut" pitchFamily="2" charset="-78"/>
              </a:rPr>
              <a:t/>
            </a:r>
            <a:br>
              <a:rPr lang="fa-I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Yagut" pitchFamily="2" charset="-78"/>
              </a:rPr>
            </a:br>
            <a:r>
              <a:rPr lang="fa-I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Yagut" pitchFamily="2" charset="-78"/>
              </a:rPr>
              <a:t>هر فردي كه دچار اسهال بوده و ويبريوكلرا 1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Yagut" pitchFamily="2" charset="-78"/>
              </a:rPr>
              <a:t>o</a:t>
            </a:r>
            <a:r>
              <a:rPr lang="fa-I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Yagut" pitchFamily="2" charset="-78"/>
              </a:rPr>
              <a:t> و 139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Yagut" pitchFamily="2" charset="-78"/>
              </a:rPr>
              <a:t>o</a:t>
            </a:r>
            <a:r>
              <a:rPr lang="fa-IR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Yagut" pitchFamily="2" charset="-78"/>
              </a:rPr>
              <a:t> از مدفوع یا محتویات استفراغ او جدا       شده باشد. 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Yagut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5852" y="1000108"/>
            <a:ext cx="4461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طبقه بندي تشخيصي  بيماري: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2285992"/>
            <a:ext cx="7929618" cy="4495800"/>
          </a:xfrm>
        </p:spPr>
        <p:txBody>
          <a:bodyPr/>
          <a:lstStyle/>
          <a:p>
            <a:pPr algn="justLow">
              <a:buClr>
                <a:srgbClr val="4E149C"/>
              </a:buClr>
              <a:buSzPct val="80000"/>
              <a:buFont typeface="Wingdings" pitchFamily="2" charset="2"/>
              <a:buChar char="v"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ويبريو كلراي نوع التور قدرت همه گیری وبیماری زایی زیادی دارد و تنها ميزبان آن انسان مي باشد.</a:t>
            </a:r>
          </a:p>
          <a:p>
            <a:pPr algn="justLow">
              <a:buClr>
                <a:srgbClr val="4E149C"/>
              </a:buClr>
              <a:buSzPct val="80000"/>
              <a:buFont typeface="Wingdings" pitchFamily="2" charset="2"/>
              <a:buChar char="v"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التورنام یک مرکزبهداشتی، درمانی در بندر اسکندریه مصر است و برای اولین بار در سال 1906 بیماری در آنجا گسترش پیدا کرد و نوع سوش بیماریزای التور برای اولین بار در آن منطقه شناسایی شد.</a:t>
            </a:r>
          </a:p>
          <a:p>
            <a:pPr algn="justLow">
              <a:buClr>
                <a:srgbClr val="4E149C"/>
              </a:buClr>
              <a:buSzPct val="80000"/>
              <a:buFont typeface="Wingdings" pitchFamily="2" charset="2"/>
              <a:buChar char="v"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سروتيپ اوگاوا بيشترين درصد نوع جداشده التور در اپيدمي اخير وبا مي باشد.</a:t>
            </a:r>
          </a:p>
          <a:p>
            <a:pPr algn="justLow">
              <a:buClr>
                <a:srgbClr val="4E149C"/>
              </a:buClr>
              <a:buSzPct val="80000"/>
              <a:buFont typeface="Wingdings" pitchFamily="2" charset="2"/>
              <a:buChar char="v"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بيماري ناشي از نوع ويبريوكلرا نوع 139</a:t>
            </a:r>
            <a:r>
              <a:rPr 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O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درسال 1992 در بنگلادش كشف شد.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00364" y="714356"/>
            <a:ext cx="4143404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B Zar" pitchFamily="2" charset="-78"/>
              </a:rPr>
              <a:t>اتیولوژی وبا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020080" cy="3724275"/>
          </a:xfrm>
        </p:spPr>
        <p:txBody>
          <a:bodyPr/>
          <a:lstStyle/>
          <a:p>
            <a:pPr algn="just">
              <a:buClr>
                <a:srgbClr val="7030A0"/>
              </a:buClr>
              <a:buFont typeface="Wingdings" pitchFamily="2" charset="2"/>
              <a:buChar char="v"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تنها گروه‌هاي 1</a:t>
            </a:r>
            <a:r>
              <a:rPr 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O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و 139</a:t>
            </a:r>
            <a:r>
              <a:rPr 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O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ايجاد همه گيري (اپيدمي) وبا را مي كنند.  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v"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بيش از يك ميليون باسيل ويبريو كلرا نياز است وارد بدن شود تا ايجاد بيماري زايي بكند.</a:t>
            </a:r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B Zar" pitchFamily="2" charset="-78"/>
              </a:rPr>
              <a:t>اتیولوژی وبا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2362200"/>
            <a:ext cx="7693025" cy="4210072"/>
          </a:xfrm>
        </p:spPr>
        <p:txBody>
          <a:bodyPr/>
          <a:lstStyle/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1-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b="1" u="sng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آب آشامیدنی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(در صورتیکه منابع آب با مدفوع یا با دست آلوده انسان آلوده شده باشد.)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2-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b="1" u="sng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سبزیجات و میوه جاتی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که با فاضلاب و آب آلوده به مدفوع انسانی آبیاری می شود.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3-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b="1" u="sng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مواد غذایی آلوده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بخصوص غذاهای سرد و پخته نشده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4-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b="1" u="sng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غذاهای تهیه شده از ماهی و آبزیان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آلوده بصورت خام و يا نیمه پخته شده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5-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b="1" u="sng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یخ هایی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که از منابع آلوده و غیر بهداشتی تهیه شده است.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928670"/>
            <a:ext cx="7924800" cy="8096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منابع شایع بیماری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30" y="2357430"/>
            <a:ext cx="5429288" cy="3724275"/>
          </a:xfrm>
        </p:spPr>
        <p:txBody>
          <a:bodyPr/>
          <a:lstStyle/>
          <a:p>
            <a:pPr marL="514350" indent="-514350"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1-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منابع آبي و آب های آلوده به مدفوع انسانی</a:t>
            </a:r>
          </a:p>
          <a:p>
            <a:pPr marL="514350" indent="-514350"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2-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غذاهای آلوده، سبزیجات ومیوه جات آلوده</a:t>
            </a:r>
          </a:p>
          <a:p>
            <a:pPr marL="514350" indent="-514350"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3-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دست های آلوده به محتويات عفوني مدفوع</a:t>
            </a:r>
          </a:p>
          <a:p>
            <a:pPr marL="514350" indent="-514350"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4-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مگس و حشرات بعنوان ناقلين مكانيكي وبا</a:t>
            </a:r>
          </a:p>
          <a:p>
            <a:pPr>
              <a:buFontTx/>
              <a:buChar char="-"/>
            </a:pPr>
            <a:endParaRPr lang="fa-IR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1000108"/>
            <a:ext cx="4572032" cy="904892"/>
          </a:xfrm>
        </p:spPr>
        <p:txBody>
          <a:bodyPr/>
          <a:lstStyle/>
          <a:p>
            <a:pPr algn="ctr"/>
            <a:r>
              <a:rPr lang="fa-I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راه های انتقال بیماری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3071834" cy="3657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78"/>
            <a:ext cx="8501122" cy="4500570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عوامل فردی:</a:t>
            </a:r>
          </a:p>
          <a:p>
            <a:pPr marL="514350" indent="-514350"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1-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گروه خونی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(احتمال ابتلاء در گروه خونی</a:t>
            </a:r>
            <a:r>
              <a:rPr lang="en-US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O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بالا و احتمال         ابتلاء در گروه خونی </a:t>
            </a:r>
            <a:r>
              <a:rPr lang="en-US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AB</a:t>
            </a:r>
            <a:r>
              <a:rPr lang="fa-IR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پایین است)</a:t>
            </a:r>
          </a:p>
          <a:p>
            <a:pPr marL="514350" indent="-514350"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2-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سن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(در همه گروهای سنی ابتلاء‌ وجود دارد ولی ‌در                کودکان و سالمندان احتمال خطر بیشتر است)</a:t>
            </a:r>
          </a:p>
          <a:p>
            <a:pPr marL="514350" indent="-514350"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3 - </a:t>
            </a:r>
            <a:r>
              <a:rPr lang="fa-IR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جنسیت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(در دو جنس یکسان است ولی درمردان بیشتر است)</a:t>
            </a:r>
          </a:p>
          <a:p>
            <a:pPr marL="514350" indent="-514350"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4-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اسیدیته معده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(درافراد با اسیدیته معده کم، بیماری بیشتر است)</a:t>
            </a:r>
          </a:p>
          <a:p>
            <a:pPr marL="514350" indent="-514350"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5- </a:t>
            </a:r>
            <a:r>
              <a:rPr lang="fa-IR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عدم‌رعایت‌بهداشت فردی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(عدم شستشوی دستها با آب وصابون) </a:t>
            </a:r>
          </a:p>
          <a:p>
            <a:pPr marL="514350" indent="-514350"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6-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نوزادان وشیرخواران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(ایمونیته</a:t>
            </a:r>
            <a:r>
              <a:rPr lang="fa-IR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ازمادر وشیر مادرتا 2 سالگي)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714356"/>
            <a:ext cx="5643602" cy="1143000"/>
          </a:xfrm>
        </p:spPr>
        <p:txBody>
          <a:bodyPr/>
          <a:lstStyle/>
          <a:p>
            <a:pPr algn="ctr"/>
            <a:r>
              <a:rPr lang="fa-I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عوامل موثر و مساعدکننده بیماری وبا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214554"/>
            <a:ext cx="8429652" cy="4643446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  عوامل اجتماعی:</a:t>
            </a:r>
          </a:p>
          <a:p>
            <a:pPr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1-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مسافرت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(مسافرت به نقاط آلوده وعدم رعایت بهداشت ومهاجرت به نقاط ديگر منجر به گسترش بیماری می شود)</a:t>
            </a:r>
          </a:p>
          <a:p>
            <a:pPr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2-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بیسوادی و فقر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(منجر به عدم آگاهي و دانش بهداشتي و عدم رعایت بهداشت فردی و اجتماعی می گردد)</a:t>
            </a:r>
          </a:p>
          <a:p>
            <a:pPr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3-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عدم رعایت بهداشت عمومی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(دفع غیر بهداشتی فاضلاب، زباله و فضولات انسانی و نبودن سیستم لوله کشی آب آشامیدنی مطمئن و سالم و وجود کانون های تجمعی از جمله مدارس و ....)</a:t>
            </a:r>
          </a:p>
          <a:p>
            <a:pPr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4-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محل های تجمعی مردمی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(مدارس-پادگانها-زیارتگاهها-مراسم تجمعی مثل مسابقات ورزشی، عروسی، عزا و ..... 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5984" y="714356"/>
            <a:ext cx="5715040" cy="928694"/>
          </a:xfrm>
        </p:spPr>
        <p:txBody>
          <a:bodyPr/>
          <a:lstStyle/>
          <a:p>
            <a:pPr algn="ctr"/>
            <a:r>
              <a:rPr lang="fa-I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عوامل موثر و مساعدکننده بیماری وبا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2362200"/>
            <a:ext cx="8286808" cy="4138634"/>
          </a:xfrm>
        </p:spPr>
        <p:txBody>
          <a:bodyPr/>
          <a:lstStyle/>
          <a:p>
            <a:pPr marL="552450" indent="-552450" algn="just" rtl="1" eaLnBrk="1" hangingPunct="1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آموزش و آگاهی جامعه بخصوص گروههای در معرض خطر</a:t>
            </a:r>
          </a:p>
          <a:p>
            <a:pPr marL="552450" indent="-552450"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رعايت بهداشت فردي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بخصوص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شستشوي دستها قبل از غذا خوردن و بعد از هر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بار 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اجابت مزاج با آب و صابون</a:t>
            </a:r>
          </a:p>
          <a:p>
            <a:pPr marL="552450" indent="-552450"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استفاده از آب بهداشتي براي نوشيدن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،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شستن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دستها و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شستن مواد غذايي</a:t>
            </a:r>
          </a:p>
          <a:p>
            <a:pPr marL="552450" indent="-552450" algn="just" rtl="1" eaLnBrk="1" hangingPunct="1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استفاده از يخ  بهداشتي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و خانگي</a:t>
            </a:r>
            <a:endParaRPr lang="ar-SA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marL="552450" indent="-552450" algn="just" rtl="1" eaLnBrk="1" hangingPunct="1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در صورت استفاده از مواد غذايي كه قبلا پخته شده است حتما بايد آنها را كاملا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ً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داغ كنيم.</a:t>
            </a:r>
            <a:endParaRPr lang="fa-IR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4" y="785794"/>
            <a:ext cx="2043098" cy="1143000"/>
          </a:xfrm>
        </p:spPr>
        <p:txBody>
          <a:bodyPr/>
          <a:lstStyle/>
          <a:p>
            <a:pPr algn="ctr">
              <a:defRPr/>
            </a:pPr>
            <a:r>
              <a:rPr lang="ar-SA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پيشگيري: </a:t>
            </a:r>
            <a:endParaRPr lang="en-US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26682"/>
            <a:ext cx="9144000" cy="4231318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SzPct val="100000"/>
              <a:buNone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عامل ایجاد بیماری باسیل ویبرو کلرا است.</a:t>
            </a:r>
          </a:p>
          <a:p>
            <a:pPr marL="0" indent="0" algn="just">
              <a:buClr>
                <a:srgbClr val="FF0000"/>
              </a:buClr>
              <a:buSzPct val="100000"/>
              <a:buNone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این باسیل متحرک، خمیده وبه طول</a:t>
            </a:r>
          </a:p>
          <a:p>
            <a:pPr algn="just">
              <a:buClr>
                <a:srgbClr val="FF0000"/>
              </a:buClr>
              <a:buSzPct val="100000"/>
              <a:buNone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  2 الی3 میکرون وقطر0/5 میکرون می باشد.</a:t>
            </a:r>
          </a:p>
          <a:p>
            <a:pPr marL="0" indent="0" algn="just">
              <a:buClr>
                <a:srgbClr val="FF0000"/>
              </a:buClr>
              <a:buSzPct val="100000"/>
              <a:buNone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تنها ناقل این بیماری انسان است ودر</a:t>
            </a:r>
          </a:p>
          <a:p>
            <a:pPr algn="just">
              <a:buClr>
                <a:srgbClr val="FF0000"/>
              </a:buClr>
              <a:buSzPct val="100000"/>
              <a:buNone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   طبیعت ناقل دیگری ندارد.</a:t>
            </a:r>
          </a:p>
          <a:p>
            <a:pPr marL="0" indent="0" algn="just">
              <a:buClr>
                <a:srgbClr val="FF0000"/>
              </a:buClr>
              <a:buSzPct val="100000"/>
              <a:buNone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سم ترشح شده ازباسیل باعث ترشح املاح وآب والکترولیت از سلولهای روده بداخل فضای روده می باشد وایجاد اسهال حاد، وسیع وآبکی می کند.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053" y="2626682"/>
            <a:ext cx="2715377" cy="208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390444" y="1000108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تعريف:  </a:t>
            </a:r>
            <a:endParaRPr lang="fa-I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52514" y="2362200"/>
            <a:ext cx="8091518" cy="4210072"/>
          </a:xfrm>
        </p:spPr>
        <p:txBody>
          <a:bodyPr/>
          <a:lstStyle/>
          <a:p>
            <a:pPr marL="552450" indent="-552450"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جدا كردن وسايل شخصي بيمار (از قبيل پتو، ملافه، لباس زير، ظرف غذا ) و استريل كردن آنها</a:t>
            </a:r>
            <a:endParaRPr lang="fa-IR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marL="552450" indent="-552450"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استفاده از سبزی ها و میوه های شسته شده و ضد عفونی شده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كه 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ب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ه 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طریقه بهداشتی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ضدعفوني شده باشد.</a:t>
            </a:r>
          </a:p>
          <a:p>
            <a:pPr marL="552450" indent="-552450"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از مصرف غذای آماده غیر بهداشتی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كه امكان آلودگي دارد    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مثل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: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بستنی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،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آبمیوه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،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ساندویچ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، شيريني خامه‌ايي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و ...... خودداری شود.</a:t>
            </a:r>
            <a:endParaRPr lang="fa-IR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marL="552450" indent="-552450"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در رودخانه ها و جوی ها و استخرهایی که احتمال دارد آب آلوده باشد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،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شنا نکنید.</a:t>
            </a:r>
            <a:endParaRPr lang="fa-IR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64" y="785794"/>
            <a:ext cx="4043362" cy="1143000"/>
          </a:xfrm>
        </p:spPr>
        <p:txBody>
          <a:bodyPr/>
          <a:lstStyle/>
          <a:p>
            <a:pPr algn="ctr">
              <a:defRPr/>
            </a:pPr>
            <a:r>
              <a:rPr lang="ar-SA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پيشگيري:</a:t>
            </a:r>
            <a:endParaRPr lang="en-US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pPr marL="552450" indent="-552450"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مواد غذایی را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از دسترس مگس و سایر آلودگی ها دور نگه دارید.</a:t>
            </a:r>
            <a:endParaRPr lang="en-US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marL="552450" indent="-552450"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بعد از دست زدن به مواد غذایی خام شسته نشده مثل میوه و سبزی و مواد غذایی پروتئینی خام مثل گوشت قرمز- مرغ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-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ماهی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، 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حتما دستهای خود را با آب و صابون بشوئید.</a:t>
            </a:r>
          </a:p>
          <a:p>
            <a:pPr marL="552450" indent="-552450"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اگر در منطقه به هر علتي، امكان دسترسي به آب آشاميدني بهداشتي ن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بود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، بايد آب را به مدت 20 دقيقه جوشاند و يا به آب، محلول كلر دار اضافه كرد. </a:t>
            </a:r>
            <a:endParaRPr lang="fa-IR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marL="552450" indent="-552450" algn="just"/>
            <a:endParaRPr lang="en-US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54" y="785794"/>
            <a:ext cx="3900486" cy="1000132"/>
          </a:xfrm>
        </p:spPr>
        <p:txBody>
          <a:bodyPr/>
          <a:lstStyle/>
          <a:p>
            <a:pPr algn="ctr">
              <a:defRPr/>
            </a:pPr>
            <a:r>
              <a:rPr lang="ar-SA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پيشگيري:</a:t>
            </a:r>
            <a:endParaRPr lang="en-US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2285992"/>
            <a:ext cx="8358246" cy="4495800"/>
          </a:xfrm>
        </p:spPr>
        <p:txBody>
          <a:bodyPr/>
          <a:lstStyle/>
          <a:p>
            <a:pPr marL="552450" indent="-552450"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ضد عفوني كامل توالت بعد از استفاده بيمار از آن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(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در موارد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ي كه اپيدمي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همه گير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شود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بعد از استفاده هر فرد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بايد توالت 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ضد عفوني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شود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)</a:t>
            </a:r>
          </a:p>
          <a:p>
            <a:pPr marL="552450" indent="-552450"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جمع آوري و دفع بهداشتي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مدفوع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انساني</a:t>
            </a:r>
            <a:r>
              <a:rPr 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و دفع بهداشتی زباله</a:t>
            </a:r>
            <a:endParaRPr lang="ar-SA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marL="552450" indent="-552450"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دفع بهداشتي فاضلابها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و کنترل نفوذ آن با منابع آب آشامیدنی و آب‌هاي مورد استفاده در آبیاری سبزیجات</a:t>
            </a:r>
            <a:endParaRPr lang="en-US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marL="552450" indent="-552450"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کنترل بهداشتی اماکن و مراکز تهیه و توزیع مواد غذایی و آشامیدنی</a:t>
            </a:r>
            <a:endParaRPr lang="en-US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992" y="785794"/>
            <a:ext cx="3829048" cy="1143000"/>
          </a:xfrm>
        </p:spPr>
        <p:txBody>
          <a:bodyPr/>
          <a:lstStyle/>
          <a:p>
            <a:pPr algn="ctr">
              <a:defRPr/>
            </a:pPr>
            <a:r>
              <a:rPr lang="ar-SA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پيشگيري :</a:t>
            </a:r>
            <a:endParaRPr lang="en-US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362200"/>
            <a:ext cx="8358246" cy="4138634"/>
          </a:xfrm>
        </p:spPr>
        <p:txBody>
          <a:bodyPr/>
          <a:lstStyle/>
          <a:p>
            <a:pPr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تامین آب آشامیدنی سالم و بهداشتی (كنترل با دستگاه کلرسنجی)</a:t>
            </a:r>
          </a:p>
          <a:p>
            <a:pPr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کنترل مگس و حشرات بخاطر پیشگیری از انتقال عامل بیماریزا</a:t>
            </a:r>
            <a:endParaRPr lang="en-US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کنترل و گندزایی سرویس های بهداشتی و عمومی و مکان‌های آلوده بخصوص در مناطق آلوده و درگیر بیماری </a:t>
            </a:r>
          </a:p>
          <a:p>
            <a:pPr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شناسایی و کنترل بیماری و درمان سریع و به موقع بیماری</a:t>
            </a:r>
          </a:p>
          <a:p>
            <a:pPr algn="just"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استفاده از سرویسها و توالت بهداشتی در منازل و اماکن عمومی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554" y="762000"/>
            <a:ext cx="4000528" cy="1143000"/>
          </a:xfrm>
        </p:spPr>
        <p:txBody>
          <a:bodyPr/>
          <a:lstStyle/>
          <a:p>
            <a:pPr algn="ctr">
              <a:defRPr/>
            </a:pPr>
            <a:r>
              <a:rPr lang="ar-SA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پيشگيري :</a:t>
            </a:r>
            <a:endParaRPr lang="en-US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a-IR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سه قاعده ساده براي پيشگيري از وبا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1-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ازغذاي پخته استفاده كنيد.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2-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آب آشاميدني خود را بجوشانيد يا كلربزنيد.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3-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دست‌هاي خود را بشوئيد.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ar-SA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پيشگيري :</a:t>
            </a:r>
            <a:endParaRPr lang="en-US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972" y="2714620"/>
            <a:ext cx="3746342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312781"/>
            <a:ext cx="3786214" cy="4259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042" y="762000"/>
            <a:ext cx="7924800" cy="1143000"/>
          </a:xfrm>
        </p:spPr>
        <p:txBody>
          <a:bodyPr/>
          <a:lstStyle/>
          <a:p>
            <a:pPr algn="ctr"/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فروشندگان دوره گردان ومگس دوعامل انتقال بيماري وبا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2428868"/>
            <a:ext cx="4094291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348" y="785802"/>
            <a:ext cx="8667784" cy="1143000"/>
          </a:xfrm>
        </p:spPr>
        <p:txBody>
          <a:bodyPr/>
          <a:lstStyle/>
          <a:p>
            <a:pPr algn="ctr"/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مركزتجمعي: بازارهاي روز و اماكن زيارتي</a:t>
            </a:r>
            <a:b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</a:br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 كانون‌هاي درمعرض خطرگسترش بيماري وبا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243" y="3714752"/>
            <a:ext cx="3891913" cy="3000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428868"/>
            <a:ext cx="5214974" cy="4282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آب لوله كشي سالم و توالت‌هاي بهداشتي</a:t>
            </a:r>
            <a:b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</a:br>
            <a: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ازمهمترين راه‌هاي پيشگيري از وبا</a:t>
            </a:r>
            <a:r>
              <a:rPr lang="fa-IR" sz="3200" dirty="0" smtClean="0"/>
              <a:t> </a:t>
            </a:r>
            <a:endParaRPr lang="fa-IR" sz="32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29" y="2357430"/>
            <a:ext cx="3516381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آبهاي آلوده سطحي يكي ازمهمترين منابع آلودگي به وبا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oroozi\My Documents\Diarrhea\thumbnailCACCJDQ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2492896"/>
            <a:ext cx="5976663" cy="3528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80" y="762000"/>
            <a:ext cx="7924800" cy="1143000"/>
          </a:xfrm>
        </p:spPr>
        <p:txBody>
          <a:bodyPr/>
          <a:lstStyle/>
          <a:p>
            <a:pPr algn="ctr"/>
            <a: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شتشوي دستها با آب وصابون</a:t>
            </a:r>
            <a:b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</a:br>
            <a: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 يكي از راه‌هاي پيشگيري </a:t>
            </a:r>
            <a: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از وبا</a:t>
            </a:r>
            <a:r>
              <a:rPr lang="fa-IR" sz="3200" dirty="0" smtClean="0"/>
              <a:t> </a:t>
            </a:r>
            <a:endParaRPr lang="fa-IR" sz="32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28802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endPara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بيماري وبا يك 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بیمار عفونی با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اسهال حاد 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آبک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ي است كه عامل آن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باسيل ويبريو كلرا است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.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مسئول پيدايش علائم بيماري 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گزوتوكسين مترشحه از باسيل  ويبريو كلرا است . </a:t>
            </a:r>
            <a:endPara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بیماری وبا یک بیماری واگیردار با قابلیت ایجاد همه گیری زیاد است. این بیماری از طریق آب و مواد غذایی آلوده شده به مدفوع حاوی ویبریوکلرا، انسان را بيمارمي كند.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بیماری وبا قابلیت بیماریزایی بالایی دارد. دوره کمون بیماری 2-3 روز است ولی از 2 ساعت تا 5 روز قابل تغییر       می باشد.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دوره بیماری بعد از ابتلاء به وبا  3 الی 6 روز است.</a:t>
            </a:r>
          </a:p>
          <a:p>
            <a:pPr algn="just"/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0444" y="1000108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تعريف:  </a:t>
            </a:r>
            <a:endParaRPr lang="fa-I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doroozi\My Documents\Diarrhea\thumbnailCA79ZKF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5736" y="2708920"/>
            <a:ext cx="5544616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71538" y="785802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B Zar" pitchFamily="2" charset="-78"/>
              </a:rPr>
              <a:t>شستشوي دستها با آب وصابون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B Zar" pitchFamily="2" charset="-78"/>
              </a:rPr>
              <a:t> يكي از راه‌هاي </a:t>
            </a:r>
            <a: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پيشگيري از وبا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485" y="2776559"/>
            <a:ext cx="5030795" cy="3438523"/>
          </a:xfrm>
        </p:spPr>
        <p:txBody>
          <a:bodyPr/>
          <a:lstStyle/>
          <a:p>
            <a:pPr algn="ctr">
              <a:buNone/>
            </a:pPr>
            <a:r>
              <a:rPr lang="fa-I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آب آشامیدنی سالم                                                آبی است بدون بو وبدون رنگ که درآن عوامل بیماری زا و عوامل سمی نبوده                   وترکیب املاح والکترولیت های آن درحد مجاز باشد.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خصوصيات آب آشاميدني سالم</a:t>
            </a:r>
            <a:endParaRPr lang="fa-IR" sz="3200" kern="1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436682"/>
            <a:ext cx="2564818" cy="370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757496" y="2071678"/>
            <a:ext cx="8457974" cy="4786322"/>
          </a:xfrm>
        </p:spPr>
        <p:txBody>
          <a:bodyPr/>
          <a:lstStyle/>
          <a:p>
            <a:pPr algn="just">
              <a:lnSpc>
                <a:spcPct val="130000"/>
              </a:lnSpc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آبیاری برخی مزارع سبزی کاری با فاضلاب خام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تردد بالای اتباع کشورهای با شیوع بالای بیماری وبا به  شهرهاي كشور و عدم امکان شناسایی افراد بدون علامت  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عدم ساماندهی ورود و اقامت اتباع بیگانه در کشور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همکاری ضعیف بخش خصوصی پزشكي و درماني و مطب‌ها  در گزارش دهی موارد مشکوک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همکاری ضعیف صاحبان صنایع و مراکز عرضه مواد غذایی در كنترل و پيشگيري بيماري</a:t>
            </a:r>
          </a:p>
          <a:p>
            <a:pPr algn="r" rtl="1" eaLnBrk="1" hangingPunct="1">
              <a:defRPr/>
            </a:pPr>
            <a:endParaRPr lang="en-US" sz="28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571480"/>
            <a:ext cx="7771949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چالش ها دركنترل اپيدمي</a:t>
            </a:r>
            <a:endParaRPr lang="en-US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86058"/>
            <a:ext cx="800105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714356"/>
            <a:ext cx="7924800" cy="928694"/>
          </a:xfrm>
        </p:spPr>
        <p:txBody>
          <a:bodyPr/>
          <a:lstStyle/>
          <a:p>
            <a:pPr algn="ctr"/>
            <a: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پودر</a:t>
            </a:r>
            <a:r>
              <a:rPr lang="en-US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ORS </a:t>
            </a:r>
            <a: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</a:t>
            </a:r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بهترین مایع خوراکی در درمان وبا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2285992"/>
            <a:ext cx="8358214" cy="4500570"/>
          </a:xfrm>
        </p:spPr>
        <p:txBody>
          <a:bodyPr/>
          <a:lstStyle/>
          <a:p>
            <a:pPr marL="552450" indent="-552450" algn="just">
              <a:buNone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1- 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بلافاصله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بیمار به مرکز بهداشتی درمانی ارجاع داده شود و در آنجا دراولین فرصت 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از بیمار نمونه سوآپ رکتال تهیه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شو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د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.</a:t>
            </a:r>
          </a:p>
          <a:p>
            <a:pPr marL="552450" indent="-552450" algn="just">
              <a:buNone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2- 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فورا مایع درمانی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و تامین آب و الکترولیت 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را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با استفاده از مایعات 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آغاز کنید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. بهترین مایع خوراکی پودر </a:t>
            </a:r>
            <a:r>
              <a:rPr lang="en-US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ORS</a:t>
            </a:r>
            <a:r>
              <a:rPr lang="fa-IR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             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می باشد و در صورتیکه بیمار قادر به خوردن مايعات نباشد سرم تراپی (سرم رينگر لاكتات) شروع شود.</a:t>
            </a:r>
          </a:p>
          <a:p>
            <a:pPr marL="552450" indent="-552450" algn="just">
              <a:buNone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3- تکمیل دوره درمان و استفاده از آنتی بیوتیک بخاطر كوتاه كردن زمان بيماري و كاهش حجم اسهال و قطع زنجیره انتقال بیماری.</a:t>
            </a:r>
            <a:endParaRPr lang="en-US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810660" cy="1143000"/>
          </a:xfrm>
        </p:spPr>
        <p:txBody>
          <a:bodyPr/>
          <a:lstStyle/>
          <a:p>
            <a:pPr marL="552450" indent="-552450"/>
            <a:r>
              <a:rPr lang="ar-SA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در برخورد با بیمار مشکوک به التور به3</a:t>
            </a:r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  </a:t>
            </a:r>
            <a:r>
              <a:rPr lang="ar-SA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نکته اساسی توجه کنید </a:t>
            </a:r>
            <a:r>
              <a:rPr lang="ar-SA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:</a:t>
            </a:r>
            <a:endParaRPr lang="en-US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091518" cy="3724275"/>
          </a:xfrm>
        </p:spPr>
        <p:txBody>
          <a:bodyPr/>
          <a:lstStyle/>
          <a:p>
            <a:pPr marL="93663" indent="0" algn="just">
              <a:buNone/>
            </a:pP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بدنبال بيماري و از دست دادن حجم زياد مايعات و الكتروليت از بدن، بيمار دچار دهيدراسيون شديد مي شود و منجر به: 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1-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اسيدوز متابوليك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2-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ادم ريه و اشكال در تنفس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3-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نارسائي كليه ها و در موارد شديد </a:t>
            </a:r>
            <a:r>
              <a:rPr lang="en-US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ATN</a:t>
            </a:r>
            <a:endParaRPr lang="fa-IR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64" y="1071546"/>
            <a:ext cx="4500594" cy="833454"/>
          </a:xfrm>
        </p:spPr>
        <p:txBody>
          <a:bodyPr/>
          <a:lstStyle/>
          <a:p>
            <a:pPr algn="ctr"/>
            <a: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عوارض بيماري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285992"/>
            <a:ext cx="8215370" cy="4572008"/>
          </a:xfrm>
        </p:spPr>
        <p:txBody>
          <a:bodyPr/>
          <a:lstStyle/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1-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مواد غذايي را به خوبي بپزيد (حداقل 70 درجه سانتيگراد حرارت براي پخت غذا لازم است)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2-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غذاي پخته شده را فوراً ميل كنيد (در صورتيكه فاصله بين پخت غذا و مصرف آن زياد شود، احتمال آلودگي بيشتر است)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3-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مواد غذايي پخته شده را به دقت نگهداري كنيد (در دماي يخچال، زير 10درجه نگهداري شود)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4-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غذاي پخته شده را كاملاً حرارت دهيد (بهترين راه استريل كردن غذاهاي قبلا ًپخته شده، حرارت دادن آن است)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5-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از تماس مواد غذايي خام و پخته شده با هم جلوگيري كنيد.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857240"/>
            <a:ext cx="8382000" cy="1143000"/>
          </a:xfrm>
        </p:spPr>
        <p:txBody>
          <a:bodyPr/>
          <a:lstStyle/>
          <a:p>
            <a:pPr algn="ctr"/>
            <a: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راهكارهاي تهيه غذاي سالم </a:t>
            </a:r>
            <a:b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</a:br>
            <a: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جهت پيشگيري ازابتلاء به وبا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285992"/>
            <a:ext cx="8215370" cy="4429156"/>
          </a:xfrm>
        </p:spPr>
        <p:txBody>
          <a:bodyPr/>
          <a:lstStyle/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6-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دست‌هاي خود را بصورت مكرر بشوئيد. (بخصوص بعد از تماس با مواد غذايي خام و پيش ازشروع به تهيه مواد غذايي )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7-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تمامي سطح آشپزخانه را تميز نگه داريد.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8-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براي تهيه غذا از آب سالم استفاده نمائيد( اهميت آب سالم براي تهيه غذا به اندازه اهميت آب سالم براي خوردن است)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9-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مواد غذايي بسته بندي، كنسرو و خشك شده بايد سالم و بهداشتي باشد.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10-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تا زماني كه غذا كاملاً گرم است آن را ميل كنيد. </a:t>
            </a:r>
          </a:p>
          <a:p>
            <a:pPr algn="just">
              <a:buNone/>
            </a:pPr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11-</a:t>
            </a:r>
            <a:r>
              <a:rPr lang="fa-IR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گوشت ماهي وسبزيجات را براي خوردن، كاملاً بپزيد.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14348" y="857240"/>
            <a:ext cx="83820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B Zar" pitchFamily="2" charset="-78"/>
              </a:rPr>
              <a:t>راهكارهاي تهيه غذاي سالم </a:t>
            </a:r>
            <a:br>
              <a:rPr kumimoji="0" lang="fa-IR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B Zar" pitchFamily="2" charset="-78"/>
              </a:rPr>
            </a:br>
            <a:r>
              <a:rPr kumimoji="0" lang="fa-IR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B Zar" pitchFamily="2" charset="-78"/>
              </a:rPr>
              <a:t>جهت پيشگيري ازابتلاء به وبا</a:t>
            </a:r>
            <a:endParaRPr kumimoji="0" lang="fa-I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r.dorozi\Desktop\eltor - photo\144833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2896" y="2674938"/>
            <a:ext cx="5306146" cy="3451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918" y="642918"/>
            <a:ext cx="7924800" cy="1143000"/>
          </a:xfrm>
        </p:spPr>
        <p:txBody>
          <a:bodyPr/>
          <a:lstStyle/>
          <a:p>
            <a:r>
              <a:rPr lang="fa-IR" sz="3200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سبزیجات</a:t>
            </a:r>
            <a: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 مهمترین منبع آلودگی وشیوع بیماری وبا</a:t>
            </a:r>
            <a:endParaRPr lang="en-US" sz="32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r.dorozi\Desktop\eltor - photo\13814_3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731216" y="2674938"/>
            <a:ext cx="3689505" cy="3451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356" y="642918"/>
            <a:ext cx="7924800" cy="1143000"/>
          </a:xfrm>
        </p:spPr>
        <p:txBody>
          <a:bodyPr/>
          <a:lstStyle/>
          <a:p>
            <a:r>
              <a:rPr lang="fa-IR" sz="3200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سبزیجات</a:t>
            </a:r>
            <a: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 مهمترین منبع آلودگی وشیوع بیماری وبا</a:t>
            </a:r>
            <a:endParaRPr lang="en-US" sz="32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2428868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درموارد شدید بیماری، درمواردی که درمان به موقع شروع نمی‌شود و یا درمان انجام نمی‌شود، بيماري مي تواند باعث مرگ ومير وسیع شود.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درصد مرگ ناشی از شیوع وبا درصورت عدم پیشگیری ودرمان تا مرز 30 تا 50 درصد قابل پیش بینی است.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این بیماری مسری است و از طریق مسافرت و مهاجرت و مرزهای استانی و کشوری قابل انتقال و سرایت به سایر نقاط می باشد.</a:t>
            </a:r>
          </a:p>
          <a:p>
            <a:pPr algn="just"/>
            <a:endPara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0444" y="1000108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تعريف:  </a:t>
            </a:r>
            <a:endParaRPr lang="fa-I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r.dorozi\Desktop\eltor - photo\6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918" y="762000"/>
            <a:ext cx="7924800" cy="1143000"/>
          </a:xfrm>
        </p:spPr>
        <p:txBody>
          <a:bodyPr/>
          <a:lstStyle/>
          <a:p>
            <a:r>
              <a:rPr lang="fa-IR" sz="3200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سبزیجات</a:t>
            </a:r>
            <a: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 مهمترین منبع آلودگی وشیوع بیماری وبا</a:t>
            </a:r>
            <a:endParaRPr lang="en-US" sz="32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C:\Users\Dr.dorozi\Desktop\eltor - photo\vegetabl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428868"/>
            <a:ext cx="431970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4143372" y="2285992"/>
            <a:ext cx="5000628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روش صحیح شستشوی سبزیجات ومیوه جات خام مصرفی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6" name="Picture 6" descr="C:\Users\Dr.dorozi\Desktop\eltor - photo\vigive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57628"/>
            <a:ext cx="4043804" cy="279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5852" y="2419369"/>
            <a:ext cx="7693025" cy="3724275"/>
          </a:xfrm>
        </p:spPr>
        <p:txBody>
          <a:bodyPr/>
          <a:lstStyle/>
          <a:p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مرحله اول: </a:t>
            </a:r>
            <a:r>
              <a:rPr lang="fa-IR" b="1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پاك‌سازي</a:t>
            </a:r>
          </a:p>
          <a:p>
            <a:pPr algn="ctr">
              <a:buNone/>
            </a:pPr>
            <a:r>
              <a:rPr lang="fa-IR" sz="24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      پاك كردن سبزيجات از گل ولاي و مازاد سبزي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روش صحیح شستشوی سبزیجات ومیوه جات خام</a:t>
            </a:r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مصرفی</a:t>
            </a:r>
            <a:endParaRPr lang="en-US" sz="28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  <p:pic>
        <p:nvPicPr>
          <p:cNvPr id="5" name="Picture 2" descr="C:\Users\Dr.dorozi\Desktop\eltor - photo\s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83186"/>
            <a:ext cx="4071966" cy="28462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C:\Users\Dr.dorozi\Desktop\eltor - photo\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936" y="3643314"/>
            <a:ext cx="3963658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362200"/>
            <a:ext cx="8162956" cy="4495800"/>
          </a:xfrm>
        </p:spPr>
        <p:txBody>
          <a:bodyPr/>
          <a:lstStyle/>
          <a:p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مرحله اول: </a:t>
            </a:r>
            <a:r>
              <a:rPr lang="fa-IR" b="1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پاك‌سازي</a:t>
            </a:r>
            <a:endParaRPr lang="fa-IR" sz="32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روش صحیح شستشوی سبزیجات ومیوه جات خام</a:t>
            </a:r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مصرفی</a:t>
            </a:r>
            <a:endParaRPr lang="en-US" sz="28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  <p:pic>
        <p:nvPicPr>
          <p:cNvPr id="7" name="Picture 5" descr="C:\Users\Dr.dorozi\Desktop\eltor - photo\s02 (2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3" y="3857629"/>
            <a:ext cx="3980733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8" descr="C:\Users\Dr.dorozi\Desktop\eltor - photo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05253"/>
            <a:ext cx="4071966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071538" y="2928934"/>
            <a:ext cx="8001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a-I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شستشوي سبزي با آب سالم  براي تميز شدن و رفع گل ولاي از سبزي</a:t>
            </a:r>
            <a:endParaRPr lang="fa-IR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504" y="2285992"/>
            <a:ext cx="8643966" cy="4495800"/>
          </a:xfrm>
        </p:spPr>
        <p:txBody>
          <a:bodyPr/>
          <a:lstStyle/>
          <a:p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مرحله دوم : </a:t>
            </a:r>
            <a:r>
              <a:rPr lang="fa-IR" b="1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انگل زدايي</a:t>
            </a:r>
          </a:p>
          <a:p>
            <a:pPr algn="ctr">
              <a:buNone/>
            </a:pPr>
            <a:r>
              <a:rPr lang="fa-IR" sz="24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3-5 قطره مايع ظرفشويي به ازاي يك ليتر آب درظرف مناسب و عميق ريخته </a:t>
            </a:r>
          </a:p>
          <a:p>
            <a:pPr algn="ctr">
              <a:buNone/>
            </a:pPr>
            <a:r>
              <a:rPr lang="fa-IR" sz="24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و پس از ايجاد كف آب، سبزي را بمدت 5 دقيقه درآن  نگه مي داريم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روش صحیح شستشوی سبزیجات ومیوه جات خام</a:t>
            </a:r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مصرفی</a:t>
            </a:r>
            <a:endParaRPr lang="en-US" sz="28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  <p:pic>
        <p:nvPicPr>
          <p:cNvPr id="6" name="Picture 4" descr="C:\Users\Dr.dorozi\Desktop\eltor - photo\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805521"/>
            <a:ext cx="3857652" cy="2838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C:\Users\Dr.dorozi\Desktop\eltor - photo\s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6754" y="3786190"/>
            <a:ext cx="3902964" cy="2857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362200"/>
            <a:ext cx="8162956" cy="44958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مرحله دوم : </a:t>
            </a:r>
            <a:r>
              <a:rPr lang="fa-IR" b="1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انگل زدايي</a:t>
            </a:r>
          </a:p>
          <a:p>
            <a:pPr algn="ctr">
              <a:buNone/>
            </a:pPr>
            <a:r>
              <a:rPr lang="fa-IR" sz="24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سبزي را دركف آب به مدت 5 دقيقه غوطه ور كنيد و پس از آن سبزي را ازسطح رويي برداشته و آب كشي مي‌كنيم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روش صحیح شستشوی سبزیجات ومیوه جات خام</a:t>
            </a:r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مصرفی</a:t>
            </a:r>
            <a:endParaRPr lang="en-US" sz="28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  <p:pic>
        <p:nvPicPr>
          <p:cNvPr id="7" name="Picture 9" descr="C:\Users\Dr.dorozi\Desktop\eltor - photo\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86190"/>
            <a:ext cx="392909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6" descr="C:\Users\Dr.dorozi\Desktop\eltor - photo\s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86190"/>
            <a:ext cx="404110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406" y="2285992"/>
            <a:ext cx="9001156" cy="4495800"/>
          </a:xfrm>
        </p:spPr>
        <p:txBody>
          <a:bodyPr/>
          <a:lstStyle/>
          <a:p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مرحله سوم : </a:t>
            </a:r>
            <a:r>
              <a:rPr lang="fa-IR" b="1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گند زدايي</a:t>
            </a:r>
          </a:p>
          <a:p>
            <a:pPr>
              <a:buNone/>
            </a:pPr>
            <a:r>
              <a:rPr lang="fa-IR" sz="24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  يك گرم(نصف قاشق چايخوري)پودرپركلرين70 % ويا دو قاشق مرباخوري </a:t>
            </a:r>
          </a:p>
          <a:p>
            <a:pPr>
              <a:buNone/>
            </a:pPr>
            <a:r>
              <a:rPr lang="fa-IR" sz="24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     آب ژاول 5 درصد در 5 ليتر آب ريخته و بمدت 5 دقيقه نگه مي‌داريم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روش صحیح شستشوی سبزیجات ومیوه جات خام</a:t>
            </a:r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مصرفی</a:t>
            </a:r>
            <a:endParaRPr lang="en-US" sz="28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  <p:pic>
        <p:nvPicPr>
          <p:cNvPr id="6" name="Picture 14" descr="C:\Users\Dr.dorozi\Desktop\eltor - photo\s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857628"/>
            <a:ext cx="3929090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2" descr="C:\Users\Dr.dorozi\Desktop\eltor - photo\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857627"/>
            <a:ext cx="3929090" cy="2750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285992"/>
            <a:ext cx="8162956" cy="4495800"/>
          </a:xfrm>
        </p:spPr>
        <p:txBody>
          <a:bodyPr/>
          <a:lstStyle/>
          <a:p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مرحله سوم : </a:t>
            </a:r>
            <a:r>
              <a:rPr lang="fa-IR" b="1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گند زدايي</a:t>
            </a:r>
          </a:p>
          <a:p>
            <a:pPr algn="ctr">
              <a:buNone/>
            </a:pPr>
            <a:r>
              <a:rPr lang="fa-IR" sz="32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</a:t>
            </a:r>
            <a:r>
              <a:rPr lang="fa-IR" sz="24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بعد از نگه داري سبزي به مدت 5 دقيقه در محلول كلر يا آب ژاول ، آن را خارج و آب كشي مي كنيم</a:t>
            </a:r>
            <a:endParaRPr lang="fa-IR" sz="24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روش صحیح شستشوی سبزیجات ومیوه جات خام</a:t>
            </a:r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مصرفی</a:t>
            </a:r>
            <a:endParaRPr lang="en-US" sz="28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  <p:pic>
        <p:nvPicPr>
          <p:cNvPr id="5" name="Picture 11" descr="C:\Users\Dr.dorozi\Desktop\eltor - photo\s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86190"/>
            <a:ext cx="4000528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C:\Users\Dr.dorozi\Desktop\eltor - photo\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86190"/>
            <a:ext cx="3857652" cy="2905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8662" y="2362200"/>
            <a:ext cx="8162956" cy="4495800"/>
          </a:xfrm>
        </p:spPr>
        <p:txBody>
          <a:bodyPr/>
          <a:lstStyle/>
          <a:p>
            <a:r>
              <a:rPr lang="fa-IR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مرحله چهارم : </a:t>
            </a:r>
            <a:r>
              <a:rPr lang="fa-IR" b="1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شستشو وآبكشي</a:t>
            </a:r>
          </a:p>
          <a:p>
            <a:pPr algn="ctr">
              <a:buNone/>
            </a:pPr>
            <a:r>
              <a:rPr lang="fa-IR" sz="2400" b="1" kern="1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بعد از خارج كردن سبزي از محلول گند زدا آن را به خوبي با آب سالم شسته و آب كشي مي كنيم (دراين مرحله سبزي آماده خوردن است)</a:t>
            </a:r>
            <a:endParaRPr lang="fa-IR" sz="24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روش صحیح شستشوی سبزیجات ومیوه جات خام</a:t>
            </a:r>
            <a:r>
              <a:rPr lang="fa-IR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مصرفی</a:t>
            </a:r>
            <a:endParaRPr lang="en-US" sz="28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B Zar" pitchFamily="2" charset="-78"/>
            </a:endParaRPr>
          </a:p>
        </p:txBody>
      </p:sp>
      <p:pic>
        <p:nvPicPr>
          <p:cNvPr id="7" name="Picture 17" descr="C:\Users\Dr.dorozi\Desktop\eltor - photo\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786190"/>
            <a:ext cx="3929090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86190"/>
            <a:ext cx="4000496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2470374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وبا بعنوان یک بیماری آندمیک همیشه در کشور ایران مشکل‌زا بوده است و هر چند سال یکبار ایجاد اپیدمی می‌کند.‌ بنابراین همیشه باید دربرابرآن هوشیاری لازم را داشته باشیم.</a:t>
            </a:r>
          </a:p>
          <a:p>
            <a:pPr algn="just"/>
            <a:endPara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0444" y="1000108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تعريف:  </a:t>
            </a:r>
            <a:endParaRPr lang="fa-I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pic>
        <p:nvPicPr>
          <p:cNvPr id="5" name="Picture 4" descr="1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43240" y="3810381"/>
            <a:ext cx="4142857" cy="3047619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6023" y="1000108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علائم بالینی: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2387640"/>
            <a:ext cx="8358246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33CC33"/>
              </a:buClr>
              <a:buFont typeface="Wingdings" pitchFamily="2" charset="2"/>
              <a:buChar char="Ø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اسهال آبکی و سفید رنگ (شبیه به آب برنج) با تعداد دفعات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   اجابت مزاج غیر قابل شمارش می باشد.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  <a:buFont typeface="Wingdings" pitchFamily="2" charset="2"/>
              <a:buChar char="Ø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اسهال در این بیماری بدون داشتن کرامپ، دل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پیچه و درد شکم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   می باشد و معمولاً بدون خون می باشد.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  <a:buFont typeface="Wingdings" pitchFamily="2" charset="2"/>
              <a:buChar char="Ø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كاهش وزن بدن تا 10% بدليل از دست دادن حجم مایعات بدن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  می یاشد.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  <a:buFont typeface="Wingdings" pitchFamily="2" charset="2"/>
              <a:buChar char="Ø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این اسهال می تواند همراه با استفراغ بدون داشتن حالت تهوع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   قبلی باشد.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  <a:buFont typeface="Wingdings" pitchFamily="2" charset="2"/>
              <a:buChar char="Ø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اسهال بدون بو و یا بوی درحد خفیف و شبیه به ماهی می‌باشد.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6023" y="1000108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علائم بالینی: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662" y="2387640"/>
            <a:ext cx="8143932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33CC33"/>
              </a:buClr>
              <a:buFont typeface="Wingdings" pitchFamily="2" charset="2"/>
              <a:buChar char="Ø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فشار خون پايين ونبض راديال ضعيف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  <a:buFont typeface="Wingdings" pitchFamily="2" charset="2"/>
              <a:buChar char="Ø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کرامپ و درد شديد در اندام تحتاني بخصوص درناحيه ساق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   پاها وعضلات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  <a:buFont typeface="Wingdings" pitchFamily="2" charset="2"/>
              <a:buChar char="Ø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خواب آلودگي و عدم هوشياري 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  <a:buFont typeface="Wingdings" pitchFamily="2" charset="2"/>
              <a:buChar char="Ø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دهيدراتاسيون خفيف، متوسط تا دهيدراتاسيون شديد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  <a:buFont typeface="Wingdings" pitchFamily="2" charset="2"/>
              <a:buChar char="Ø"/>
            </a:pPr>
            <a:r>
              <a:rPr lang="fa-I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در این بیماری تب وجود ندارد.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  <a:buFont typeface="Wingdings" pitchFamily="2" charset="2"/>
              <a:buChar char="Ø"/>
            </a:pPr>
            <a:endPara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71744"/>
            <a:ext cx="6206123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اسهال آبكي و سفيد رنگ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71744"/>
            <a:ext cx="5968238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B Zar" pitchFamily="2" charset="-78"/>
              </a:rPr>
              <a:t>کم آبی  شديد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1990</TotalTime>
  <Words>2225</Words>
  <Application>Microsoft Office PowerPoint</Application>
  <PresentationFormat>On-screen Show (4:3)</PresentationFormat>
  <Paragraphs>184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Waveform</vt:lpstr>
      <vt:lpstr> بیماری التور( وبا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اسهال آبكي و سفيد رنگ</vt:lpstr>
      <vt:lpstr>کم آبی  شديد</vt:lpstr>
      <vt:lpstr>کم ابی  شديد و سرم تراپي</vt:lpstr>
      <vt:lpstr>PowerPoint Presentation</vt:lpstr>
      <vt:lpstr>تعريف مورد مشكوك وبا: در مناطقي كه همه گيري وبا وجود دارد و يا وبا آندميك مي باشد ، وقتي فردی مشكوك به وبا است كه بالاي 2 سال سن داشته وبا اسهال حاد آبكي معمولاً بدون درد همراه باشد .  تعریف مورد تائيد شده: هر فردي كه دچار اسهال بوده و ويبريوكلرا 1o و 139o از مدفوع یا محتویات استفراغ او جدا       شده باشد. </vt:lpstr>
      <vt:lpstr>PowerPoint Presentation</vt:lpstr>
      <vt:lpstr>اتیولوژی وبا</vt:lpstr>
      <vt:lpstr>منابع شایع بیماری</vt:lpstr>
      <vt:lpstr>راه های انتقال بیماری</vt:lpstr>
      <vt:lpstr>عوامل موثر و مساعدکننده بیماری وبا</vt:lpstr>
      <vt:lpstr>عوامل موثر و مساعدکننده بیماری وبا</vt:lpstr>
      <vt:lpstr>پيشگيري: </vt:lpstr>
      <vt:lpstr>پيشگيري:</vt:lpstr>
      <vt:lpstr>پيشگيري:</vt:lpstr>
      <vt:lpstr>پيشگيري :</vt:lpstr>
      <vt:lpstr>پيشگيري :</vt:lpstr>
      <vt:lpstr>پيشگيري :</vt:lpstr>
      <vt:lpstr>فروشندگان دوره گردان ومگس دوعامل انتقال بيماري وبا</vt:lpstr>
      <vt:lpstr>مركزتجمعي: بازارهاي روز و اماكن زيارتي  كانون‌هاي درمعرض خطرگسترش بيماري وبا</vt:lpstr>
      <vt:lpstr>آب لوله كشي سالم و توالت‌هاي بهداشتي  ازمهمترين راه‌هاي پيشگيري از وبا </vt:lpstr>
      <vt:lpstr>آبهاي آلوده سطحي يكي ازمهمترين منابع آلودگي به وبا</vt:lpstr>
      <vt:lpstr>شتشوي دستها با آب وصابون  يكي از راه‌هاي پيشگيري از وبا </vt:lpstr>
      <vt:lpstr>PowerPoint Presentation</vt:lpstr>
      <vt:lpstr>خصوصيات آب آشاميدني سالم</vt:lpstr>
      <vt:lpstr>چالش ها دركنترل اپيدمي</vt:lpstr>
      <vt:lpstr>پودرORS  بهترین مایع خوراکی در درمان وبا</vt:lpstr>
      <vt:lpstr>در برخورد با بیمار مشکوک به التور به3  نکته اساسی توجه کنید :</vt:lpstr>
      <vt:lpstr>عوارض بيماري</vt:lpstr>
      <vt:lpstr>راهكارهاي تهيه غذاي سالم  جهت پيشگيري ازابتلاء به وبا</vt:lpstr>
      <vt:lpstr>PowerPoint Presentation</vt:lpstr>
      <vt:lpstr>سبزیجات مهمترین منبع آلودگی وشیوع بیماری وبا</vt:lpstr>
      <vt:lpstr>سبزیجات مهمترین منبع آلودگی وشیوع بیماری وبا</vt:lpstr>
      <vt:lpstr>سبزیجات مهمترین منبع آلودگی وشیوع بیماری وبا</vt:lpstr>
      <vt:lpstr>روش صحیح شستشوی سبزیجات ومیوه جات خام مصرفی</vt:lpstr>
      <vt:lpstr>روش صحیح شستشوی سبزیجات ومیوه جات خام مصرفی</vt:lpstr>
      <vt:lpstr>روش صحیح شستشوی سبزیجات ومیوه جات خام مصرفی</vt:lpstr>
      <vt:lpstr>روش صحیح شستشوی سبزیجات ومیوه جات خام مصرفی</vt:lpstr>
      <vt:lpstr>روش صحیح شستشوی سبزیجات ومیوه جات خام مصرفی</vt:lpstr>
      <vt:lpstr>روش صحیح شستشوی سبزیجات ومیوه جات خام مصرفی</vt:lpstr>
      <vt:lpstr>روش صحیح شستشوی سبزیجات ومیوه جات خام مصرفی</vt:lpstr>
      <vt:lpstr>روش صحیح شستشوی سبزیجات ومیوه جات خام مصرفی</vt:lpstr>
    </vt:vector>
  </TitlesOfParts>
  <Company>HDIUMS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doroozi</dc:creator>
  <cp:lastModifiedBy>haasghari</cp:lastModifiedBy>
  <cp:revision>224</cp:revision>
  <dcterms:created xsi:type="dcterms:W3CDTF">2009-11-09T16:10:55Z</dcterms:created>
  <dcterms:modified xsi:type="dcterms:W3CDTF">2013-10-09T05:40:27Z</dcterms:modified>
</cp:coreProperties>
</file>