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84" r:id="rId2"/>
  </p:sldMasterIdLst>
  <p:notesMasterIdLst>
    <p:notesMasterId r:id="rId28"/>
  </p:notesMasterIdLst>
  <p:handoutMasterIdLst>
    <p:handoutMasterId r:id="rId29"/>
  </p:handoutMasterIdLst>
  <p:sldIdLst>
    <p:sldId id="258" r:id="rId3"/>
    <p:sldId id="370" r:id="rId4"/>
    <p:sldId id="371" r:id="rId5"/>
    <p:sldId id="259" r:id="rId6"/>
    <p:sldId id="362" r:id="rId7"/>
    <p:sldId id="325" r:id="rId8"/>
    <p:sldId id="327" r:id="rId9"/>
    <p:sldId id="328" r:id="rId10"/>
    <p:sldId id="305" r:id="rId11"/>
    <p:sldId id="306" r:id="rId12"/>
    <p:sldId id="308" r:id="rId13"/>
    <p:sldId id="309" r:id="rId14"/>
    <p:sldId id="310" r:id="rId15"/>
    <p:sldId id="323" r:id="rId16"/>
    <p:sldId id="311" r:id="rId17"/>
    <p:sldId id="369" r:id="rId18"/>
    <p:sldId id="315" r:id="rId19"/>
    <p:sldId id="377" r:id="rId20"/>
    <p:sldId id="372" r:id="rId21"/>
    <p:sldId id="375" r:id="rId22"/>
    <p:sldId id="376" r:id="rId23"/>
    <p:sldId id="374" r:id="rId24"/>
    <p:sldId id="336" r:id="rId25"/>
    <p:sldId id="373" r:id="rId26"/>
    <p:sldId id="294" r:id="rId27"/>
  </p:sldIdLst>
  <p:sldSz cx="9144000" cy="6858000" type="screen4x3"/>
  <p:notesSz cx="7053263" cy="93091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96849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633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9532E49-C46F-41AA-90C1-5B7C6E38E62A}" type="datetimeFigureOut">
              <a:rPr lang="fa-IR" smtClean="0"/>
              <a:t>10/20/1437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996849" y="884203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633" y="884203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A8B3C85-3590-4DFB-9207-A4A1DE24509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2505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96849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33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45E26F4-94D7-4AA6-84D9-8B724CADE82D}" type="datetimeFigureOut">
              <a:rPr lang="fa-IR" smtClean="0"/>
              <a:pPr/>
              <a:t>10/20/1437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96849" y="884203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33" y="884203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D991B0C-1B41-4095-9552-B26EE469D63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043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78A8B1-D9C1-4053-B3D5-646599A9C40E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8500"/>
            <a:ext cx="4656137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511F4-D288-4FA9-835A-11A3C06D8E6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27B34-C747-4E78-BEA9-072FFD4FF013}" type="datetimeFigureOut">
              <a:rPr lang="fa-IR" smtClean="0"/>
              <a:pPr/>
              <a:t>10/20/1437</a:t>
            </a:fld>
            <a:endParaRPr lang="fa-I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F1381-30AE-4EA7-A705-2BD994BF391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27B34-C747-4E78-BEA9-072FFD4FF013}" type="datetimeFigureOut">
              <a:rPr lang="fa-IR" smtClean="0"/>
              <a:pPr/>
              <a:t>10/20/1437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F1381-30AE-4EA7-A705-2BD994BF391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27B34-C747-4E78-BEA9-072FFD4FF013}" type="datetimeFigureOut">
              <a:rPr lang="fa-IR" smtClean="0"/>
              <a:pPr/>
              <a:t>10/20/1437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F1381-30AE-4EA7-A705-2BD994BF391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373F27C-449D-4EFC-A96D-73EF89B8510F}" type="datetime1">
              <a:rPr lang="en-US"/>
              <a:pPr>
                <a:defRPr/>
              </a:pPr>
              <a:t>7/25/2016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>
                <a:solidFill>
                  <a:srgbClr val="2DA2BF">
                    <a:tint val="20000"/>
                  </a:srgbClr>
                </a:solidFill>
              </a:rPr>
              <a:t>www.iehe.ir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CAB096-E945-4E48-BA3C-6D0DB1592E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773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934C7-19A8-40A4-B651-EA312963DD37}" type="datetime1">
              <a:rPr lang="en-US">
                <a:solidFill>
                  <a:prstClr val="black"/>
                </a:solidFill>
              </a:rPr>
              <a:pPr>
                <a:defRPr/>
              </a:pPr>
              <a:t>7/25/2016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www.iehe.ir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478B7-543B-492A-9A41-E25111FC6E7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82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3AC75087-9919-4132-9DB8-D97A7E6219CB}" type="datetime1">
              <a:rPr lang="en-US">
                <a:solidFill>
                  <a:prstClr val="black"/>
                </a:solidFill>
              </a:rPr>
              <a:pPr>
                <a:defRPr/>
              </a:pPr>
              <a:t>7/25/2016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www.iehe.ir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530D3-9D28-493F-9CE8-4313C1B416A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90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1EEBA-6447-4717-8807-EEA95FCDA645}" type="datetime1">
              <a:rPr lang="en-US">
                <a:solidFill>
                  <a:prstClr val="black"/>
                </a:solidFill>
              </a:rPr>
              <a:pPr>
                <a:defRPr/>
              </a:pPr>
              <a:t>7/25/2016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www.iehe.ir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16848-A10B-4A1E-8EE5-78CBC51FBB0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1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917935C4-E3BB-4D45-AC6A-1BD48DAE584E}" type="datetime1">
              <a:rPr lang="en-US">
                <a:solidFill>
                  <a:prstClr val="black"/>
                </a:solidFill>
              </a:rPr>
              <a:pPr>
                <a:defRPr/>
              </a:pPr>
              <a:t>7/25/2016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www.iehe.ir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9C9F0-77F1-4802-A5C9-AF2FCA91B50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83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4D21F-306F-4432-A35F-A7459F50BE73}" type="datetime1">
              <a:rPr lang="en-US">
                <a:solidFill>
                  <a:prstClr val="black"/>
                </a:solidFill>
              </a:rPr>
              <a:pPr>
                <a:defRPr/>
              </a:pPr>
              <a:t>7/25/2016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www.iehe.ir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CC039-BE46-4BFF-A3CF-BA40326E4A1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74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531C6-74DC-4D18-BA25-E170AC9D9C3A}" type="datetime1">
              <a:rPr lang="en-US">
                <a:solidFill>
                  <a:prstClr val="black"/>
                </a:solidFill>
              </a:rPr>
              <a:pPr>
                <a:defRPr/>
              </a:pPr>
              <a:t>7/25/2016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www.iehe.ir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3879F-37F2-480A-ABDD-9E4AC11B260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82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6907F9F1-793E-4265-9162-A3B07BF79380}" type="datetime1">
              <a:rPr lang="en-US">
                <a:solidFill>
                  <a:prstClr val="black"/>
                </a:solidFill>
              </a:rPr>
              <a:pPr>
                <a:defRPr/>
              </a:pPr>
              <a:t>7/25/2016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www.iehe.ir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A626B-E5D5-4063-80F7-CA1523505E0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8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27B34-C747-4E78-BEA9-072FFD4FF013}" type="datetimeFigureOut">
              <a:rPr lang="fa-IR" smtClean="0"/>
              <a:pPr/>
              <a:t>10/20/1437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F1381-30AE-4EA7-A705-2BD994BF391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8D8B1D6-3C88-4A21-99EC-A6B9FA7D1775}" type="datetime1">
              <a:rPr lang="en-US">
                <a:solidFill>
                  <a:prstClr val="black"/>
                </a:solidFill>
              </a:rPr>
              <a:pPr>
                <a:defRPr/>
              </a:pPr>
              <a:t>7/25/2016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www.iehe.ir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A82B1-A077-4B2C-AD40-9EC0F803B7F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75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0C0B-6838-4D68-BF38-E40D07B6B895}" type="datetime1">
              <a:rPr lang="en-US">
                <a:solidFill>
                  <a:prstClr val="black"/>
                </a:solidFill>
              </a:rPr>
              <a:pPr>
                <a:defRPr/>
              </a:pPr>
              <a:t>7/25/2016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www.iehe.ir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04697-BD40-4B93-929B-8F6739FF937C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53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DC1D5-C283-45B9-8553-FE1A61A25E33}" type="datetime1">
              <a:rPr lang="en-US">
                <a:solidFill>
                  <a:prstClr val="black"/>
                </a:solidFill>
              </a:rPr>
              <a:pPr>
                <a:defRPr/>
              </a:pPr>
              <a:t>7/25/2016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www.iehe.ir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45C59-A849-4E7A-97B1-E7746968DB65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7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27B34-C747-4E78-BEA9-072FFD4FF013}" type="datetimeFigureOut">
              <a:rPr lang="fa-IR" smtClean="0"/>
              <a:pPr/>
              <a:t>10/20/1437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F1381-30AE-4EA7-A705-2BD994BF391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27B34-C747-4E78-BEA9-072FFD4FF013}" type="datetimeFigureOut">
              <a:rPr lang="fa-IR" smtClean="0"/>
              <a:pPr/>
              <a:t>10/20/1437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F1381-30AE-4EA7-A705-2BD994BF391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27B34-C747-4E78-BEA9-072FFD4FF013}" type="datetimeFigureOut">
              <a:rPr lang="fa-IR" smtClean="0"/>
              <a:pPr/>
              <a:t>10/20/1437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F1381-30AE-4EA7-A705-2BD994BF391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27B34-C747-4E78-BEA9-072FFD4FF013}" type="datetimeFigureOut">
              <a:rPr lang="fa-IR" smtClean="0"/>
              <a:pPr/>
              <a:t>10/20/1437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F1381-30AE-4EA7-A705-2BD994BF391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27B34-C747-4E78-BEA9-072FFD4FF013}" type="datetimeFigureOut">
              <a:rPr lang="fa-IR" smtClean="0"/>
              <a:pPr/>
              <a:t>10/20/1437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F1381-30AE-4EA7-A705-2BD994BF391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27B34-C747-4E78-BEA9-072FFD4FF013}" type="datetimeFigureOut">
              <a:rPr lang="fa-IR" smtClean="0"/>
              <a:pPr/>
              <a:t>10/20/1437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F1381-30AE-4EA7-A705-2BD994BF391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127B34-C747-4E78-BEA9-072FFD4FF013}" type="datetimeFigureOut">
              <a:rPr lang="fa-IR" smtClean="0"/>
              <a:pPr/>
              <a:t>10/20/1437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F1381-30AE-4EA7-A705-2BD994BF391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0127B34-C747-4E78-BEA9-072FFD4FF013}" type="datetimeFigureOut">
              <a:rPr lang="fa-IR" smtClean="0"/>
              <a:pPr/>
              <a:t>10/20/1437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D5F1381-30AE-4EA7-A705-2BD994BF391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276FA3F-413A-40B4-B0E1-B02A1B25B77D}" type="datetime1"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7/25/2016</a:t>
            </a:fld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www.iehe.ir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E1E43AB5-582A-41A6-A990-C15A1DF7FFF5}" type="slidenum">
              <a:rPr lang="en-US" alt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1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4A62FFF0-6DEE-4617-8C19-8E97B431D110}" type="slidenum">
              <a:rPr lang="en-US" smtClean="0"/>
              <a:pPr algn="ctr">
                <a:defRPr/>
              </a:pPr>
              <a:t>1</a:t>
            </a:fld>
            <a:endParaRPr lang="en-US" dirty="0" smtClean="0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828800" y="16764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fa-IR"/>
          </a:p>
        </p:txBody>
      </p:sp>
      <p:pic>
        <p:nvPicPr>
          <p:cNvPr id="6148" name="Picture 3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609600" y="22098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fa-IR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1295400" y="1676400"/>
            <a:ext cx="60721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a-I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به نام ایزد یکتا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fa-IR" sz="2800" dirty="0">
                <a:solidFill>
                  <a:srgbClr val="FF0000"/>
                </a:solidFill>
              </a:rPr>
              <a:t>خصوصیات ویبریو کلرا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20000"/>
              </a:lnSpc>
            </a:pPr>
            <a:r>
              <a:rPr lang="fa-IR" sz="2200" b="1" dirty="0">
                <a:latin typeface="2  Zar"/>
                <a:cs typeface="B Lotus" panose="00000400000000000000" pitchFamily="2" charset="-78"/>
              </a:rPr>
              <a:t>سروگروپهای التور زیاد است و تنها </a:t>
            </a:r>
            <a:r>
              <a:rPr lang="en-US" sz="2200" b="1" dirty="0">
                <a:latin typeface="2  Zar"/>
                <a:cs typeface="B Lotus" panose="00000400000000000000" pitchFamily="2" charset="-78"/>
              </a:rPr>
              <a:t>O1, O139</a:t>
            </a:r>
            <a:r>
              <a:rPr lang="fa-IR" sz="2200" b="1" dirty="0">
                <a:latin typeface="2  Zar"/>
                <a:cs typeface="B Lotus" panose="00000400000000000000" pitchFamily="2" charset="-78"/>
              </a:rPr>
              <a:t>ایجاد بیماری می کند. بقیه سروگروپها ناگ هستند. ناگ سبب اپیدمی اسهالی نمی شود.</a:t>
            </a:r>
          </a:p>
          <a:p>
            <a:pPr>
              <a:lnSpc>
                <a:spcPct val="220000"/>
              </a:lnSpc>
            </a:pPr>
            <a:r>
              <a:rPr lang="fa-IR" sz="2200" b="1" dirty="0">
                <a:latin typeface="2  Zar"/>
                <a:cs typeface="B Lotus" panose="00000400000000000000" pitchFamily="2" charset="-78"/>
              </a:rPr>
              <a:t> </a:t>
            </a:r>
            <a:r>
              <a:rPr lang="en-US" sz="2200" b="1" dirty="0">
                <a:latin typeface="2  Zar"/>
                <a:cs typeface="B Lotus" panose="00000400000000000000" pitchFamily="2" charset="-78"/>
              </a:rPr>
              <a:t>O1</a:t>
            </a:r>
            <a:r>
              <a:rPr lang="fa-IR" sz="2200" b="1" dirty="0">
                <a:latin typeface="2  Zar"/>
                <a:cs typeface="B Lotus" panose="00000400000000000000" pitchFamily="2" charset="-78"/>
              </a:rPr>
              <a:t> دارای 3 سروتیپ اوگاوا اینابا و هیکوجیما </a:t>
            </a:r>
          </a:p>
          <a:p>
            <a:pPr>
              <a:lnSpc>
                <a:spcPct val="220000"/>
              </a:lnSpc>
            </a:pPr>
            <a:r>
              <a:rPr lang="fa-IR" sz="2200" b="1" dirty="0">
                <a:latin typeface="2  Zar"/>
                <a:cs typeface="B Lotus" panose="00000400000000000000" pitchFamily="2" charset="-78"/>
              </a:rPr>
              <a:t>مخزن طبیعی: محیطهای آبی</a:t>
            </a:r>
          </a:p>
          <a:p>
            <a:pPr>
              <a:lnSpc>
                <a:spcPct val="220000"/>
              </a:lnSpc>
            </a:pPr>
            <a:r>
              <a:rPr lang="fa-IR" sz="2200" b="1" dirty="0">
                <a:latin typeface="2  Zar"/>
                <a:cs typeface="B Lotus" panose="00000400000000000000" pitchFamily="2" charset="-78"/>
              </a:rPr>
              <a:t>در صورت شرایط محیطی مناسب مانند دما شوری و ریز مغذی ها به سرعت تکثیر می شود.</a:t>
            </a:r>
          </a:p>
          <a:p>
            <a:pPr>
              <a:lnSpc>
                <a:spcPct val="220000"/>
              </a:lnSpc>
            </a:pPr>
            <a:r>
              <a:rPr lang="fa-IR" sz="2200" b="1" dirty="0">
                <a:latin typeface="2  Zar"/>
                <a:cs typeface="B Lotus" panose="00000400000000000000" pitchFamily="2" charset="-78"/>
              </a:rPr>
              <a:t>منابع عفونت: آبهای سطحی و اب چاههای کم عمق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9943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a-IR" sz="2000" b="1" dirty="0">
                <a:latin typeface="2  Zar"/>
                <a:cs typeface="B Lotus" panose="00000400000000000000" pitchFamily="2" charset="-78"/>
              </a:rPr>
              <a:t>در آب شیرین تمیز حداکثر7روز و در صورت آلودگی آب به فاضلاب (وجود مواد مغذی) تا 1 ماه می تواند زنده </a:t>
            </a:r>
            <a:r>
              <a:rPr lang="fa-IR" sz="2000" b="1" dirty="0" smtClean="0">
                <a:latin typeface="2  Zar"/>
                <a:cs typeface="B Lotus" panose="00000400000000000000" pitchFamily="2" charset="-78"/>
              </a:rPr>
              <a:t>بماند</a:t>
            </a:r>
          </a:p>
          <a:p>
            <a:pPr>
              <a:lnSpc>
                <a:spcPct val="200000"/>
              </a:lnSpc>
            </a:pPr>
            <a:r>
              <a:rPr lang="fa-IR" sz="2000" b="1" dirty="0" smtClean="0">
                <a:latin typeface="2  Zar"/>
                <a:cs typeface="B Lotus" panose="00000400000000000000" pitchFamily="2" charset="-78"/>
              </a:rPr>
              <a:t>روی </a:t>
            </a:r>
            <a:r>
              <a:rPr lang="fa-IR" sz="2000" b="1" dirty="0">
                <a:latin typeface="2  Zar"/>
                <a:cs typeface="B Lotus" panose="00000400000000000000" pitchFamily="2" charset="-78"/>
              </a:rPr>
              <a:t>سبزیجات تا 5 روز زنده می می ماند</a:t>
            </a:r>
          </a:p>
          <a:p>
            <a:pPr>
              <a:lnSpc>
                <a:spcPct val="200000"/>
              </a:lnSpc>
            </a:pPr>
            <a:r>
              <a:rPr lang="fa-IR" sz="2000" b="1" dirty="0">
                <a:latin typeface="2  Zar"/>
                <a:cs typeface="B Lotus" panose="00000400000000000000" pitchFamily="2" charset="-78"/>
              </a:rPr>
              <a:t>نسبت به خشک شدن و حرارت حساس است و از بین می رود</a:t>
            </a:r>
          </a:p>
          <a:p>
            <a:pPr>
              <a:lnSpc>
                <a:spcPct val="200000"/>
              </a:lnSpc>
            </a:pPr>
            <a:r>
              <a:rPr lang="fa-IR" sz="2000" b="1" dirty="0">
                <a:latin typeface="2  Zar"/>
                <a:cs typeface="B Lotus" panose="00000400000000000000" pitchFamily="2" charset="-78"/>
              </a:rPr>
              <a:t>جوشاندن آب ظرف چند ثانیه ازبین می برد</a:t>
            </a:r>
          </a:p>
          <a:p>
            <a:pPr>
              <a:lnSpc>
                <a:spcPct val="200000"/>
              </a:lnSpc>
            </a:pPr>
            <a:r>
              <a:rPr lang="fa-IR" sz="2000" b="1" dirty="0">
                <a:latin typeface="2  Zar"/>
                <a:cs typeface="B Lotus" panose="00000400000000000000" pitchFamily="2" charset="-78"/>
              </a:rPr>
              <a:t>در دمای 65درجه در نیم ساعت ازبین می برد</a:t>
            </a:r>
          </a:p>
          <a:p>
            <a:pPr>
              <a:lnSpc>
                <a:spcPct val="200000"/>
              </a:lnSpc>
            </a:pPr>
            <a:r>
              <a:rPr lang="fa-IR" sz="2000" b="1" dirty="0">
                <a:latin typeface="2  Zar"/>
                <a:cs typeface="B Lotus" panose="00000400000000000000" pitchFamily="2" charset="-78"/>
              </a:rPr>
              <a:t>کلر با غلظت 0/6 از بین می برد</a:t>
            </a:r>
          </a:p>
          <a:p>
            <a:endParaRPr lang="fa-IR" dirty="0" smtClean="0"/>
          </a:p>
          <a:p>
            <a:endParaRPr lang="fa-IR" dirty="0" smtClean="0"/>
          </a:p>
          <a:p>
            <a:pPr marL="82296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7958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fa-IR" sz="2800" dirty="0">
                <a:solidFill>
                  <a:srgbClr val="FF0000"/>
                </a:solidFill>
              </a:rPr>
              <a:t>برخی خصوصیات بیماری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43000"/>
            <a:ext cx="7498080" cy="48006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fa-IR" sz="2000" b="1" dirty="0">
                <a:latin typeface="2  Zar"/>
                <a:cs typeface="B Lotus" panose="00000400000000000000" pitchFamily="2" charset="-78"/>
              </a:rPr>
              <a:t>از طریق تولید انترتوکسین سبب افزایش ترشحات مایعات به داخل روده  و اتلاف شدید آب و الکترولیتها می شود</a:t>
            </a:r>
          </a:p>
          <a:p>
            <a:pPr>
              <a:lnSpc>
                <a:spcPct val="200000"/>
              </a:lnSpc>
            </a:pPr>
            <a:r>
              <a:rPr lang="fa-IR" sz="2000" b="1" dirty="0">
                <a:latin typeface="2  Zar"/>
                <a:cs typeface="B Lotus" panose="00000400000000000000" pitchFamily="2" charset="-78"/>
              </a:rPr>
              <a:t>در این بیماری قابلیت جذب آب از روده ها آسیب نمی بیند و این امر به درمان بیماری کمک می کند</a:t>
            </a:r>
            <a:r>
              <a:rPr lang="fa-IR" sz="2000" b="1" dirty="0" smtClean="0">
                <a:latin typeface="2  Zar"/>
                <a:cs typeface="B Lotus" panose="00000400000000000000" pitchFamily="2" charset="-78"/>
              </a:rPr>
              <a:t>.</a:t>
            </a:r>
            <a:endParaRPr lang="fa-IR" sz="2000" b="1" dirty="0">
              <a:latin typeface="2  Zar"/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45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</a:pPr>
            <a:r>
              <a:rPr lang="fa-IR" b="1" dirty="0">
                <a:latin typeface="2  Zar"/>
                <a:cs typeface="B Lotus" panose="00000400000000000000" pitchFamily="2" charset="-78"/>
              </a:rPr>
              <a:t>اپیدمیها بیشتر در مناطق گرم و مرطوب و درتمام فصول بخصوص ماههای اردی بهشت تا آبان دیده می شود. </a:t>
            </a:r>
          </a:p>
          <a:p>
            <a:pPr>
              <a:lnSpc>
                <a:spcPct val="200000"/>
              </a:lnSpc>
            </a:pPr>
            <a:r>
              <a:rPr lang="fa-IR" b="1" dirty="0">
                <a:latin typeface="2  Zar"/>
                <a:cs typeface="B Lotus" panose="00000400000000000000" pitchFamily="2" charset="-78"/>
              </a:rPr>
              <a:t>میزان مرگ ومیر در اول اپیدمیها و موارد اولیه بیشتر است که دلیل آن بی اطلاعی مردم و عدم مراجعه به پزشک  یا دیر مراجعه کردن است.</a:t>
            </a:r>
          </a:p>
          <a:p>
            <a:pPr>
              <a:lnSpc>
                <a:spcPct val="200000"/>
              </a:lnSpc>
            </a:pPr>
            <a:r>
              <a:rPr lang="fa-IR" sz="3100" b="1" dirty="0">
                <a:latin typeface="2  Zar"/>
                <a:cs typeface="B Lotus" panose="00000400000000000000" pitchFamily="2" charset="-78"/>
              </a:rPr>
              <a:t>انسان مخزن اصلی بیماری</a:t>
            </a:r>
          </a:p>
          <a:p>
            <a:pPr>
              <a:lnSpc>
                <a:spcPct val="200000"/>
              </a:lnSpc>
            </a:pPr>
            <a:r>
              <a:rPr lang="fa-IR" sz="3100" b="1" dirty="0">
                <a:latin typeface="2  Zar"/>
                <a:cs typeface="B Lotus" panose="00000400000000000000" pitchFamily="2" charset="-78"/>
              </a:rPr>
              <a:t>دوره کمون بسته به مقدار باکتری خورده شده است ازچند ساعت تا 5 روز (معمولا 1-3 روز</a:t>
            </a:r>
            <a:r>
              <a:rPr lang="fa-IR" sz="3100" b="1" dirty="0" smtClean="0">
                <a:latin typeface="2  Zar"/>
                <a:cs typeface="B Lotus" panose="00000400000000000000" pitchFamily="2" charset="-78"/>
              </a:rPr>
              <a:t>)</a:t>
            </a:r>
            <a:endParaRPr lang="fa-IR" sz="3100" b="1" dirty="0">
              <a:latin typeface="2  Zar"/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5492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fa-IR" b="1" dirty="0">
                <a:latin typeface="2  Zar"/>
                <a:cs typeface="B Lotus" panose="00000400000000000000" pitchFamily="2" charset="-78"/>
              </a:rPr>
              <a:t>علایم بیماری معمولا 2-3 روز طول می کشد</a:t>
            </a:r>
            <a:r>
              <a:rPr lang="fa-IR" b="1" dirty="0" smtClean="0">
                <a:latin typeface="2  Zar"/>
                <a:cs typeface="B Lotus" panose="00000400000000000000" pitchFamily="2" charset="-78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fa-IR" b="1" dirty="0" smtClean="0">
                <a:latin typeface="2  Zar"/>
                <a:cs typeface="B Lotus" panose="00000400000000000000" pitchFamily="2" charset="-78"/>
              </a:rPr>
              <a:t>بیماران </a:t>
            </a:r>
            <a:r>
              <a:rPr lang="fa-IR" b="1" dirty="0">
                <a:latin typeface="2  Zar"/>
                <a:cs typeface="B Lotus" panose="00000400000000000000" pitchFamily="2" charset="-78"/>
              </a:rPr>
              <a:t>تا 2 هفته پس از بهبودی قادر به انتقال بیماری هستند.</a:t>
            </a:r>
          </a:p>
          <a:p>
            <a:pPr>
              <a:lnSpc>
                <a:spcPct val="200000"/>
              </a:lnSpc>
            </a:pPr>
            <a:r>
              <a:rPr lang="fa-IR" b="1" dirty="0">
                <a:latin typeface="2  Zar"/>
                <a:cs typeface="B Lotus" panose="00000400000000000000" pitchFamily="2" charset="-78"/>
              </a:rPr>
              <a:t>آنتی بیوتیک می تواند درکاهش شدت علایم و سرایت موثر </a:t>
            </a:r>
            <a:r>
              <a:rPr lang="fa-IR" b="1" dirty="0" smtClean="0">
                <a:latin typeface="2  Zar"/>
                <a:cs typeface="B Lotus" panose="00000400000000000000" pitchFamily="2" charset="-78"/>
              </a:rPr>
              <a:t>باشد</a:t>
            </a:r>
          </a:p>
          <a:p>
            <a:pPr>
              <a:lnSpc>
                <a:spcPct val="200000"/>
              </a:lnSpc>
            </a:pPr>
            <a:r>
              <a:rPr lang="fa-IR" b="1" dirty="0" smtClean="0">
                <a:latin typeface="2  Zar"/>
                <a:cs typeface="B Lotus" panose="00000400000000000000" pitchFamily="2" charset="-78"/>
              </a:rPr>
              <a:t>از عوامل تاثیر گذار: اسیدیته </a:t>
            </a:r>
            <a:r>
              <a:rPr lang="fa-IR" b="1" dirty="0">
                <a:latin typeface="2  Zar"/>
                <a:cs typeface="B Lotus" panose="00000400000000000000" pitchFamily="2" charset="-78"/>
              </a:rPr>
              <a:t>معده </a:t>
            </a:r>
            <a:r>
              <a:rPr lang="fa-IR" b="1" dirty="0" smtClean="0">
                <a:latin typeface="2  Zar"/>
                <a:cs typeface="B Lotus" panose="00000400000000000000" pitchFamily="2" charset="-78"/>
              </a:rPr>
              <a:t>-سن</a:t>
            </a:r>
            <a:endParaRPr lang="fa-IR" b="1" dirty="0">
              <a:latin typeface="2  Zar"/>
              <a:cs typeface="B Lotus" panose="00000400000000000000" pitchFamily="2" charset="-78"/>
            </a:endParaRPr>
          </a:p>
          <a:p>
            <a:pPr>
              <a:lnSpc>
                <a:spcPct val="200000"/>
              </a:lnSpc>
            </a:pPr>
            <a:endParaRPr lang="fa-IR" b="1" dirty="0">
              <a:latin typeface="2  Zar"/>
              <a:cs typeface="B Lotus" panose="00000400000000000000" pitchFamily="2" charset="-78"/>
            </a:endParaRPr>
          </a:p>
          <a:p>
            <a:pPr>
              <a:lnSpc>
                <a:spcPct val="200000"/>
              </a:lnSpc>
            </a:pPr>
            <a:endParaRPr lang="fa-IR" b="1" dirty="0">
              <a:latin typeface="2  Zar"/>
              <a:cs typeface="B Lotus" panose="00000400000000000000" pitchFamily="2" charset="-78"/>
            </a:endParaRPr>
          </a:p>
          <a:p>
            <a:endParaRPr lang="fa-I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517" t="19760" r="3764" b="15981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391" t="12201" r="2500" b="31100"/>
          <a:stretch>
            <a:fillRect/>
          </a:stretch>
        </p:blipFill>
        <p:spPr bwMode="auto">
          <a:xfrm>
            <a:off x="152400" y="15240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2297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fa-IR" sz="2800" dirty="0">
                <a:solidFill>
                  <a:srgbClr val="FF0000"/>
                </a:solidFill>
              </a:rPr>
              <a:t>علایم و نشانه 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cs typeface="B Lotus" panose="00000400000000000000" pitchFamily="2" charset="-78"/>
              </a:rPr>
              <a:t>حدود 75% افرادا عفونت یافته هیچ علایمی ندارند</a:t>
            </a:r>
          </a:p>
          <a:p>
            <a:r>
              <a:rPr lang="fa-IR" sz="2800" dirty="0" smtClean="0">
                <a:cs typeface="B Lotus" panose="00000400000000000000" pitchFamily="2" charset="-78"/>
              </a:rPr>
              <a:t>20% دچار اسهال می شوند که شبیه اسهالهای دیگر است (اسهال آب برنجی نیست)</a:t>
            </a:r>
          </a:p>
          <a:p>
            <a:r>
              <a:rPr lang="fa-IR" sz="2800" dirty="0" smtClean="0">
                <a:cs typeface="B Lotus" panose="00000400000000000000" pitchFamily="2" charset="-78"/>
              </a:rPr>
              <a:t>فقط 2-5 % افراد دچار دهیداراتاسیون اسهال آبکی و استفراغ می شوند.</a:t>
            </a:r>
          </a:p>
          <a:p>
            <a:r>
              <a:rPr lang="fa-IR" dirty="0" smtClean="0"/>
              <a:t>درموارد شدید: </a:t>
            </a:r>
            <a:r>
              <a:rPr lang="fa-IR" sz="2400" dirty="0" smtClean="0"/>
              <a:t>افت </a:t>
            </a:r>
            <a:r>
              <a:rPr lang="fa-IR" sz="2400" dirty="0" smtClean="0"/>
              <a:t>شدید فشار </a:t>
            </a:r>
            <a:r>
              <a:rPr lang="fa-IR" sz="2400" dirty="0" smtClean="0"/>
              <a:t>– فقدان نبض رادیال  و شوک</a:t>
            </a:r>
            <a:endParaRPr lang="fa-IR" sz="2400" dirty="0" smtClean="0"/>
          </a:p>
          <a:p>
            <a:r>
              <a:rPr lang="fa-IR" dirty="0" smtClean="0"/>
              <a:t>سه عارضه وبا: </a:t>
            </a:r>
            <a:r>
              <a:rPr lang="fa-IR" sz="2400" dirty="0" smtClean="0"/>
              <a:t>نارسایی کلیه- اسیدوزشدید- ادم ریه</a:t>
            </a:r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236360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sz="2700" dirty="0">
                <a:solidFill>
                  <a:srgbClr val="FF0000"/>
                </a:solidFill>
              </a:rPr>
              <a:t/>
            </a:r>
            <a:br>
              <a:rPr lang="fa-IR" sz="2700" dirty="0">
                <a:solidFill>
                  <a:srgbClr val="FF0000"/>
                </a:solidFill>
              </a:rPr>
            </a:b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19200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fa-IR" dirty="0">
                <a:solidFill>
                  <a:srgbClr val="FF0000"/>
                </a:solidFill>
                <a:cs typeface="B Lotus" panose="00000400000000000000" pitchFamily="2" charset="-78"/>
              </a:rPr>
              <a:t>تعریف مورد مشکوک</a:t>
            </a:r>
          </a:p>
          <a:p>
            <a:r>
              <a:rPr lang="fa-IR" dirty="0" smtClean="0">
                <a:cs typeface="B Lotus" panose="00000400000000000000" pitchFamily="2" charset="-78"/>
              </a:rPr>
              <a:t>مرگ از اسهال</a:t>
            </a:r>
          </a:p>
          <a:p>
            <a:r>
              <a:rPr lang="fa-IR" dirty="0" smtClean="0">
                <a:cs typeface="B Lotus" panose="00000400000000000000" pitchFamily="2" charset="-78"/>
              </a:rPr>
              <a:t>دارای اسهال آبکی بالای 2 سال یا زیر 2 سال بانظر پزشک</a:t>
            </a:r>
          </a:p>
          <a:p>
            <a:pPr marL="82296" indent="0">
              <a:buNone/>
            </a:pPr>
            <a:endParaRPr lang="fa-IR" dirty="0">
              <a:cs typeface="B Lotus" panose="00000400000000000000" pitchFamily="2" charset="-78"/>
            </a:endParaRPr>
          </a:p>
          <a:p>
            <a:pPr marL="82296" indent="0">
              <a:buNone/>
            </a:pPr>
            <a:r>
              <a:rPr lang="fa-IR" dirty="0" smtClean="0">
                <a:solidFill>
                  <a:srgbClr val="FF0000"/>
                </a:solidFill>
                <a:cs typeface="B Lotus" panose="00000400000000000000" pitchFamily="2" charset="-78"/>
              </a:rPr>
              <a:t>تعداد نمونه مورد انتظار از هر مرکز سلامت</a:t>
            </a:r>
          </a:p>
          <a:p>
            <a:pPr marL="82296" indent="0">
              <a:buNone/>
            </a:pPr>
            <a:r>
              <a:rPr lang="fa-IR" dirty="0" smtClean="0">
                <a:cs typeface="B Lotus" panose="00000400000000000000" pitchFamily="2" charset="-78"/>
              </a:rPr>
              <a:t>تعداد کودکان زیر5 سال*2* 02/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391" t="12201" r="2500" b="9681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1886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0"/>
            <a:ext cx="6057275" cy="555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1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5148" y="142852"/>
            <a:ext cx="72537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آموزش</a:t>
            </a:r>
            <a:r>
              <a:rPr lang="fa-IR" sz="1600" dirty="0" smtClean="0">
                <a:solidFill>
                  <a:srgbClr val="0070C0"/>
                </a:solidFill>
                <a:cs typeface="B Titr" pitchFamily="2" charset="-78"/>
              </a:rPr>
              <a:t> پیشگیری و کنترل بیماری وبا (التور )               </a:t>
            </a:r>
            <a:r>
              <a:rPr lang="fa-IR" sz="1600" dirty="0" smtClean="0">
                <a:cs typeface="B Titr" pitchFamily="2" charset="-78"/>
              </a:rPr>
              <a:t>مرکز بهداشت شهرستان ارزوئیه            صفحه : 01    </a:t>
            </a:r>
            <a:endParaRPr lang="en-US" sz="1600" dirty="0">
              <a:cs typeface="B Titr" pitchFamily="2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391" t="12201" r="2500" b="7161"/>
          <a:stretch>
            <a:fillRect/>
          </a:stretch>
        </p:blipFill>
        <p:spPr bwMode="auto">
          <a:xfrm>
            <a:off x="0" y="116632"/>
            <a:ext cx="91440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115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5148" y="142852"/>
            <a:ext cx="72537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آموزش</a:t>
            </a:r>
            <a:r>
              <a:rPr lang="fa-IR" sz="1600" dirty="0" smtClean="0">
                <a:solidFill>
                  <a:srgbClr val="0070C0"/>
                </a:solidFill>
                <a:cs typeface="B Titr" pitchFamily="2" charset="-78"/>
              </a:rPr>
              <a:t> پیشگیری و کنترل بیماری وبا (التور )               </a:t>
            </a:r>
            <a:r>
              <a:rPr lang="fa-IR" sz="1600" dirty="0" smtClean="0">
                <a:cs typeface="B Titr" pitchFamily="2" charset="-78"/>
              </a:rPr>
              <a:t>مرکز بهداشت شهرستان ارزوئیه            صفحه : 01    </a:t>
            </a:r>
            <a:endParaRPr lang="en-US" sz="1600" dirty="0">
              <a:cs typeface="B Titr" pitchFamily="2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391" t="12201" r="2500" b="7161"/>
          <a:stretch>
            <a:fillRect/>
          </a:stretch>
        </p:blipFill>
        <p:spPr bwMode="auto">
          <a:xfrm>
            <a:off x="0" y="116632"/>
            <a:ext cx="91440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4406" t="15120" r="3611" b="25661"/>
          <a:stretch>
            <a:fillRect/>
          </a:stretch>
        </p:blipFill>
        <p:spPr bwMode="auto">
          <a:xfrm>
            <a:off x="0" y="0"/>
            <a:ext cx="99060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22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7831" t="34180" r="15992" b="25781"/>
          <a:stretch>
            <a:fillRect/>
          </a:stretch>
        </p:blipFill>
        <p:spPr bwMode="auto">
          <a:xfrm>
            <a:off x="-1" y="1428736"/>
            <a:ext cx="9071152" cy="421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45148" y="142852"/>
            <a:ext cx="7253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dirty="0" smtClean="0">
                <a:cs typeface="B Titr" pitchFamily="2" charset="-78"/>
              </a:rPr>
              <a:t>01    </a:t>
            </a:r>
            <a:endParaRPr lang="en-US" sz="16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914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5148" y="142852"/>
            <a:ext cx="72537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آموزش</a:t>
            </a:r>
            <a:r>
              <a:rPr lang="fa-IR" sz="1600" dirty="0" smtClean="0">
                <a:solidFill>
                  <a:srgbClr val="0070C0"/>
                </a:solidFill>
                <a:cs typeface="B Titr" pitchFamily="2" charset="-78"/>
              </a:rPr>
              <a:t> پیشگیری و کنترل بیماری وبا (التور )               </a:t>
            </a:r>
            <a:r>
              <a:rPr lang="fa-IR" sz="1600" dirty="0" smtClean="0">
                <a:cs typeface="B Titr" pitchFamily="2" charset="-78"/>
              </a:rPr>
              <a:t>مرکز بهداشت شهرستان ارزوئیه            صفحه : 01    </a:t>
            </a:r>
            <a:endParaRPr lang="en-US" sz="1600" dirty="0">
              <a:cs typeface="B Titr" pitchFamily="2" charset="-7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8983" t="12033" r="6599" b="7161"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799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5148" y="142852"/>
            <a:ext cx="7253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آموزش</a:t>
            </a:r>
            <a:r>
              <a:rPr lang="fa-IR" sz="1600" dirty="0" smtClean="0">
                <a:solidFill>
                  <a:srgbClr val="0070C0"/>
                </a:solidFill>
                <a:cs typeface="B Titr" pitchFamily="2" charset="-78"/>
              </a:rPr>
              <a:t> پیشگیری و کنترل بیماری وبا (التور ) </a:t>
            </a:r>
            <a:endParaRPr lang="en-US" sz="1600" dirty="0">
              <a:cs typeface="B Titr" pitchFamily="2" charset="-78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5517" t="18500" r="4473" b="46220"/>
          <a:stretch>
            <a:fillRect/>
          </a:stretch>
        </p:blipFill>
        <p:spPr bwMode="auto">
          <a:xfrm>
            <a:off x="185051" y="908720"/>
            <a:ext cx="870742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34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5148" y="142852"/>
            <a:ext cx="72537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آموزش</a:t>
            </a:r>
            <a:r>
              <a:rPr lang="fa-IR" sz="1600" dirty="0" smtClean="0">
                <a:solidFill>
                  <a:srgbClr val="0070C0"/>
                </a:solidFill>
                <a:cs typeface="B Titr" pitchFamily="2" charset="-78"/>
              </a:rPr>
              <a:t> پیشگیری و کنترل بیماری وبا (التور )               </a:t>
            </a:r>
            <a:r>
              <a:rPr lang="fa-IR" sz="1600" dirty="0" smtClean="0">
                <a:cs typeface="B Titr" pitchFamily="2" charset="-78"/>
              </a:rPr>
              <a:t>مرکز بهداشت شهرستان ارزوئیه            صفحه : 01    </a:t>
            </a:r>
            <a:endParaRPr lang="en-US" sz="1600" dirty="0">
              <a:cs typeface="B Titr" pitchFamily="2" charset="-78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l="4099" t="29841" r="2500" b="12200"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261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50" y="1500188"/>
            <a:ext cx="8713788" cy="4525962"/>
          </a:xfrm>
        </p:spPr>
        <p:txBody>
          <a:bodyPr>
            <a:normAutofit/>
          </a:bodyPr>
          <a:lstStyle/>
          <a:p>
            <a:pPr marL="0" indent="0" algn="just" rtl="1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 3" pitchFamily="18" charset="2"/>
              <a:buBlip>
                <a:blip r:embed="rId2"/>
              </a:buBlip>
              <a:defRPr/>
            </a:pPr>
            <a:r>
              <a:rPr lang="fa-IR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تعریف طغیان منتقله از غذا:</a:t>
            </a:r>
            <a:endParaRPr lang="en-US" sz="3600" b="1" dirty="0" smtClean="0">
              <a:solidFill>
                <a:srgbClr val="FF0000"/>
              </a:solidFill>
              <a:latin typeface="Arial" pitchFamily="34" charset="0"/>
              <a:cs typeface="B Nazanin" pitchFamily="2" charset="-78"/>
            </a:endParaRPr>
          </a:p>
          <a:p>
            <a:pPr marL="365760" indent="-256032" algn="just" rtl="1" eaLnBrk="1" fontAlgn="auto" hangingPunct="1">
              <a:spcBef>
                <a:spcPct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fa-IR" sz="2800" b="1" dirty="0" smtClean="0">
                <a:latin typeface="Arial" pitchFamily="34" charset="0"/>
                <a:ea typeface="Times New Roman" pitchFamily="18" charset="0"/>
                <a:cs typeface="B Nazanin" pitchFamily="2" charset="-78"/>
              </a:rPr>
              <a:t>اگر دو نفر یا بیشتر از یک غذا یا آشامیدنی مشترک استفاده کرده و علایم بالینی مشترکی داشته باشند طغیان بیماری منتقله از غذا اتفاق افتاده است.</a:t>
            </a:r>
          </a:p>
          <a:p>
            <a:pPr marL="365760" indent="-256032" algn="just" rtl="1" eaLnBrk="1" fontAlgn="auto" hangingPunct="1">
              <a:spcBef>
                <a:spcPct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fa-IR" sz="2800" b="1" dirty="0" smtClean="0"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marL="365760" indent="-256032" algn="just" rtl="1" eaLnBrk="1" fontAlgn="auto" hangingPunct="1">
              <a:spcBef>
                <a:spcPct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fa-IR" sz="2800" b="1" dirty="0" smtClean="0">
                <a:cs typeface="B Nazanin" pitchFamily="2" charset="-78"/>
              </a:rPr>
              <a:t> پس از کشف و گزارش طغیان تیم بررسی  طغیان که حداقل متشکل از دو نفر ( کارشناس مبارزه با بیماریها و کارشناس بهداشت محیط ) می باشد تشکیل و طی مراحل  ده گانه طغیان واقع شده بررسی می شود.</a:t>
            </a:r>
            <a:endParaRPr lang="en-US" sz="2800" b="1" dirty="0" smtClean="0">
              <a:cs typeface="B Nazanin" pitchFamily="2" charset="-78"/>
            </a:endParaRPr>
          </a:p>
          <a:p>
            <a:pPr marL="365760" indent="-256032" algn="just" rtl="1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b="1" dirty="0">
              <a:cs typeface="B Nazanin" pitchFamily="2" charset="-78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357166"/>
            <a:ext cx="8229600" cy="769441"/>
          </a:xfr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numCol="1" anchorCtr="0" compatLnSpc="1">
            <a:prstTxWarp prst="textNoShape">
              <a:avLst/>
            </a:prstTxWarp>
            <a:spAutoFit/>
          </a:bodyPr>
          <a:lstStyle/>
          <a:p>
            <a:pPr algn="just" rtl="1" eaLnBrk="1" fontAlgn="auto" hangingPunct="1">
              <a:spcAft>
                <a:spcPts val="0"/>
              </a:spcAft>
              <a:defRPr/>
            </a:pPr>
            <a:r>
              <a:rPr lang="fa-IR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 Mitra"/>
                <a:ea typeface="Times New Roman" pitchFamily="18" charset="0"/>
                <a:cs typeface="B Nazanin" pitchFamily="2" charset="-78"/>
              </a:rPr>
              <a:t>طغیان های آب و غذا</a:t>
            </a:r>
            <a:endParaRPr lang="fa-IR" sz="4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23556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fa-IR">
                <a:solidFill>
                  <a:prstClr val="black"/>
                </a:solidFill>
              </a:rPr>
              <a:t>www.iehe.ir</a:t>
            </a:r>
          </a:p>
        </p:txBody>
      </p:sp>
    </p:spTree>
    <p:extLst>
      <p:ext uri="{BB962C8B-B14F-4D97-AF65-F5344CB8AC3E}">
        <p14:creationId xmlns:p14="http://schemas.microsoft.com/office/powerpoint/2010/main" val="28721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170" name="Picture 2" descr="C:\Users\mkg\Desktop\track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161"/>
            <a:ext cx="5521503" cy="772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6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a-IR" sz="2800" dirty="0" smtClean="0">
                <a:solidFill>
                  <a:srgbClr val="FF0000"/>
                </a:solidFill>
                <a:cs typeface="B Titr" pitchFamily="2" charset="-78"/>
              </a:rPr>
              <a:t>آمادگی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498080" cy="4495800"/>
          </a:xfrm>
        </p:spPr>
        <p:txBody>
          <a:bodyPr>
            <a:normAutofit/>
          </a:bodyPr>
          <a:lstStyle/>
          <a:p>
            <a:pPr algn="r" rtl="1" eaLnBrk="1" hangingPunct="1">
              <a:lnSpc>
                <a:spcPct val="150000"/>
              </a:lnSpc>
              <a:buBlip>
                <a:blip r:embed="rId2"/>
              </a:buBlip>
            </a:pPr>
            <a:r>
              <a:rPr lang="fa-IR" sz="2400" b="1" dirty="0" smtClean="0">
                <a:cs typeface="B Nazanin" pitchFamily="2" charset="-78"/>
              </a:rPr>
              <a:t>برقراری نظام مراقبت بیماری </a:t>
            </a:r>
          </a:p>
          <a:p>
            <a:pPr algn="r" rtl="1" eaLnBrk="1" hangingPunct="1">
              <a:lnSpc>
                <a:spcPct val="150000"/>
              </a:lnSpc>
              <a:buBlip>
                <a:blip r:embed="rId2"/>
              </a:buBlip>
            </a:pPr>
            <a:r>
              <a:rPr lang="fa-IR" sz="2400" b="1" dirty="0" smtClean="0">
                <a:cs typeface="B Nazanin" pitchFamily="2" charset="-78"/>
              </a:rPr>
              <a:t>شناسایی کانونهای خطرانتقال وشیوع بیماری</a:t>
            </a:r>
          </a:p>
          <a:p>
            <a:pPr algn="r" rtl="1" eaLnBrk="1" hangingPunct="1">
              <a:lnSpc>
                <a:spcPct val="150000"/>
              </a:lnSpc>
              <a:buBlip>
                <a:blip r:embed="rId2"/>
              </a:buBlip>
            </a:pPr>
            <a:r>
              <a:rPr lang="fa-IR" sz="2400" b="1" dirty="0" smtClean="0">
                <a:cs typeface="B Nazanin" pitchFamily="2" charset="-78"/>
              </a:rPr>
              <a:t>شناسایی موارد احتمالی آبیاری با فاضلاب در سطح استان </a:t>
            </a:r>
          </a:p>
          <a:p>
            <a:pPr algn="r" rtl="1" eaLnBrk="1" hangingPunct="1">
              <a:lnSpc>
                <a:spcPct val="150000"/>
              </a:lnSpc>
              <a:buBlip>
                <a:blip r:embed="rId2"/>
              </a:buBlip>
            </a:pPr>
            <a:r>
              <a:rPr lang="fa-IR" sz="2400" b="1" dirty="0" smtClean="0">
                <a:cs typeface="B Nazanin" pitchFamily="2" charset="-78"/>
              </a:rPr>
              <a:t>استقرارسیستم نظارتی فعال در کنترل  عرضه آب وغذا</a:t>
            </a:r>
          </a:p>
          <a:p>
            <a:pPr algn="r" rtl="1">
              <a:lnSpc>
                <a:spcPct val="150000"/>
              </a:lnSpc>
              <a:buBlip>
                <a:blip r:embed="rId2"/>
              </a:buBlip>
            </a:pPr>
            <a:r>
              <a:rPr lang="fa-IR" sz="2400" b="1" dirty="0" smtClean="0">
                <a:cs typeface="B Nazanin" pitchFamily="2" charset="-78"/>
              </a:rPr>
              <a:t>هدفمند سازی نمونه برداریهای میکربی آب ومواد غذایی بالاخص نمونه برداریهای محیطی به منظورجداسازی وتشخیص ویبریوکلرا</a:t>
            </a:r>
          </a:p>
          <a:p>
            <a:pPr algn="r" rtl="1" eaLnBrk="1" hangingPunct="1">
              <a:lnSpc>
                <a:spcPct val="150000"/>
              </a:lnSpc>
              <a:buBlip>
                <a:blip r:embed="rId2"/>
              </a:buBlip>
            </a:pPr>
            <a:r>
              <a:rPr lang="fa-IR" sz="2400" b="1" dirty="0" smtClean="0">
                <a:cs typeface="B Nazanin" pitchFamily="2" charset="-78"/>
              </a:rPr>
              <a:t>آموزش گسترده رعایت بهداشت عمومی</a:t>
            </a:r>
          </a:p>
          <a:p>
            <a:pPr algn="r" rtl="1" eaLnBrk="1" hangingPunct="1">
              <a:lnSpc>
                <a:spcPct val="150000"/>
              </a:lnSpc>
              <a:buBlip>
                <a:blip r:embed="rId2"/>
              </a:buBlip>
            </a:pPr>
            <a:endParaRPr lang="en-US" sz="2800" b="1" dirty="0" smtClean="0">
              <a:cs typeface="B Nazanin" pitchFamily="2" charset="-78"/>
            </a:endParaRPr>
          </a:p>
        </p:txBody>
      </p:sp>
      <p:pic>
        <p:nvPicPr>
          <p:cNvPr id="4" name="Picture 2" descr="F:\doc\My Pictures\Vin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2875" y="0"/>
            <a:ext cx="92948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9293" t="10754" r="7676" b="8203"/>
          <a:stretch>
            <a:fillRect/>
          </a:stretch>
        </p:blipFill>
        <p:spPr bwMode="auto">
          <a:xfrm>
            <a:off x="-332" y="857232"/>
            <a:ext cx="914433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l="30515" t="52734" r="53492" b="16992"/>
          <a:stretch>
            <a:fillRect/>
          </a:stretch>
        </p:blipFill>
        <p:spPr bwMode="auto">
          <a:xfrm>
            <a:off x="285720" y="0"/>
            <a:ext cx="527542" cy="61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Untitlesadsad-2.png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-30000" contrast="40000"/>
          </a:blip>
          <a:stretch>
            <a:fillRect/>
          </a:stretch>
        </p:blipFill>
        <p:spPr>
          <a:xfrm>
            <a:off x="8250380" y="0"/>
            <a:ext cx="893621" cy="7143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5148" y="142852"/>
            <a:ext cx="7253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dirty="0" smtClean="0">
                <a:cs typeface="B Titr" pitchFamily="2" charset="-78"/>
              </a:rPr>
              <a:t>01    </a:t>
            </a:r>
            <a:endParaRPr lang="en-US" sz="16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265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 anchor="ctr">
            <a:normAutofit/>
          </a:bodyPr>
          <a:lstStyle/>
          <a:p>
            <a:pPr algn="ctr"/>
            <a:r>
              <a:rPr lang="fa-IR" sz="2800" dirty="0">
                <a:solidFill>
                  <a:srgbClr val="FF0000"/>
                </a:solidFill>
              </a:rPr>
              <a:t> التور (وبا)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6946392" cy="426720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b="1" dirty="0">
                <a:cs typeface="B Nazanin" pitchFamily="2" charset="-78"/>
              </a:rPr>
              <a:t> وبا ازجمله بیماریهای بومی ایران بوده که همه ساله مواردی از آن درکشور اتفاق می </a:t>
            </a:r>
            <a:r>
              <a:rPr lang="fa-IR" b="1" dirty="0" smtClean="0">
                <a:cs typeface="B Nazanin" pitchFamily="2" charset="-78"/>
              </a:rPr>
              <a:t>افتد. استان </a:t>
            </a:r>
            <a:r>
              <a:rPr lang="fa-IR" b="1" dirty="0">
                <a:cs typeface="B Nazanin" pitchFamily="2" charset="-78"/>
              </a:rPr>
              <a:t>قم نیز از جمله استانهایی است که همه ساله آمار بالاتری نسبت به سایراستانها داشته </a:t>
            </a:r>
            <a:r>
              <a:rPr lang="fa-IR" b="1" dirty="0" smtClean="0">
                <a:cs typeface="B Nazanin" pitchFamily="2" charset="-78"/>
              </a:rPr>
              <a:t>معمولایکی </a:t>
            </a:r>
            <a:r>
              <a:rPr lang="fa-IR" b="1" dirty="0">
                <a:cs typeface="B Nazanin" pitchFamily="2" charset="-78"/>
              </a:rPr>
              <a:t>از </a:t>
            </a:r>
            <a:r>
              <a:rPr lang="fa-IR" b="1" dirty="0" smtClean="0">
                <a:cs typeface="B Nazanin" pitchFamily="2" charset="-78"/>
              </a:rPr>
              <a:t>استانهايی </a:t>
            </a:r>
            <a:r>
              <a:rPr lang="fa-IR" b="1" dirty="0">
                <a:cs typeface="B Nazanin" pitchFamily="2" charset="-78"/>
              </a:rPr>
              <a:t>است که اولین موارد مثبت را کشف وگزارش </a:t>
            </a:r>
            <a:r>
              <a:rPr lang="fa-IR" b="1" dirty="0" smtClean="0">
                <a:cs typeface="B Nazanin" pitchFamily="2" charset="-78"/>
              </a:rPr>
              <a:t/>
            </a:r>
            <a:br>
              <a:rPr lang="fa-IR" b="1" dirty="0" smtClean="0">
                <a:cs typeface="B Nazanin" pitchFamily="2" charset="-78"/>
              </a:rPr>
            </a:br>
            <a:r>
              <a:rPr lang="fa-IR" b="1" dirty="0" smtClean="0">
                <a:cs typeface="B Nazanin" pitchFamily="2" charset="-78"/>
              </a:rPr>
              <a:t>می </a:t>
            </a:r>
            <a:r>
              <a:rPr lang="fa-IR" b="1" dirty="0">
                <a:cs typeface="B Nazanin" pitchFamily="2" charset="-78"/>
              </a:rPr>
              <a:t>نماید.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/>
          </a:bodyPr>
          <a:lstStyle/>
          <a:p>
            <a:pPr algn="ctr"/>
            <a:r>
              <a:rPr lang="fa-IR" sz="3200" b="1" dirty="0">
                <a:solidFill>
                  <a:srgbClr val="FF0000"/>
                </a:solidFill>
                <a:cs typeface="B Titr" pitchFamily="2" charset="-78"/>
              </a:rPr>
              <a:t>تهدید </a:t>
            </a:r>
            <a:r>
              <a:rPr lang="fa-IR" sz="3200" b="1" dirty="0" smtClean="0">
                <a:solidFill>
                  <a:srgbClr val="FF0000"/>
                </a:solidFill>
                <a:cs typeface="B Titr" pitchFamily="2" charset="-78"/>
              </a:rPr>
              <a:t>ها</a:t>
            </a:r>
            <a:endParaRPr lang="fa-IR" sz="32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1"/>
            <a:ext cx="7620000" cy="4724400"/>
          </a:xfrm>
        </p:spPr>
        <p:txBody>
          <a:bodyPr>
            <a:normAutofit fontScale="77500" lnSpcReduction="20000"/>
          </a:bodyPr>
          <a:lstStyle/>
          <a:p>
            <a:pPr lvl="0" algn="just" rtl="1">
              <a:lnSpc>
                <a:spcPct val="120000"/>
              </a:lnSpc>
              <a:buBlip>
                <a:blip r:embed="rId2"/>
              </a:buBlip>
            </a:pPr>
            <a:r>
              <a:rPr lang="fa-IR" sz="3000" b="1" dirty="0" smtClean="0">
                <a:cs typeface="B Nazanin" pitchFamily="2" charset="-78"/>
              </a:rPr>
              <a:t>اندمیک </a:t>
            </a:r>
            <a:r>
              <a:rPr lang="fa-IR" sz="3000" b="1" dirty="0">
                <a:cs typeface="B Nazanin" pitchFamily="2" charset="-78"/>
              </a:rPr>
              <a:t>بودن بیماری در </a:t>
            </a:r>
            <a:r>
              <a:rPr lang="fa-IR" sz="3000" b="1" dirty="0" smtClean="0">
                <a:cs typeface="B Nazanin" pitchFamily="2" charset="-78"/>
              </a:rPr>
              <a:t>استان </a:t>
            </a:r>
          </a:p>
          <a:p>
            <a:pPr lvl="0" algn="just" rtl="1">
              <a:lnSpc>
                <a:spcPct val="120000"/>
              </a:lnSpc>
              <a:buBlip>
                <a:blip r:embed="rId2"/>
              </a:buBlip>
            </a:pPr>
            <a:r>
              <a:rPr lang="fa-IR" sz="3000" b="1" dirty="0" smtClean="0">
                <a:cs typeface="B Nazanin" pitchFamily="2" charset="-78"/>
              </a:rPr>
              <a:t> همسایگی با کشورهای پاکستان،‌ افغانستان و عراق که جزء کشورهای بومی بیماری بوده و مهاجرین این کشورها در استان قم تردد زیادی داشته و </a:t>
            </a:r>
            <a:br>
              <a:rPr lang="fa-IR" sz="3000" b="1" dirty="0" smtClean="0">
                <a:cs typeface="B Nazanin" pitchFamily="2" charset="-78"/>
              </a:rPr>
            </a:br>
            <a:r>
              <a:rPr lang="fa-IR" sz="3000" b="1" dirty="0" smtClean="0">
                <a:cs typeface="B Nazanin" pitchFamily="2" charset="-78"/>
              </a:rPr>
              <a:t>می توانند باعث انتشار بیماری گردند</a:t>
            </a:r>
            <a:endParaRPr lang="en-US" sz="3000" b="1" dirty="0" smtClean="0">
              <a:cs typeface="B Nazanin" pitchFamily="2" charset="-78"/>
            </a:endParaRPr>
          </a:p>
          <a:p>
            <a:pPr lvl="0" algn="just" rtl="1">
              <a:lnSpc>
                <a:spcPct val="120000"/>
              </a:lnSpc>
              <a:buBlip>
                <a:blip r:embed="rId2"/>
              </a:buBlip>
            </a:pPr>
            <a:r>
              <a:rPr lang="fa-IR" sz="3000" b="1" dirty="0" smtClean="0">
                <a:cs typeface="B Nazanin" pitchFamily="2" charset="-78"/>
              </a:rPr>
              <a:t>عدم ضدعفونی سبزیجات در بیش از 95درصد جامعه </a:t>
            </a:r>
            <a:endParaRPr lang="en-US" sz="3000" b="1" dirty="0">
              <a:cs typeface="B Nazanin" pitchFamily="2" charset="-78"/>
            </a:endParaRPr>
          </a:p>
          <a:p>
            <a:pPr lvl="0" algn="just" rtl="1">
              <a:lnSpc>
                <a:spcPct val="120000"/>
              </a:lnSpc>
              <a:buBlip>
                <a:blip r:embed="rId2"/>
              </a:buBlip>
            </a:pPr>
            <a:r>
              <a:rPr lang="fa-IR" sz="3000" b="1" dirty="0" smtClean="0">
                <a:cs typeface="B Nazanin" pitchFamily="2" charset="-78"/>
              </a:rPr>
              <a:t>وجود رفت وآمد اتباع </a:t>
            </a:r>
            <a:r>
              <a:rPr lang="fa-IR" sz="3000" b="1" dirty="0">
                <a:cs typeface="B Nazanin" pitchFamily="2" charset="-78"/>
              </a:rPr>
              <a:t>غیر ایرانی از </a:t>
            </a:r>
            <a:r>
              <a:rPr lang="fa-IR" sz="3000" b="1" dirty="0" smtClean="0">
                <a:cs typeface="B Nazanin" pitchFamily="2" charset="-78"/>
              </a:rPr>
              <a:t>بسیاری </a:t>
            </a:r>
            <a:r>
              <a:rPr lang="fa-IR" sz="3000" b="1" dirty="0">
                <a:cs typeface="B Nazanin" pitchFamily="2" charset="-78"/>
              </a:rPr>
              <a:t>از </a:t>
            </a:r>
            <a:r>
              <a:rPr lang="fa-IR" sz="3000" b="1" dirty="0" smtClean="0">
                <a:cs typeface="B Nazanin" pitchFamily="2" charset="-78"/>
              </a:rPr>
              <a:t>کشورهای جهان</a:t>
            </a:r>
            <a:endParaRPr lang="en-US" sz="3000" b="1" dirty="0">
              <a:cs typeface="B Nazanin" pitchFamily="2" charset="-78"/>
            </a:endParaRPr>
          </a:p>
          <a:p>
            <a:pPr lvl="0" algn="just" rtl="1">
              <a:lnSpc>
                <a:spcPct val="120000"/>
              </a:lnSpc>
              <a:buBlip>
                <a:blip r:embed="rId2"/>
              </a:buBlip>
            </a:pPr>
            <a:r>
              <a:rPr lang="fa-IR" sz="3000" b="1" dirty="0" smtClean="0">
                <a:cs typeface="B Nazanin" pitchFamily="2" charset="-78"/>
              </a:rPr>
              <a:t>جمعیت </a:t>
            </a:r>
            <a:r>
              <a:rPr lang="fa-IR" sz="3000" b="1" dirty="0">
                <a:cs typeface="B Nazanin" pitchFamily="2" charset="-78"/>
              </a:rPr>
              <a:t>های حاشیه </a:t>
            </a:r>
            <a:r>
              <a:rPr lang="fa-IR" sz="3000" b="1" dirty="0" smtClean="0">
                <a:cs typeface="B Nazanin" pitchFamily="2" charset="-78"/>
              </a:rPr>
              <a:t>نشین شهری </a:t>
            </a:r>
            <a:r>
              <a:rPr lang="fa-IR" sz="2100" b="1" dirty="0" smtClean="0">
                <a:cs typeface="B Nazanin" pitchFamily="2" charset="-78"/>
              </a:rPr>
              <a:t>(کارگاههای غیر مجاز، کوره های آجر پزی)</a:t>
            </a:r>
            <a:endParaRPr lang="en-US" sz="3000" b="1" dirty="0">
              <a:cs typeface="B Nazanin" pitchFamily="2" charset="-78"/>
            </a:endParaRPr>
          </a:p>
          <a:p>
            <a:pPr lvl="0" algn="just" rtl="1">
              <a:lnSpc>
                <a:spcPct val="120000"/>
              </a:lnSpc>
              <a:buBlip>
                <a:blip r:embed="rId2"/>
              </a:buBlip>
            </a:pPr>
            <a:r>
              <a:rPr lang="fa-IR" sz="3000" b="1" dirty="0">
                <a:cs typeface="B Nazanin" pitchFamily="2" charset="-78"/>
              </a:rPr>
              <a:t>عدم ساماندهی  </a:t>
            </a:r>
            <a:r>
              <a:rPr lang="fa-IR" sz="3000" b="1" dirty="0" smtClean="0">
                <a:cs typeface="B Nazanin" pitchFamily="2" charset="-78"/>
              </a:rPr>
              <a:t>و ظرفیتهای مناسب در ورود </a:t>
            </a:r>
            <a:r>
              <a:rPr lang="fa-IR" sz="3000" b="1" dirty="0">
                <a:cs typeface="B Nazanin" pitchFamily="2" charset="-78"/>
              </a:rPr>
              <a:t>و اقامت اتباع بیگانه در </a:t>
            </a:r>
            <a:r>
              <a:rPr lang="fa-IR" sz="3000" b="1" dirty="0" smtClean="0">
                <a:cs typeface="B Nazanin" pitchFamily="2" charset="-78"/>
              </a:rPr>
              <a:t>استان</a:t>
            </a:r>
          </a:p>
          <a:p>
            <a:pPr lvl="0" algn="just" rtl="1">
              <a:lnSpc>
                <a:spcPct val="120000"/>
              </a:lnSpc>
              <a:buBlip>
                <a:blip r:embed="rId2"/>
              </a:buBlip>
            </a:pPr>
            <a:r>
              <a:rPr lang="fa-IR" sz="3000" b="1" dirty="0" smtClean="0">
                <a:cs typeface="B Nazanin" pitchFamily="2" charset="-78"/>
              </a:rPr>
              <a:t>عدم بسته بندی یخ در استان و عرضه در دکه های غیر بهداشتی</a:t>
            </a:r>
          </a:p>
          <a:p>
            <a:pPr lvl="0" algn="just" rtl="1">
              <a:lnSpc>
                <a:spcPct val="120000"/>
              </a:lnSpc>
              <a:buBlip>
                <a:blip r:embed="rId2"/>
              </a:buBlip>
            </a:pPr>
            <a:endParaRPr lang="en-US" sz="2000" dirty="0">
              <a:latin typeface="2  Zar"/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456966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>مخزن و منبع بیماری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40000"/>
              </a:lnSpc>
              <a:buBlip>
                <a:blip r:embed="rId2"/>
              </a:buBlip>
            </a:pP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آب</a:t>
            </a:r>
            <a:r>
              <a:rPr lang="fa-IR" sz="2400" b="1" dirty="0"/>
              <a:t> </a:t>
            </a:r>
            <a:r>
              <a:rPr lang="fa-IR" sz="2400" b="1" dirty="0">
                <a:cs typeface="B Nazanin" pitchFamily="2" charset="-78"/>
              </a:rPr>
              <a:t>آلوده و بخصوص </a:t>
            </a: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آب های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سطحی</a:t>
            </a:r>
          </a:p>
          <a:p>
            <a:pPr algn="just">
              <a:lnSpc>
                <a:spcPct val="140000"/>
              </a:lnSpc>
              <a:buBlip>
                <a:blip r:embed="rId2"/>
              </a:buBlip>
            </a:pP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میوه جات </a:t>
            </a:r>
            <a:r>
              <a:rPr lang="fa-IR" sz="2400" b="1" dirty="0">
                <a:cs typeface="B Nazanin" pitchFamily="2" charset="-78"/>
              </a:rPr>
              <a:t>و </a:t>
            </a: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سبزیجات</a:t>
            </a:r>
            <a:r>
              <a:rPr lang="fa-IR" sz="2400" b="1" dirty="0">
                <a:cs typeface="B Nazanin" pitchFamily="2" charset="-78"/>
              </a:rPr>
              <a:t> </a:t>
            </a: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خام</a:t>
            </a:r>
            <a:r>
              <a:rPr lang="fa-IR" sz="2400" b="1" dirty="0">
                <a:cs typeface="B Nazanin" pitchFamily="2" charset="-78"/>
              </a:rPr>
              <a:t> </a:t>
            </a:r>
            <a:endParaRPr lang="fa-IR" sz="2400" b="1" dirty="0" smtClean="0">
              <a:cs typeface="B Nazanin" pitchFamily="2" charset="-78"/>
            </a:endParaRPr>
          </a:p>
          <a:p>
            <a:pPr algn="just">
              <a:lnSpc>
                <a:spcPct val="140000"/>
              </a:lnSpc>
              <a:buBlip>
                <a:blip r:embed="rId2"/>
              </a:buBlip>
            </a:pP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غذاهای </a:t>
            </a: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دریایی خام </a:t>
            </a:r>
            <a:r>
              <a:rPr lang="fa-IR" sz="2400" b="1" dirty="0">
                <a:cs typeface="B Nazanin" pitchFamily="2" charset="-78"/>
              </a:rPr>
              <a:t>یا </a:t>
            </a: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نیم پز </a:t>
            </a:r>
            <a:r>
              <a:rPr lang="fa-IR" sz="2400" b="1" dirty="0">
                <a:cs typeface="B Nazanin" pitchFamily="2" charset="-78"/>
              </a:rPr>
              <a:t>بویژه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صدف</a:t>
            </a:r>
            <a:endParaRPr lang="fa-IR" sz="2400" b="1" dirty="0">
              <a:cs typeface="B Nazanin" pitchFamily="2" charset="-78"/>
            </a:endParaRPr>
          </a:p>
          <a:p>
            <a:pPr algn="just">
              <a:lnSpc>
                <a:spcPct val="140000"/>
              </a:lnSpc>
              <a:buBlip>
                <a:blip r:embed="rId2"/>
              </a:buBlip>
            </a:pPr>
            <a:r>
              <a:rPr lang="fa-IR" sz="2400" b="1" dirty="0">
                <a:cs typeface="B Nazanin" pitchFamily="2" charset="-78"/>
              </a:rPr>
              <a:t>یخ غیر بهداشتی</a:t>
            </a:r>
          </a:p>
          <a:p>
            <a:pPr>
              <a:lnSpc>
                <a:spcPct val="140000"/>
              </a:lnSpc>
              <a:buBlip>
                <a:blip r:embed="rId2"/>
              </a:buBlip>
            </a:pP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انسان مخزن اصلی </a:t>
            </a:r>
            <a:r>
              <a:rPr lang="fa-IR" sz="2400" b="1" dirty="0">
                <a:cs typeface="B Nazanin" pitchFamily="2" charset="-78"/>
              </a:rPr>
              <a:t>بیماری است به احتمال زیاد تنها انسان است که موجب آلودگی محیط </a:t>
            </a:r>
            <a:r>
              <a:rPr lang="fa-IR" sz="2400" b="1" dirty="0" smtClean="0">
                <a:cs typeface="B Nazanin" pitchFamily="2" charset="-78"/>
              </a:rPr>
              <a:t>می </a:t>
            </a:r>
            <a:r>
              <a:rPr lang="fa-IR" sz="2400" b="1" dirty="0">
                <a:cs typeface="B Nazanin" pitchFamily="2" charset="-78"/>
              </a:rPr>
              <a:t>شود. </a:t>
            </a:r>
            <a:endParaRPr lang="en-US" sz="2400" b="1" dirty="0">
              <a:cs typeface="B Nazanin" pitchFamily="2" charset="-78"/>
            </a:endParaRPr>
          </a:p>
          <a:p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389395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0827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 الگوی انتقال بیماری وبا</a:t>
            </a:r>
            <a:endParaRPr lang="en-US" sz="3200" dirty="0" smtClean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BE848-1A6E-4669-B1EC-D88A2D848121}" type="slidenum">
              <a:rPr lang="ar-SA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38555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AutoShape 2"/>
          <p:cNvSpPr>
            <a:spLocks noChangeArrowheads="1"/>
          </p:cNvSpPr>
          <p:nvPr/>
        </p:nvSpPr>
        <p:spPr bwMode="auto">
          <a:xfrm>
            <a:off x="7397750" y="760412"/>
            <a:ext cx="1511300" cy="100806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1600" b="1" dirty="0"/>
              <a:t>میکرب ویبریو کلرا </a:t>
            </a:r>
            <a:endParaRPr lang="en-US" sz="1600" b="1" dirty="0"/>
          </a:p>
        </p:txBody>
      </p:sp>
      <p:sp>
        <p:nvSpPr>
          <p:cNvPr id="736259" name="Line 3"/>
          <p:cNvSpPr>
            <a:spLocks noChangeShapeType="1"/>
          </p:cNvSpPr>
          <p:nvPr/>
        </p:nvSpPr>
        <p:spPr bwMode="auto">
          <a:xfrm flipH="1">
            <a:off x="6965950" y="126365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6260" name="Line 4"/>
          <p:cNvSpPr>
            <a:spLocks noChangeShapeType="1"/>
          </p:cNvSpPr>
          <p:nvPr/>
        </p:nvSpPr>
        <p:spPr bwMode="auto">
          <a:xfrm>
            <a:off x="6965950" y="1263650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6261" name="AutoShape 5"/>
          <p:cNvSpPr>
            <a:spLocks noChangeArrowheads="1"/>
          </p:cNvSpPr>
          <p:nvPr/>
        </p:nvSpPr>
        <p:spPr bwMode="auto">
          <a:xfrm>
            <a:off x="6389687" y="2200275"/>
            <a:ext cx="1584325" cy="9350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000" b="1" dirty="0"/>
              <a:t>آلودگی آب</a:t>
            </a:r>
            <a:endParaRPr lang="en-US" sz="2000" b="1" dirty="0"/>
          </a:p>
        </p:txBody>
      </p:sp>
      <p:sp>
        <p:nvSpPr>
          <p:cNvPr id="736262" name="AutoShape 6"/>
          <p:cNvSpPr>
            <a:spLocks noChangeArrowheads="1"/>
          </p:cNvSpPr>
          <p:nvPr/>
        </p:nvSpPr>
        <p:spPr bwMode="auto">
          <a:xfrm>
            <a:off x="3365500" y="3063875"/>
            <a:ext cx="1584325" cy="57626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1600" b="1" dirty="0"/>
              <a:t>انتقال </a:t>
            </a:r>
            <a:r>
              <a:rPr lang="fa-IR" sz="1600" b="1" dirty="0" smtClean="0"/>
              <a:t>آب توسط</a:t>
            </a:r>
            <a:endParaRPr lang="fa-IR" sz="1600" b="1" dirty="0"/>
          </a:p>
          <a:p>
            <a:pPr algn="ctr"/>
            <a:r>
              <a:rPr lang="fa-IR" sz="1600" b="1" dirty="0" smtClean="0"/>
              <a:t>مخازن  غیر بهداشتی</a:t>
            </a:r>
            <a:endParaRPr lang="en-US" sz="1600" b="1" dirty="0"/>
          </a:p>
        </p:txBody>
      </p:sp>
      <p:sp>
        <p:nvSpPr>
          <p:cNvPr id="736264" name="AutoShape 8"/>
          <p:cNvSpPr>
            <a:spLocks noChangeArrowheads="1"/>
          </p:cNvSpPr>
          <p:nvPr/>
        </p:nvSpPr>
        <p:spPr bwMode="auto">
          <a:xfrm>
            <a:off x="3092436" y="1479550"/>
            <a:ext cx="2143140" cy="57626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1600" b="1" dirty="0" smtClean="0"/>
              <a:t>تهیه غذا از طریق آب آلوده</a:t>
            </a:r>
            <a:endParaRPr lang="en-US" sz="1600" b="1" dirty="0"/>
          </a:p>
        </p:txBody>
      </p:sp>
      <p:sp>
        <p:nvSpPr>
          <p:cNvPr id="736265" name="AutoShape 9"/>
          <p:cNvSpPr>
            <a:spLocks noChangeArrowheads="1"/>
          </p:cNvSpPr>
          <p:nvPr/>
        </p:nvSpPr>
        <p:spPr bwMode="auto">
          <a:xfrm>
            <a:off x="3149600" y="641327"/>
            <a:ext cx="2014538" cy="55088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1600" b="1" dirty="0">
                <a:latin typeface="2  Zar"/>
              </a:rPr>
              <a:t>آبياري </a:t>
            </a:r>
            <a:r>
              <a:rPr lang="fa-IR" sz="1600" b="1" dirty="0" smtClean="0">
                <a:latin typeface="2  Zar"/>
              </a:rPr>
              <a:t>میوه </a:t>
            </a:r>
            <a:endParaRPr lang="fa-IR" sz="1600" b="1" dirty="0">
              <a:latin typeface="2  Zar"/>
            </a:endParaRPr>
          </a:p>
          <a:p>
            <a:pPr algn="ctr"/>
            <a:r>
              <a:rPr lang="fa-IR" sz="1600" b="1" dirty="0" smtClean="0">
                <a:latin typeface="2  Zar"/>
              </a:rPr>
              <a:t>با فاضلاب</a:t>
            </a:r>
            <a:r>
              <a:rPr lang="en-US" sz="1600" b="1" dirty="0" smtClean="0">
                <a:latin typeface="2  Zar"/>
              </a:rPr>
              <a:t> </a:t>
            </a:r>
            <a:r>
              <a:rPr lang="fa-IR" sz="1600" b="1" dirty="0" smtClean="0">
                <a:latin typeface="2  Zar"/>
              </a:rPr>
              <a:t>و </a:t>
            </a:r>
            <a:r>
              <a:rPr lang="fa-IR" sz="1600" b="1" dirty="0">
                <a:latin typeface="2  Zar"/>
              </a:rPr>
              <a:t>سبزی</a:t>
            </a:r>
            <a:r>
              <a:rPr lang="fa-IR" sz="1600" b="1" dirty="0"/>
              <a:t>جات</a:t>
            </a:r>
            <a:endParaRPr lang="en-US" sz="1600" b="1" dirty="0"/>
          </a:p>
        </p:txBody>
      </p:sp>
      <p:sp>
        <p:nvSpPr>
          <p:cNvPr id="736266" name="Line 10"/>
          <p:cNvSpPr>
            <a:spLocks noChangeShapeType="1"/>
          </p:cNvSpPr>
          <p:nvPr/>
        </p:nvSpPr>
        <p:spPr bwMode="auto">
          <a:xfrm flipH="1">
            <a:off x="5957887" y="2632075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6267" name="Line 11"/>
          <p:cNvSpPr>
            <a:spLocks noChangeShapeType="1"/>
          </p:cNvSpPr>
          <p:nvPr/>
        </p:nvSpPr>
        <p:spPr bwMode="auto">
          <a:xfrm flipV="1">
            <a:off x="5957887" y="831850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6271" name="Line 15"/>
          <p:cNvSpPr>
            <a:spLocks noChangeShapeType="1"/>
          </p:cNvSpPr>
          <p:nvPr/>
        </p:nvSpPr>
        <p:spPr bwMode="auto">
          <a:xfrm>
            <a:off x="5957887" y="2632075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6272" name="Line 16"/>
          <p:cNvSpPr>
            <a:spLocks noChangeShapeType="1"/>
          </p:cNvSpPr>
          <p:nvPr/>
        </p:nvSpPr>
        <p:spPr bwMode="auto">
          <a:xfrm flipH="1">
            <a:off x="5021262" y="3351212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6273" name="Line 17"/>
          <p:cNvSpPr>
            <a:spLocks noChangeShapeType="1"/>
          </p:cNvSpPr>
          <p:nvPr/>
        </p:nvSpPr>
        <p:spPr bwMode="auto">
          <a:xfrm flipH="1">
            <a:off x="2644775" y="903287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6276" name="Line 20"/>
          <p:cNvSpPr>
            <a:spLocks noChangeShapeType="1"/>
          </p:cNvSpPr>
          <p:nvPr/>
        </p:nvSpPr>
        <p:spPr bwMode="auto">
          <a:xfrm flipH="1">
            <a:off x="2717800" y="32797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6277" name="AutoShape 21"/>
          <p:cNvSpPr>
            <a:spLocks noChangeArrowheads="1"/>
          </p:cNvSpPr>
          <p:nvPr/>
        </p:nvSpPr>
        <p:spPr bwMode="auto">
          <a:xfrm>
            <a:off x="844550" y="2919412"/>
            <a:ext cx="1800225" cy="57626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b="1" dirty="0"/>
              <a:t>آلودگی مخازن آب</a:t>
            </a:r>
            <a:endParaRPr lang="en-US" b="1" dirty="0"/>
          </a:p>
        </p:txBody>
      </p:sp>
      <p:sp>
        <p:nvSpPr>
          <p:cNvPr id="736279" name="AutoShape 23"/>
          <p:cNvSpPr>
            <a:spLocks noChangeArrowheads="1"/>
          </p:cNvSpPr>
          <p:nvPr/>
        </p:nvSpPr>
        <p:spPr bwMode="auto">
          <a:xfrm>
            <a:off x="844550" y="1479550"/>
            <a:ext cx="1800225" cy="57626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b="1" dirty="0"/>
              <a:t>آلودگی غذا</a:t>
            </a:r>
            <a:endParaRPr lang="en-US" b="1" dirty="0"/>
          </a:p>
        </p:txBody>
      </p:sp>
      <p:sp>
        <p:nvSpPr>
          <p:cNvPr id="736280" name="AutoShape 24"/>
          <p:cNvSpPr>
            <a:spLocks noChangeArrowheads="1"/>
          </p:cNvSpPr>
          <p:nvPr/>
        </p:nvSpPr>
        <p:spPr bwMode="auto">
          <a:xfrm>
            <a:off x="844550" y="615950"/>
            <a:ext cx="1800225" cy="57626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1600" b="1" dirty="0"/>
              <a:t>آلودگی میوه و سبزیجات</a:t>
            </a:r>
            <a:endParaRPr lang="en-US" sz="1600" b="1" dirty="0"/>
          </a:p>
        </p:txBody>
      </p:sp>
      <p:sp>
        <p:nvSpPr>
          <p:cNvPr id="736281" name="Line 25"/>
          <p:cNvSpPr>
            <a:spLocks noChangeShapeType="1"/>
          </p:cNvSpPr>
          <p:nvPr/>
        </p:nvSpPr>
        <p:spPr bwMode="auto">
          <a:xfrm>
            <a:off x="7037387" y="3135312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6282" name="AutoShape 26"/>
          <p:cNvSpPr>
            <a:spLocks noChangeArrowheads="1"/>
          </p:cNvSpPr>
          <p:nvPr/>
        </p:nvSpPr>
        <p:spPr bwMode="auto">
          <a:xfrm>
            <a:off x="6316662" y="4000500"/>
            <a:ext cx="1584325" cy="57626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b="1" dirty="0"/>
              <a:t>مصرف انسانی</a:t>
            </a:r>
            <a:endParaRPr lang="en-US" b="1" dirty="0"/>
          </a:p>
        </p:txBody>
      </p:sp>
      <p:sp>
        <p:nvSpPr>
          <p:cNvPr id="736283" name="Line 27"/>
          <p:cNvSpPr>
            <a:spLocks noChangeShapeType="1"/>
          </p:cNvSpPr>
          <p:nvPr/>
        </p:nvSpPr>
        <p:spPr bwMode="auto">
          <a:xfrm>
            <a:off x="6965950" y="4576762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6284" name="Line 28"/>
          <p:cNvSpPr>
            <a:spLocks noChangeShapeType="1"/>
          </p:cNvSpPr>
          <p:nvPr/>
        </p:nvSpPr>
        <p:spPr bwMode="auto">
          <a:xfrm flipH="1">
            <a:off x="5165725" y="4864100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6285" name="AutoShape 29"/>
          <p:cNvSpPr>
            <a:spLocks noChangeArrowheads="1"/>
          </p:cNvSpPr>
          <p:nvPr/>
        </p:nvSpPr>
        <p:spPr bwMode="auto">
          <a:xfrm>
            <a:off x="3436937" y="4576762"/>
            <a:ext cx="1728788" cy="576263"/>
          </a:xfrm>
          <a:prstGeom prst="flowChartAlternateProcess">
            <a:avLst/>
          </a:prstGeom>
          <a:ln w="38100"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Titr" pitchFamily="2" charset="-78"/>
              </a:rPr>
              <a:t>بيماری التور</a:t>
            </a:r>
            <a:endParaRPr lang="en-US" sz="2400" b="1" dirty="0">
              <a:solidFill>
                <a:schemeClr val="tx1"/>
              </a:solidFill>
              <a:cs typeface="Titr" pitchFamily="2" charset="-78"/>
            </a:endParaRPr>
          </a:p>
        </p:txBody>
      </p:sp>
      <p:sp>
        <p:nvSpPr>
          <p:cNvPr id="736286" name="AutoShape 30"/>
          <p:cNvSpPr>
            <a:spLocks noChangeArrowheads="1"/>
          </p:cNvSpPr>
          <p:nvPr/>
        </p:nvSpPr>
        <p:spPr bwMode="auto">
          <a:xfrm>
            <a:off x="3581400" y="5943600"/>
            <a:ext cx="1584325" cy="57626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1600" b="1" dirty="0">
                <a:latin typeface="2  Zar"/>
              </a:rPr>
              <a:t>انتقال به سایر افراد</a:t>
            </a:r>
            <a:endParaRPr lang="en-US" sz="1600" b="1" dirty="0">
              <a:latin typeface="2  Zar"/>
            </a:endParaRPr>
          </a:p>
        </p:txBody>
      </p:sp>
      <p:sp>
        <p:nvSpPr>
          <p:cNvPr id="736287" name="Line 31"/>
          <p:cNvSpPr>
            <a:spLocks noChangeShapeType="1"/>
          </p:cNvSpPr>
          <p:nvPr/>
        </p:nvSpPr>
        <p:spPr bwMode="auto">
          <a:xfrm>
            <a:off x="4373562" y="5151437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6288" name="Line 32"/>
          <p:cNvSpPr>
            <a:spLocks noChangeShapeType="1"/>
          </p:cNvSpPr>
          <p:nvPr/>
        </p:nvSpPr>
        <p:spPr bwMode="auto">
          <a:xfrm>
            <a:off x="4805362" y="5151437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6289" name="Line 33"/>
          <p:cNvSpPr>
            <a:spLocks noChangeShapeType="1"/>
          </p:cNvSpPr>
          <p:nvPr/>
        </p:nvSpPr>
        <p:spPr bwMode="auto">
          <a:xfrm>
            <a:off x="4805362" y="5440362"/>
            <a:ext cx="2087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6290" name="AutoShape 34"/>
          <p:cNvSpPr>
            <a:spLocks noChangeArrowheads="1"/>
          </p:cNvSpPr>
          <p:nvPr/>
        </p:nvSpPr>
        <p:spPr bwMode="auto">
          <a:xfrm>
            <a:off x="6892925" y="5151437"/>
            <a:ext cx="1985989" cy="57626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1600" b="1" dirty="0" smtClean="0">
                <a:latin typeface="2  Zar"/>
              </a:rPr>
              <a:t>  دفع مدفوع غیر بهداشتی</a:t>
            </a:r>
            <a:endParaRPr lang="en-US" sz="1600" b="1" dirty="0">
              <a:latin typeface="2  Zar"/>
            </a:endParaRPr>
          </a:p>
        </p:txBody>
      </p:sp>
      <p:sp>
        <p:nvSpPr>
          <p:cNvPr id="736291" name="Line 35"/>
          <p:cNvSpPr>
            <a:spLocks noChangeShapeType="1"/>
          </p:cNvSpPr>
          <p:nvPr/>
        </p:nvSpPr>
        <p:spPr bwMode="auto">
          <a:xfrm flipV="1">
            <a:off x="8334375" y="2703512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6292" name="Line 36"/>
          <p:cNvSpPr>
            <a:spLocks noChangeShapeType="1"/>
          </p:cNvSpPr>
          <p:nvPr/>
        </p:nvSpPr>
        <p:spPr bwMode="auto">
          <a:xfrm flipH="1">
            <a:off x="8045450" y="2703512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6298" name="Line 42"/>
          <p:cNvSpPr>
            <a:spLocks noChangeShapeType="1"/>
          </p:cNvSpPr>
          <p:nvPr/>
        </p:nvSpPr>
        <p:spPr bwMode="auto">
          <a:xfrm flipH="1">
            <a:off x="628650" y="17684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6300" name="Line 44"/>
          <p:cNvSpPr>
            <a:spLocks noChangeShapeType="1"/>
          </p:cNvSpPr>
          <p:nvPr/>
        </p:nvSpPr>
        <p:spPr bwMode="auto">
          <a:xfrm flipH="1">
            <a:off x="628650" y="3135312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0" name="Line 45"/>
          <p:cNvSpPr>
            <a:spLocks noChangeShapeType="1"/>
          </p:cNvSpPr>
          <p:nvPr/>
        </p:nvSpPr>
        <p:spPr bwMode="auto">
          <a:xfrm>
            <a:off x="449262" y="8318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6302" name="Line 46"/>
          <p:cNvSpPr>
            <a:spLocks noChangeShapeType="1"/>
          </p:cNvSpPr>
          <p:nvPr/>
        </p:nvSpPr>
        <p:spPr bwMode="auto">
          <a:xfrm flipH="1">
            <a:off x="628650" y="8318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6303" name="Line 47"/>
          <p:cNvSpPr>
            <a:spLocks noChangeShapeType="1"/>
          </p:cNvSpPr>
          <p:nvPr/>
        </p:nvSpPr>
        <p:spPr bwMode="auto">
          <a:xfrm>
            <a:off x="628650" y="831850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6304" name="Line 48"/>
          <p:cNvSpPr>
            <a:spLocks noChangeShapeType="1"/>
          </p:cNvSpPr>
          <p:nvPr/>
        </p:nvSpPr>
        <p:spPr bwMode="auto">
          <a:xfrm>
            <a:off x="628650" y="5080000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42" name="Straight Arrow Connector 41"/>
          <p:cNvCxnSpPr>
            <a:stCxn id="736267" idx="1"/>
          </p:cNvCxnSpPr>
          <p:nvPr/>
        </p:nvCxnSpPr>
        <p:spPr>
          <a:xfrm rot="5400000">
            <a:off x="5642769" y="523082"/>
            <a:ext cx="6350" cy="6238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5642768" y="1443832"/>
            <a:ext cx="6350" cy="6238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ine 17"/>
          <p:cNvSpPr>
            <a:spLocks noChangeShapeType="1"/>
          </p:cNvSpPr>
          <p:nvPr/>
        </p:nvSpPr>
        <p:spPr bwMode="auto">
          <a:xfrm flipH="1">
            <a:off x="2667000" y="17526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55558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36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6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6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6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6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6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3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3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36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6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6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36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36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36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36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36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6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3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3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36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36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36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36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36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36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36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36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36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36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36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36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36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36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36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36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36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36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36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36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36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36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36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36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36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36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36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36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36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36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36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36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36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36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36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36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36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36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36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36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36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36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36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36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36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36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36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36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36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736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36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36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36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36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36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36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36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36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36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36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36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36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36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36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36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736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36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736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736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736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36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736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58" grpId="0" animBg="1"/>
      <p:bldP spid="736259" grpId="0" animBg="1"/>
      <p:bldP spid="736260" grpId="0" animBg="1"/>
      <p:bldP spid="736261" grpId="0" animBg="1"/>
      <p:bldP spid="736262" grpId="0" animBg="1"/>
      <p:bldP spid="736264" grpId="0" animBg="1"/>
      <p:bldP spid="736265" grpId="0" animBg="1"/>
      <p:bldP spid="736266" grpId="0" animBg="1"/>
      <p:bldP spid="736267" grpId="0" animBg="1"/>
      <p:bldP spid="736271" grpId="0" animBg="1"/>
      <p:bldP spid="736272" grpId="0" animBg="1"/>
      <p:bldP spid="736273" grpId="0" animBg="1"/>
      <p:bldP spid="736276" grpId="0" animBg="1"/>
      <p:bldP spid="736277" grpId="0" animBg="1"/>
      <p:bldP spid="736279" grpId="0" animBg="1"/>
      <p:bldP spid="736280" grpId="0" animBg="1"/>
      <p:bldP spid="736281" grpId="0" animBg="1"/>
      <p:bldP spid="736282" grpId="0" animBg="1"/>
      <p:bldP spid="736283" grpId="0" animBg="1"/>
      <p:bldP spid="736284" grpId="0" animBg="1"/>
      <p:bldP spid="736285" grpId="0" animBg="1"/>
      <p:bldP spid="736286" grpId="0" animBg="1"/>
      <p:bldP spid="736287" grpId="0" animBg="1"/>
      <p:bldP spid="736288" grpId="0" animBg="1"/>
      <p:bldP spid="736289" grpId="0" animBg="1"/>
      <p:bldP spid="736290" grpId="0" animBg="1"/>
      <p:bldP spid="736291" grpId="0" animBg="1"/>
      <p:bldP spid="736292" grpId="0" animBg="1"/>
      <p:bldP spid="736298" grpId="0" animBg="1"/>
      <p:bldP spid="736300" grpId="0" animBg="1"/>
      <p:bldP spid="736302" grpId="0" animBg="1"/>
      <p:bldP spid="736303" grpId="0" animBg="1"/>
      <p:bldP spid="736304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400" dirty="0" smtClean="0">
                <a:solidFill>
                  <a:srgbClr val="FF0000"/>
                </a:solidFill>
              </a:rPr>
              <a:t>سوابق بیماری وبا در سالهای گذشته</a:t>
            </a:r>
            <a:endParaRPr lang="fa-IR" sz="2400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176360"/>
            <a:ext cx="9104606" cy="32432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6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</TotalTime>
  <Words>791</Words>
  <Application>Microsoft Office PowerPoint</Application>
  <PresentationFormat>On-screen Show (4:3)</PresentationFormat>
  <Paragraphs>96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Solstice</vt:lpstr>
      <vt:lpstr>Concourse</vt:lpstr>
      <vt:lpstr>PowerPoint Presentation</vt:lpstr>
      <vt:lpstr>PowerPoint Presentation</vt:lpstr>
      <vt:lpstr>PowerPoint Presentation</vt:lpstr>
      <vt:lpstr> التور (وبا)</vt:lpstr>
      <vt:lpstr>تهدید ها</vt:lpstr>
      <vt:lpstr>مخزن و منبع بیماری</vt:lpstr>
      <vt:lpstr> الگوی انتقال بیماری وبا</vt:lpstr>
      <vt:lpstr>PowerPoint Presentation</vt:lpstr>
      <vt:lpstr>سوابق بیماری وبا در سالهای گذشته</vt:lpstr>
      <vt:lpstr>خصوصیات ویبریو کلرا</vt:lpstr>
      <vt:lpstr>PowerPoint Presentation</vt:lpstr>
      <vt:lpstr>برخی خصوصیات بیماری</vt:lpstr>
      <vt:lpstr>PowerPoint Presentation</vt:lpstr>
      <vt:lpstr>PowerPoint Presentation</vt:lpstr>
      <vt:lpstr>علایم و نشانه ها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طغیان های آب و غذا</vt:lpstr>
      <vt:lpstr>PowerPoint Presentation</vt:lpstr>
      <vt:lpstr>آمادگی</vt:lpstr>
    </vt:vector>
  </TitlesOfParts>
  <Company>MRT Win2Farsi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faabedi</dc:creator>
  <cp:lastModifiedBy>mohsen</cp:lastModifiedBy>
  <cp:revision>96</cp:revision>
  <cp:lastPrinted>2016-07-24T09:39:50Z</cp:lastPrinted>
  <dcterms:created xsi:type="dcterms:W3CDTF">2011-07-06T03:45:22Z</dcterms:created>
  <dcterms:modified xsi:type="dcterms:W3CDTF">2016-07-25T06:07:33Z</dcterms:modified>
</cp:coreProperties>
</file>