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72" r:id="rId2"/>
    <p:sldId id="297" r:id="rId3"/>
    <p:sldId id="298" r:id="rId4"/>
    <p:sldId id="299" r:id="rId5"/>
    <p:sldId id="300" r:id="rId6"/>
    <p:sldId id="301" r:id="rId7"/>
    <p:sldId id="302"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2" r:id="rId26"/>
    <p:sldId id="324" r:id="rId27"/>
    <p:sldId id="325" r:id="rId28"/>
    <p:sldId id="367"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68" r:id="rId61"/>
    <p:sldId id="369" r:id="rId62"/>
    <p:sldId id="357" r:id="rId63"/>
    <p:sldId id="360" r:id="rId64"/>
    <p:sldId id="361" r:id="rId65"/>
    <p:sldId id="362" r:id="rId66"/>
    <p:sldId id="363" r:id="rId67"/>
    <p:sldId id="364" r:id="rId68"/>
    <p:sldId id="365" r:id="rId69"/>
    <p:sldId id="366" r:id="rId70"/>
  </p:sldIdLst>
  <p:sldSz cx="9144000" cy="6858000" type="screen4x3"/>
  <p:notesSz cx="6858000" cy="9144000"/>
  <p:defaultTextStyle>
    <a:defPPr>
      <a:defRPr lang="zh-CN"/>
    </a:defPPr>
    <a:lvl1pPr algn="l" rtl="0" fontAlgn="base">
      <a:spcBef>
        <a:spcPct val="0"/>
      </a:spcBef>
      <a:spcAft>
        <a:spcPct val="0"/>
      </a:spcAft>
      <a:defRPr i="1" kern="1200">
        <a:solidFill>
          <a:schemeClr val="tx1"/>
        </a:solidFill>
        <a:latin typeface="Arial" pitchFamily="34" charset="0"/>
        <a:ea typeface="华文细黑" pitchFamily="2" charset="-122"/>
        <a:cs typeface="+mn-cs"/>
      </a:defRPr>
    </a:lvl1pPr>
    <a:lvl2pPr marL="457200" algn="l" rtl="0" fontAlgn="base">
      <a:spcBef>
        <a:spcPct val="0"/>
      </a:spcBef>
      <a:spcAft>
        <a:spcPct val="0"/>
      </a:spcAft>
      <a:defRPr i="1" kern="1200">
        <a:solidFill>
          <a:schemeClr val="tx1"/>
        </a:solidFill>
        <a:latin typeface="Arial" pitchFamily="34" charset="0"/>
        <a:ea typeface="华文细黑" pitchFamily="2" charset="-122"/>
        <a:cs typeface="+mn-cs"/>
      </a:defRPr>
    </a:lvl2pPr>
    <a:lvl3pPr marL="914400" algn="l" rtl="0" fontAlgn="base">
      <a:spcBef>
        <a:spcPct val="0"/>
      </a:spcBef>
      <a:spcAft>
        <a:spcPct val="0"/>
      </a:spcAft>
      <a:defRPr i="1" kern="1200">
        <a:solidFill>
          <a:schemeClr val="tx1"/>
        </a:solidFill>
        <a:latin typeface="Arial" pitchFamily="34" charset="0"/>
        <a:ea typeface="华文细黑" pitchFamily="2" charset="-122"/>
        <a:cs typeface="+mn-cs"/>
      </a:defRPr>
    </a:lvl3pPr>
    <a:lvl4pPr marL="1371600" algn="l" rtl="0" fontAlgn="base">
      <a:spcBef>
        <a:spcPct val="0"/>
      </a:spcBef>
      <a:spcAft>
        <a:spcPct val="0"/>
      </a:spcAft>
      <a:defRPr i="1" kern="1200">
        <a:solidFill>
          <a:schemeClr val="tx1"/>
        </a:solidFill>
        <a:latin typeface="Arial" pitchFamily="34" charset="0"/>
        <a:ea typeface="华文细黑" pitchFamily="2" charset="-122"/>
        <a:cs typeface="+mn-cs"/>
      </a:defRPr>
    </a:lvl4pPr>
    <a:lvl5pPr marL="1828800" algn="l" rtl="0" fontAlgn="base">
      <a:spcBef>
        <a:spcPct val="0"/>
      </a:spcBef>
      <a:spcAft>
        <a:spcPct val="0"/>
      </a:spcAft>
      <a:defRPr i="1" kern="1200">
        <a:solidFill>
          <a:schemeClr val="tx1"/>
        </a:solidFill>
        <a:latin typeface="Arial" pitchFamily="34" charset="0"/>
        <a:ea typeface="华文细黑" pitchFamily="2" charset="-122"/>
        <a:cs typeface="+mn-cs"/>
      </a:defRPr>
    </a:lvl5pPr>
    <a:lvl6pPr marL="2286000" algn="r" defTabSz="914400" rtl="1" eaLnBrk="1" latinLnBrk="0" hangingPunct="1">
      <a:defRPr i="1" kern="1200">
        <a:solidFill>
          <a:schemeClr val="tx1"/>
        </a:solidFill>
        <a:latin typeface="Arial" pitchFamily="34" charset="0"/>
        <a:ea typeface="华文细黑" pitchFamily="2" charset="-122"/>
        <a:cs typeface="+mn-cs"/>
      </a:defRPr>
    </a:lvl6pPr>
    <a:lvl7pPr marL="2743200" algn="r" defTabSz="914400" rtl="1" eaLnBrk="1" latinLnBrk="0" hangingPunct="1">
      <a:defRPr i="1" kern="1200">
        <a:solidFill>
          <a:schemeClr val="tx1"/>
        </a:solidFill>
        <a:latin typeface="Arial" pitchFamily="34" charset="0"/>
        <a:ea typeface="华文细黑" pitchFamily="2" charset="-122"/>
        <a:cs typeface="+mn-cs"/>
      </a:defRPr>
    </a:lvl7pPr>
    <a:lvl8pPr marL="3200400" algn="r" defTabSz="914400" rtl="1" eaLnBrk="1" latinLnBrk="0" hangingPunct="1">
      <a:defRPr i="1" kern="1200">
        <a:solidFill>
          <a:schemeClr val="tx1"/>
        </a:solidFill>
        <a:latin typeface="Arial" pitchFamily="34" charset="0"/>
        <a:ea typeface="华文细黑" pitchFamily="2" charset="-122"/>
        <a:cs typeface="+mn-cs"/>
      </a:defRPr>
    </a:lvl8pPr>
    <a:lvl9pPr marL="3657600" algn="r" defTabSz="914400" rtl="1" eaLnBrk="1" latinLnBrk="0" hangingPunct="1">
      <a:defRPr i="1" kern="1200">
        <a:solidFill>
          <a:schemeClr val="tx1"/>
        </a:solidFill>
        <a:latin typeface="Arial" pitchFamily="34" charset="0"/>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imgSz="1024x768" encoding="gb2312"/>
  <p:clrMru>
    <a:srgbClr val="993366"/>
    <a:srgbClr val="FF99CC"/>
    <a:srgbClr val="008000"/>
    <a:srgbClr val="996600"/>
    <a:srgbClr val="FF0066"/>
    <a:srgbClr val="FF6699"/>
    <a:srgbClr val="FFCC99"/>
    <a:srgbClr val="99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81" autoAdjust="0"/>
    <p:restoredTop sz="94548" autoAdjust="0"/>
  </p:normalViewPr>
  <p:slideViewPr>
    <p:cSldViewPr snapToGrid="0">
      <p:cViewPr>
        <p:scale>
          <a:sx n="50" d="100"/>
          <a:sy n="50" d="100"/>
        </p:scale>
        <p:origin x="-996" y="-5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34AE7-2677-4E24-B3EE-94E5629DF86F}" type="doc">
      <dgm:prSet loTypeId="urn:microsoft.com/office/officeart/2005/8/layout/pyramid1" loCatId="pyramid" qsTypeId="urn:microsoft.com/office/officeart/2005/8/quickstyle/simple1" qsCatId="simple" csTypeId="urn:microsoft.com/office/officeart/2005/8/colors/colorful2" csCatId="colorful" phldr="1"/>
      <dgm:spPr/>
    </dgm:pt>
    <dgm:pt modelId="{680E76FA-2D2D-4EE3-8ED6-D52CBF60DEFF}">
      <dgm:prSet phldrT="[Text]" custT="1"/>
      <dgm:spPr/>
      <dgm:t>
        <a:bodyPr/>
        <a:lstStyle/>
        <a:p>
          <a:pPr rtl="1"/>
          <a:r>
            <a:rPr lang="fa-IR" sz="3200" b="1" dirty="0" smtClean="0">
              <a:cs typeface="B Traffic" pitchFamily="2" charset="-78"/>
            </a:rPr>
            <a:t>رسالت</a:t>
          </a:r>
          <a:endParaRPr lang="fa-IR" sz="4400" b="1" dirty="0">
            <a:cs typeface="B Traffic" pitchFamily="2" charset="-78"/>
          </a:endParaRPr>
        </a:p>
      </dgm:t>
    </dgm:pt>
    <dgm:pt modelId="{790AA53E-E668-461B-91C6-DCF3422C12D9}" type="parTrans" cxnId="{B90C0749-35AD-4B7A-9A31-63AFA95108E7}">
      <dgm:prSet/>
      <dgm:spPr/>
      <dgm:t>
        <a:bodyPr/>
        <a:lstStyle/>
        <a:p>
          <a:pPr rtl="1"/>
          <a:endParaRPr lang="fa-IR"/>
        </a:p>
      </dgm:t>
    </dgm:pt>
    <dgm:pt modelId="{F31735D1-7FA3-438D-A095-A5091481600B}" type="sibTrans" cxnId="{B90C0749-35AD-4B7A-9A31-63AFA95108E7}">
      <dgm:prSet/>
      <dgm:spPr/>
      <dgm:t>
        <a:bodyPr/>
        <a:lstStyle/>
        <a:p>
          <a:pPr rtl="1"/>
          <a:endParaRPr lang="fa-IR"/>
        </a:p>
      </dgm:t>
    </dgm:pt>
    <dgm:pt modelId="{258E9534-FE8F-48F0-9272-BA4B9D68E65D}">
      <dgm:prSet phldrT="[Text]"/>
      <dgm:spPr/>
      <dgm:t>
        <a:bodyPr/>
        <a:lstStyle/>
        <a:p>
          <a:pPr rtl="1"/>
          <a:r>
            <a:rPr lang="fa-IR" dirty="0" smtClean="0">
              <a:cs typeface="B Traffic" pitchFamily="2" charset="-78"/>
            </a:rPr>
            <a:t>استراتژیها</a:t>
          </a:r>
          <a:r>
            <a:rPr lang="fa-IR" dirty="0" smtClean="0"/>
            <a:t>	</a:t>
          </a:r>
          <a:endParaRPr lang="fa-IR" dirty="0"/>
        </a:p>
      </dgm:t>
    </dgm:pt>
    <dgm:pt modelId="{85B55A35-F7BC-499B-B801-1889C7C0B1B7}" type="sibTrans" cxnId="{0697B830-AC94-469C-ADA2-68B689318AAC}">
      <dgm:prSet/>
      <dgm:spPr/>
      <dgm:t>
        <a:bodyPr/>
        <a:lstStyle/>
        <a:p>
          <a:pPr rtl="1"/>
          <a:endParaRPr lang="fa-IR"/>
        </a:p>
      </dgm:t>
    </dgm:pt>
    <dgm:pt modelId="{A64E6A0C-FFB9-4845-BDCC-79201B0FBB87}" type="parTrans" cxnId="{0697B830-AC94-469C-ADA2-68B689318AAC}">
      <dgm:prSet/>
      <dgm:spPr/>
      <dgm:t>
        <a:bodyPr/>
        <a:lstStyle/>
        <a:p>
          <a:pPr rtl="1"/>
          <a:endParaRPr lang="fa-IR"/>
        </a:p>
      </dgm:t>
    </dgm:pt>
    <dgm:pt modelId="{1511A782-7ACF-48DB-98F0-CD4D1BD454F1}">
      <dgm:prSet phldrT="[Text]"/>
      <dgm:spPr/>
      <dgm:t>
        <a:bodyPr/>
        <a:lstStyle/>
        <a:p>
          <a:pPr rtl="1"/>
          <a:r>
            <a:rPr lang="fa-IR" dirty="0" smtClean="0">
              <a:cs typeface="B Traffic" pitchFamily="2" charset="-78"/>
            </a:rPr>
            <a:t>اهداف</a:t>
          </a:r>
          <a:endParaRPr lang="fa-IR" dirty="0">
            <a:cs typeface="B Traffic" pitchFamily="2" charset="-78"/>
          </a:endParaRPr>
        </a:p>
      </dgm:t>
    </dgm:pt>
    <dgm:pt modelId="{FDF8D134-3C59-4C9C-B7DA-F1CC47DF7F74}" type="sibTrans" cxnId="{08194586-FC54-4805-A0F9-42848540C7C3}">
      <dgm:prSet/>
      <dgm:spPr/>
      <dgm:t>
        <a:bodyPr/>
        <a:lstStyle/>
        <a:p>
          <a:pPr rtl="1"/>
          <a:endParaRPr lang="fa-IR"/>
        </a:p>
      </dgm:t>
    </dgm:pt>
    <dgm:pt modelId="{67E8A8D2-6CB9-4290-9CB5-60BFD63415DB}" type="parTrans" cxnId="{08194586-FC54-4805-A0F9-42848540C7C3}">
      <dgm:prSet/>
      <dgm:spPr/>
      <dgm:t>
        <a:bodyPr/>
        <a:lstStyle/>
        <a:p>
          <a:pPr rtl="1"/>
          <a:endParaRPr lang="fa-IR"/>
        </a:p>
      </dgm:t>
    </dgm:pt>
    <dgm:pt modelId="{838C9F03-8042-47C1-B205-0DF328F3596D}">
      <dgm:prSet/>
      <dgm:spPr/>
      <dgm:t>
        <a:bodyPr/>
        <a:lstStyle/>
        <a:p>
          <a:pPr rtl="1"/>
          <a:r>
            <a:rPr lang="fa-IR" dirty="0" smtClean="0">
              <a:solidFill>
                <a:srgbClr val="FF0000"/>
              </a:solidFill>
              <a:cs typeface="B Traffic" pitchFamily="2" charset="-78"/>
            </a:rPr>
            <a:t>خط مشی ها</a:t>
          </a:r>
          <a:endParaRPr lang="fa-IR" dirty="0">
            <a:solidFill>
              <a:srgbClr val="FF0000"/>
            </a:solidFill>
            <a:cs typeface="B Traffic" pitchFamily="2" charset="-78"/>
          </a:endParaRPr>
        </a:p>
      </dgm:t>
    </dgm:pt>
    <dgm:pt modelId="{3EE71833-BB11-417B-914B-9E8E5EDFF2B5}" type="parTrans" cxnId="{6C7EB702-AE39-410E-8898-31784E5A0FF2}">
      <dgm:prSet/>
      <dgm:spPr/>
      <dgm:t>
        <a:bodyPr/>
        <a:lstStyle/>
        <a:p>
          <a:pPr rtl="1"/>
          <a:endParaRPr lang="fa-IR"/>
        </a:p>
      </dgm:t>
    </dgm:pt>
    <dgm:pt modelId="{FEFCD3C5-CF41-4D7C-9156-38522ABC58EE}" type="sibTrans" cxnId="{6C7EB702-AE39-410E-8898-31784E5A0FF2}">
      <dgm:prSet/>
      <dgm:spPr/>
      <dgm:t>
        <a:bodyPr/>
        <a:lstStyle/>
        <a:p>
          <a:pPr rtl="1"/>
          <a:endParaRPr lang="fa-IR"/>
        </a:p>
      </dgm:t>
    </dgm:pt>
    <dgm:pt modelId="{35F9B834-468E-4B9C-95BC-522A183DC056}">
      <dgm:prSet/>
      <dgm:spPr/>
      <dgm:t>
        <a:bodyPr/>
        <a:lstStyle/>
        <a:p>
          <a:pPr rtl="1"/>
          <a:r>
            <a:rPr lang="fa-IR" dirty="0" smtClean="0">
              <a:cs typeface="B Traffic" pitchFamily="2" charset="-78"/>
            </a:rPr>
            <a:t>روش کارها</a:t>
          </a:r>
          <a:endParaRPr lang="fa-IR" dirty="0">
            <a:cs typeface="B Traffic" pitchFamily="2" charset="-78"/>
          </a:endParaRPr>
        </a:p>
      </dgm:t>
    </dgm:pt>
    <dgm:pt modelId="{197DE9CC-A47D-410D-900A-70D28102E45A}" type="parTrans" cxnId="{5FB4FBBB-3251-4165-83C5-4F44FFB2B3DB}">
      <dgm:prSet/>
      <dgm:spPr/>
      <dgm:t>
        <a:bodyPr/>
        <a:lstStyle/>
        <a:p>
          <a:pPr rtl="1"/>
          <a:endParaRPr lang="fa-IR"/>
        </a:p>
      </dgm:t>
    </dgm:pt>
    <dgm:pt modelId="{EADFBDBE-4086-40B3-9264-C57B195E01EA}" type="sibTrans" cxnId="{5FB4FBBB-3251-4165-83C5-4F44FFB2B3DB}">
      <dgm:prSet/>
      <dgm:spPr/>
      <dgm:t>
        <a:bodyPr/>
        <a:lstStyle/>
        <a:p>
          <a:pPr rtl="1"/>
          <a:endParaRPr lang="fa-IR"/>
        </a:p>
      </dgm:t>
    </dgm:pt>
    <dgm:pt modelId="{3FEC48CA-CA2B-4037-8ABD-01F146107DE6}">
      <dgm:prSet/>
      <dgm:spPr/>
      <dgm:t>
        <a:bodyPr/>
        <a:lstStyle/>
        <a:p>
          <a:pPr rtl="1"/>
          <a:r>
            <a:rPr lang="fa-IR" dirty="0" smtClean="0">
              <a:cs typeface="B Traffic" pitchFamily="2" charset="-78"/>
            </a:rPr>
            <a:t>مقررات</a:t>
          </a:r>
          <a:endParaRPr lang="fa-IR" dirty="0">
            <a:cs typeface="B Traffic" pitchFamily="2" charset="-78"/>
          </a:endParaRPr>
        </a:p>
      </dgm:t>
    </dgm:pt>
    <dgm:pt modelId="{B4F40AC6-9562-4250-A461-7122A29501FC}" type="parTrans" cxnId="{5DC91993-0770-4662-89CB-38088C4BAE6F}">
      <dgm:prSet/>
      <dgm:spPr/>
      <dgm:t>
        <a:bodyPr/>
        <a:lstStyle/>
        <a:p>
          <a:pPr rtl="1"/>
          <a:endParaRPr lang="fa-IR"/>
        </a:p>
      </dgm:t>
    </dgm:pt>
    <dgm:pt modelId="{37ABBD2B-E7D9-425B-AA57-1A34BAEE6F7C}" type="sibTrans" cxnId="{5DC91993-0770-4662-89CB-38088C4BAE6F}">
      <dgm:prSet/>
      <dgm:spPr/>
      <dgm:t>
        <a:bodyPr/>
        <a:lstStyle/>
        <a:p>
          <a:pPr rtl="1"/>
          <a:endParaRPr lang="fa-IR"/>
        </a:p>
      </dgm:t>
    </dgm:pt>
    <dgm:pt modelId="{0E9737D9-0EE6-46AA-B269-8C89D23525A5}">
      <dgm:prSet/>
      <dgm:spPr/>
      <dgm:t>
        <a:bodyPr/>
        <a:lstStyle/>
        <a:p>
          <a:pPr rtl="1"/>
          <a:r>
            <a:rPr lang="fa-IR" dirty="0" smtClean="0">
              <a:cs typeface="B Traffic" pitchFamily="2" charset="-78"/>
            </a:rPr>
            <a:t>برنامه ها</a:t>
          </a:r>
          <a:endParaRPr lang="fa-IR" dirty="0">
            <a:cs typeface="B Traffic" pitchFamily="2" charset="-78"/>
          </a:endParaRPr>
        </a:p>
      </dgm:t>
    </dgm:pt>
    <dgm:pt modelId="{880A3EDD-4A4C-4C65-B9A4-ED9ADBE38FBC}" type="parTrans" cxnId="{0E33D8BE-4026-4351-B699-373E038F80D3}">
      <dgm:prSet/>
      <dgm:spPr/>
      <dgm:t>
        <a:bodyPr/>
        <a:lstStyle/>
        <a:p>
          <a:pPr rtl="1"/>
          <a:endParaRPr lang="fa-IR"/>
        </a:p>
      </dgm:t>
    </dgm:pt>
    <dgm:pt modelId="{87D41EF9-37F4-4057-B490-BE11013F8D2B}" type="sibTrans" cxnId="{0E33D8BE-4026-4351-B699-373E038F80D3}">
      <dgm:prSet/>
      <dgm:spPr/>
      <dgm:t>
        <a:bodyPr/>
        <a:lstStyle/>
        <a:p>
          <a:pPr rtl="1"/>
          <a:endParaRPr lang="fa-IR"/>
        </a:p>
      </dgm:t>
    </dgm:pt>
    <dgm:pt modelId="{D54706EE-980D-4500-A938-1D0C5B310F7A}" type="pres">
      <dgm:prSet presAssocID="{E7634AE7-2677-4E24-B3EE-94E5629DF86F}" presName="Name0" presStyleCnt="0">
        <dgm:presLayoutVars>
          <dgm:dir/>
          <dgm:animLvl val="lvl"/>
          <dgm:resizeHandles val="exact"/>
        </dgm:presLayoutVars>
      </dgm:prSet>
      <dgm:spPr/>
    </dgm:pt>
    <dgm:pt modelId="{9A956627-92BD-4DC3-A5F5-E8D0522F99E3}" type="pres">
      <dgm:prSet presAssocID="{680E76FA-2D2D-4EE3-8ED6-D52CBF60DEFF}" presName="Name8" presStyleCnt="0"/>
      <dgm:spPr/>
    </dgm:pt>
    <dgm:pt modelId="{85DD07FE-86E7-46E4-AF55-A9A88DF15A10}" type="pres">
      <dgm:prSet presAssocID="{680E76FA-2D2D-4EE3-8ED6-D52CBF60DEFF}" presName="level" presStyleLbl="node1" presStyleIdx="0" presStyleCnt="7" custLinFactNeighborY="-4219">
        <dgm:presLayoutVars>
          <dgm:chMax val="1"/>
          <dgm:bulletEnabled val="1"/>
        </dgm:presLayoutVars>
      </dgm:prSet>
      <dgm:spPr/>
      <dgm:t>
        <a:bodyPr/>
        <a:lstStyle/>
        <a:p>
          <a:pPr rtl="1"/>
          <a:endParaRPr lang="fa-IR"/>
        </a:p>
      </dgm:t>
    </dgm:pt>
    <dgm:pt modelId="{B50E36E2-2E8D-4C89-B6B6-88252C030CC1}" type="pres">
      <dgm:prSet presAssocID="{680E76FA-2D2D-4EE3-8ED6-D52CBF60DEFF}" presName="levelTx" presStyleLbl="revTx" presStyleIdx="0" presStyleCnt="0">
        <dgm:presLayoutVars>
          <dgm:chMax val="1"/>
          <dgm:bulletEnabled val="1"/>
        </dgm:presLayoutVars>
      </dgm:prSet>
      <dgm:spPr/>
      <dgm:t>
        <a:bodyPr/>
        <a:lstStyle/>
        <a:p>
          <a:pPr rtl="1"/>
          <a:endParaRPr lang="fa-IR"/>
        </a:p>
      </dgm:t>
    </dgm:pt>
    <dgm:pt modelId="{D70AAEE6-F2E6-4D37-B89D-0B963560C4D7}" type="pres">
      <dgm:prSet presAssocID="{1511A782-7ACF-48DB-98F0-CD4D1BD454F1}" presName="Name8" presStyleCnt="0"/>
      <dgm:spPr/>
    </dgm:pt>
    <dgm:pt modelId="{D49C579C-7527-4657-AD82-7FE4FD514632}" type="pres">
      <dgm:prSet presAssocID="{1511A782-7ACF-48DB-98F0-CD4D1BD454F1}" presName="level" presStyleLbl="node1" presStyleIdx="1" presStyleCnt="7">
        <dgm:presLayoutVars>
          <dgm:chMax val="1"/>
          <dgm:bulletEnabled val="1"/>
        </dgm:presLayoutVars>
      </dgm:prSet>
      <dgm:spPr/>
      <dgm:t>
        <a:bodyPr/>
        <a:lstStyle/>
        <a:p>
          <a:pPr rtl="1"/>
          <a:endParaRPr lang="fa-IR"/>
        </a:p>
      </dgm:t>
    </dgm:pt>
    <dgm:pt modelId="{61A6C29A-C297-4284-8157-9B088CE64B48}" type="pres">
      <dgm:prSet presAssocID="{1511A782-7ACF-48DB-98F0-CD4D1BD454F1}" presName="levelTx" presStyleLbl="revTx" presStyleIdx="0" presStyleCnt="0">
        <dgm:presLayoutVars>
          <dgm:chMax val="1"/>
          <dgm:bulletEnabled val="1"/>
        </dgm:presLayoutVars>
      </dgm:prSet>
      <dgm:spPr/>
      <dgm:t>
        <a:bodyPr/>
        <a:lstStyle/>
        <a:p>
          <a:pPr rtl="1"/>
          <a:endParaRPr lang="fa-IR"/>
        </a:p>
      </dgm:t>
    </dgm:pt>
    <dgm:pt modelId="{7407747D-100E-4A1E-8CFB-637BFB278DD0}" type="pres">
      <dgm:prSet presAssocID="{258E9534-FE8F-48F0-9272-BA4B9D68E65D}" presName="Name8" presStyleCnt="0"/>
      <dgm:spPr/>
    </dgm:pt>
    <dgm:pt modelId="{69CEF33F-F3A7-47D5-9549-470227631A4B}" type="pres">
      <dgm:prSet presAssocID="{258E9534-FE8F-48F0-9272-BA4B9D68E65D}" presName="level" presStyleLbl="node1" presStyleIdx="2" presStyleCnt="7">
        <dgm:presLayoutVars>
          <dgm:chMax val="1"/>
          <dgm:bulletEnabled val="1"/>
        </dgm:presLayoutVars>
      </dgm:prSet>
      <dgm:spPr/>
      <dgm:t>
        <a:bodyPr/>
        <a:lstStyle/>
        <a:p>
          <a:pPr rtl="1"/>
          <a:endParaRPr lang="fa-IR"/>
        </a:p>
      </dgm:t>
    </dgm:pt>
    <dgm:pt modelId="{387E25B7-38EA-43C6-8AF1-4838DB52E4E5}" type="pres">
      <dgm:prSet presAssocID="{258E9534-FE8F-48F0-9272-BA4B9D68E65D}" presName="levelTx" presStyleLbl="revTx" presStyleIdx="0" presStyleCnt="0">
        <dgm:presLayoutVars>
          <dgm:chMax val="1"/>
          <dgm:bulletEnabled val="1"/>
        </dgm:presLayoutVars>
      </dgm:prSet>
      <dgm:spPr/>
      <dgm:t>
        <a:bodyPr/>
        <a:lstStyle/>
        <a:p>
          <a:pPr rtl="1"/>
          <a:endParaRPr lang="fa-IR"/>
        </a:p>
      </dgm:t>
    </dgm:pt>
    <dgm:pt modelId="{4A792950-89F3-4744-A65A-4F1078B39840}" type="pres">
      <dgm:prSet presAssocID="{838C9F03-8042-47C1-B205-0DF328F3596D}" presName="Name8" presStyleCnt="0"/>
      <dgm:spPr/>
    </dgm:pt>
    <dgm:pt modelId="{B9EDD8DE-A03C-4E70-BA33-F85D8363577B}" type="pres">
      <dgm:prSet presAssocID="{838C9F03-8042-47C1-B205-0DF328F3596D}" presName="level" presStyleLbl="node1" presStyleIdx="3" presStyleCnt="7">
        <dgm:presLayoutVars>
          <dgm:chMax val="1"/>
          <dgm:bulletEnabled val="1"/>
        </dgm:presLayoutVars>
      </dgm:prSet>
      <dgm:spPr/>
      <dgm:t>
        <a:bodyPr/>
        <a:lstStyle/>
        <a:p>
          <a:pPr rtl="1"/>
          <a:endParaRPr lang="fa-IR"/>
        </a:p>
      </dgm:t>
    </dgm:pt>
    <dgm:pt modelId="{1D5A2F36-129D-4E37-B392-CA0941FAB587}" type="pres">
      <dgm:prSet presAssocID="{838C9F03-8042-47C1-B205-0DF328F3596D}" presName="levelTx" presStyleLbl="revTx" presStyleIdx="0" presStyleCnt="0">
        <dgm:presLayoutVars>
          <dgm:chMax val="1"/>
          <dgm:bulletEnabled val="1"/>
        </dgm:presLayoutVars>
      </dgm:prSet>
      <dgm:spPr/>
      <dgm:t>
        <a:bodyPr/>
        <a:lstStyle/>
        <a:p>
          <a:pPr rtl="1"/>
          <a:endParaRPr lang="fa-IR"/>
        </a:p>
      </dgm:t>
    </dgm:pt>
    <dgm:pt modelId="{BBD8978E-A047-4471-A1F1-EA1D50416011}" type="pres">
      <dgm:prSet presAssocID="{35F9B834-468E-4B9C-95BC-522A183DC056}" presName="Name8" presStyleCnt="0"/>
      <dgm:spPr/>
    </dgm:pt>
    <dgm:pt modelId="{36606B4A-532B-4172-B932-454AF697BA61}" type="pres">
      <dgm:prSet presAssocID="{35F9B834-468E-4B9C-95BC-522A183DC056}" presName="level" presStyleLbl="node1" presStyleIdx="4" presStyleCnt="7">
        <dgm:presLayoutVars>
          <dgm:chMax val="1"/>
          <dgm:bulletEnabled val="1"/>
        </dgm:presLayoutVars>
      </dgm:prSet>
      <dgm:spPr/>
      <dgm:t>
        <a:bodyPr/>
        <a:lstStyle/>
        <a:p>
          <a:pPr rtl="1"/>
          <a:endParaRPr lang="fa-IR"/>
        </a:p>
      </dgm:t>
    </dgm:pt>
    <dgm:pt modelId="{723D1814-E03B-463E-94EE-2AAA986992A0}" type="pres">
      <dgm:prSet presAssocID="{35F9B834-468E-4B9C-95BC-522A183DC056}" presName="levelTx" presStyleLbl="revTx" presStyleIdx="0" presStyleCnt="0">
        <dgm:presLayoutVars>
          <dgm:chMax val="1"/>
          <dgm:bulletEnabled val="1"/>
        </dgm:presLayoutVars>
      </dgm:prSet>
      <dgm:spPr/>
      <dgm:t>
        <a:bodyPr/>
        <a:lstStyle/>
        <a:p>
          <a:pPr rtl="1"/>
          <a:endParaRPr lang="fa-IR"/>
        </a:p>
      </dgm:t>
    </dgm:pt>
    <dgm:pt modelId="{AB171C8D-FDD7-4B4B-818E-CF1416BED7A4}" type="pres">
      <dgm:prSet presAssocID="{3FEC48CA-CA2B-4037-8ABD-01F146107DE6}" presName="Name8" presStyleCnt="0"/>
      <dgm:spPr/>
    </dgm:pt>
    <dgm:pt modelId="{8EF44266-E94F-484D-B06E-DCEF29C3A3DB}" type="pres">
      <dgm:prSet presAssocID="{3FEC48CA-CA2B-4037-8ABD-01F146107DE6}" presName="level" presStyleLbl="node1" presStyleIdx="5" presStyleCnt="7">
        <dgm:presLayoutVars>
          <dgm:chMax val="1"/>
          <dgm:bulletEnabled val="1"/>
        </dgm:presLayoutVars>
      </dgm:prSet>
      <dgm:spPr/>
      <dgm:t>
        <a:bodyPr/>
        <a:lstStyle/>
        <a:p>
          <a:pPr rtl="1"/>
          <a:endParaRPr lang="fa-IR"/>
        </a:p>
      </dgm:t>
    </dgm:pt>
    <dgm:pt modelId="{F208B2D1-4770-4D18-80BE-BF3497C72BC8}" type="pres">
      <dgm:prSet presAssocID="{3FEC48CA-CA2B-4037-8ABD-01F146107DE6}" presName="levelTx" presStyleLbl="revTx" presStyleIdx="0" presStyleCnt="0">
        <dgm:presLayoutVars>
          <dgm:chMax val="1"/>
          <dgm:bulletEnabled val="1"/>
        </dgm:presLayoutVars>
      </dgm:prSet>
      <dgm:spPr/>
      <dgm:t>
        <a:bodyPr/>
        <a:lstStyle/>
        <a:p>
          <a:pPr rtl="1"/>
          <a:endParaRPr lang="fa-IR"/>
        </a:p>
      </dgm:t>
    </dgm:pt>
    <dgm:pt modelId="{23162FAA-A8D5-45BD-8CFE-C782EC6E7A4D}" type="pres">
      <dgm:prSet presAssocID="{0E9737D9-0EE6-46AA-B269-8C89D23525A5}" presName="Name8" presStyleCnt="0"/>
      <dgm:spPr/>
    </dgm:pt>
    <dgm:pt modelId="{2A3444B1-7979-4FA7-BEAE-58B0BD914744}" type="pres">
      <dgm:prSet presAssocID="{0E9737D9-0EE6-46AA-B269-8C89D23525A5}" presName="level" presStyleLbl="node1" presStyleIdx="6" presStyleCnt="7">
        <dgm:presLayoutVars>
          <dgm:chMax val="1"/>
          <dgm:bulletEnabled val="1"/>
        </dgm:presLayoutVars>
      </dgm:prSet>
      <dgm:spPr/>
      <dgm:t>
        <a:bodyPr/>
        <a:lstStyle/>
        <a:p>
          <a:pPr rtl="1"/>
          <a:endParaRPr lang="fa-IR"/>
        </a:p>
      </dgm:t>
    </dgm:pt>
    <dgm:pt modelId="{638CADDE-00DD-49CC-AC16-A7599214A28F}" type="pres">
      <dgm:prSet presAssocID="{0E9737D9-0EE6-46AA-B269-8C89D23525A5}" presName="levelTx" presStyleLbl="revTx" presStyleIdx="0" presStyleCnt="0">
        <dgm:presLayoutVars>
          <dgm:chMax val="1"/>
          <dgm:bulletEnabled val="1"/>
        </dgm:presLayoutVars>
      </dgm:prSet>
      <dgm:spPr/>
      <dgm:t>
        <a:bodyPr/>
        <a:lstStyle/>
        <a:p>
          <a:pPr rtl="1"/>
          <a:endParaRPr lang="fa-IR"/>
        </a:p>
      </dgm:t>
    </dgm:pt>
  </dgm:ptLst>
  <dgm:cxnLst>
    <dgm:cxn modelId="{8B3654EF-D972-4658-BE5D-687419DBD15F}" type="presOf" srcId="{1511A782-7ACF-48DB-98F0-CD4D1BD454F1}" destId="{D49C579C-7527-4657-AD82-7FE4FD514632}" srcOrd="0" destOrd="0" presId="urn:microsoft.com/office/officeart/2005/8/layout/pyramid1"/>
    <dgm:cxn modelId="{05CA54C3-9AD2-4412-95CC-CC940D2E6099}" type="presOf" srcId="{258E9534-FE8F-48F0-9272-BA4B9D68E65D}" destId="{387E25B7-38EA-43C6-8AF1-4838DB52E4E5}" srcOrd="1" destOrd="0" presId="urn:microsoft.com/office/officeart/2005/8/layout/pyramid1"/>
    <dgm:cxn modelId="{65DEFF32-3E19-4A9E-BE4C-971DF0C19213}" type="presOf" srcId="{0E9737D9-0EE6-46AA-B269-8C89D23525A5}" destId="{2A3444B1-7979-4FA7-BEAE-58B0BD914744}" srcOrd="0" destOrd="0" presId="urn:microsoft.com/office/officeart/2005/8/layout/pyramid1"/>
    <dgm:cxn modelId="{6C7EB702-AE39-410E-8898-31784E5A0FF2}" srcId="{E7634AE7-2677-4E24-B3EE-94E5629DF86F}" destId="{838C9F03-8042-47C1-B205-0DF328F3596D}" srcOrd="3" destOrd="0" parTransId="{3EE71833-BB11-417B-914B-9E8E5EDFF2B5}" sibTransId="{FEFCD3C5-CF41-4D7C-9156-38522ABC58EE}"/>
    <dgm:cxn modelId="{B4284030-3DB5-4AAB-BF49-7E65271B5033}" type="presOf" srcId="{838C9F03-8042-47C1-B205-0DF328F3596D}" destId="{1D5A2F36-129D-4E37-B392-CA0941FAB587}" srcOrd="1" destOrd="0" presId="urn:microsoft.com/office/officeart/2005/8/layout/pyramid1"/>
    <dgm:cxn modelId="{0697B830-AC94-469C-ADA2-68B689318AAC}" srcId="{E7634AE7-2677-4E24-B3EE-94E5629DF86F}" destId="{258E9534-FE8F-48F0-9272-BA4B9D68E65D}" srcOrd="2" destOrd="0" parTransId="{A64E6A0C-FFB9-4845-BDCC-79201B0FBB87}" sibTransId="{85B55A35-F7BC-499B-B801-1889C7C0B1B7}"/>
    <dgm:cxn modelId="{0E33D8BE-4026-4351-B699-373E038F80D3}" srcId="{E7634AE7-2677-4E24-B3EE-94E5629DF86F}" destId="{0E9737D9-0EE6-46AA-B269-8C89D23525A5}" srcOrd="6" destOrd="0" parTransId="{880A3EDD-4A4C-4C65-B9A4-ED9ADBE38FBC}" sibTransId="{87D41EF9-37F4-4057-B490-BE11013F8D2B}"/>
    <dgm:cxn modelId="{A96B3323-64E0-44EA-9D11-0F17BB256ED8}" type="presOf" srcId="{E7634AE7-2677-4E24-B3EE-94E5629DF86F}" destId="{D54706EE-980D-4500-A938-1D0C5B310F7A}" srcOrd="0" destOrd="0" presId="urn:microsoft.com/office/officeart/2005/8/layout/pyramid1"/>
    <dgm:cxn modelId="{1DBC44A2-0C60-49F0-891B-4520A4D63F14}" type="presOf" srcId="{838C9F03-8042-47C1-B205-0DF328F3596D}" destId="{B9EDD8DE-A03C-4E70-BA33-F85D8363577B}" srcOrd="0" destOrd="0" presId="urn:microsoft.com/office/officeart/2005/8/layout/pyramid1"/>
    <dgm:cxn modelId="{4291AC0A-A0E7-4F8C-B0D1-9A0EACBDF060}" type="presOf" srcId="{258E9534-FE8F-48F0-9272-BA4B9D68E65D}" destId="{69CEF33F-F3A7-47D5-9549-470227631A4B}" srcOrd="0" destOrd="0" presId="urn:microsoft.com/office/officeart/2005/8/layout/pyramid1"/>
    <dgm:cxn modelId="{B90C0749-35AD-4B7A-9A31-63AFA95108E7}" srcId="{E7634AE7-2677-4E24-B3EE-94E5629DF86F}" destId="{680E76FA-2D2D-4EE3-8ED6-D52CBF60DEFF}" srcOrd="0" destOrd="0" parTransId="{790AA53E-E668-461B-91C6-DCF3422C12D9}" sibTransId="{F31735D1-7FA3-438D-A095-A5091481600B}"/>
    <dgm:cxn modelId="{9746800B-CE7E-4C0B-8D08-FD3BD8610B1A}" type="presOf" srcId="{1511A782-7ACF-48DB-98F0-CD4D1BD454F1}" destId="{61A6C29A-C297-4284-8157-9B088CE64B48}" srcOrd="1" destOrd="0" presId="urn:microsoft.com/office/officeart/2005/8/layout/pyramid1"/>
    <dgm:cxn modelId="{00A00811-10A3-4CAE-9C82-C68B9BCE9848}" type="presOf" srcId="{3FEC48CA-CA2B-4037-8ABD-01F146107DE6}" destId="{8EF44266-E94F-484D-B06E-DCEF29C3A3DB}" srcOrd="0" destOrd="0" presId="urn:microsoft.com/office/officeart/2005/8/layout/pyramid1"/>
    <dgm:cxn modelId="{205D3426-A900-4715-8CCC-3647933C2142}" type="presOf" srcId="{0E9737D9-0EE6-46AA-B269-8C89D23525A5}" destId="{638CADDE-00DD-49CC-AC16-A7599214A28F}" srcOrd="1" destOrd="0" presId="urn:microsoft.com/office/officeart/2005/8/layout/pyramid1"/>
    <dgm:cxn modelId="{4CEDCBB7-B8E8-4A7C-A829-30A713F8C7F4}" type="presOf" srcId="{680E76FA-2D2D-4EE3-8ED6-D52CBF60DEFF}" destId="{85DD07FE-86E7-46E4-AF55-A9A88DF15A10}" srcOrd="0" destOrd="0" presId="urn:microsoft.com/office/officeart/2005/8/layout/pyramid1"/>
    <dgm:cxn modelId="{83FA2A38-790B-4CB5-8D0B-6C64E889EEEC}" type="presOf" srcId="{35F9B834-468E-4B9C-95BC-522A183DC056}" destId="{723D1814-E03B-463E-94EE-2AAA986992A0}" srcOrd="1" destOrd="0" presId="urn:microsoft.com/office/officeart/2005/8/layout/pyramid1"/>
    <dgm:cxn modelId="{65CE7ED3-8F48-422C-83B5-36C11C664DB6}" type="presOf" srcId="{35F9B834-468E-4B9C-95BC-522A183DC056}" destId="{36606B4A-532B-4172-B932-454AF697BA61}" srcOrd="0" destOrd="0" presId="urn:microsoft.com/office/officeart/2005/8/layout/pyramid1"/>
    <dgm:cxn modelId="{5DC91993-0770-4662-89CB-38088C4BAE6F}" srcId="{E7634AE7-2677-4E24-B3EE-94E5629DF86F}" destId="{3FEC48CA-CA2B-4037-8ABD-01F146107DE6}" srcOrd="5" destOrd="0" parTransId="{B4F40AC6-9562-4250-A461-7122A29501FC}" sibTransId="{37ABBD2B-E7D9-425B-AA57-1A34BAEE6F7C}"/>
    <dgm:cxn modelId="{83E8E015-29DB-412A-826E-D7C8B49C8FBC}" type="presOf" srcId="{680E76FA-2D2D-4EE3-8ED6-D52CBF60DEFF}" destId="{B50E36E2-2E8D-4C89-B6B6-88252C030CC1}" srcOrd="1" destOrd="0" presId="urn:microsoft.com/office/officeart/2005/8/layout/pyramid1"/>
    <dgm:cxn modelId="{08194586-FC54-4805-A0F9-42848540C7C3}" srcId="{E7634AE7-2677-4E24-B3EE-94E5629DF86F}" destId="{1511A782-7ACF-48DB-98F0-CD4D1BD454F1}" srcOrd="1" destOrd="0" parTransId="{67E8A8D2-6CB9-4290-9CB5-60BFD63415DB}" sibTransId="{FDF8D134-3C59-4C9C-B7DA-F1CC47DF7F74}"/>
    <dgm:cxn modelId="{5FB4FBBB-3251-4165-83C5-4F44FFB2B3DB}" srcId="{E7634AE7-2677-4E24-B3EE-94E5629DF86F}" destId="{35F9B834-468E-4B9C-95BC-522A183DC056}" srcOrd="4" destOrd="0" parTransId="{197DE9CC-A47D-410D-900A-70D28102E45A}" sibTransId="{EADFBDBE-4086-40B3-9264-C57B195E01EA}"/>
    <dgm:cxn modelId="{9699F1B1-E286-4C8E-924B-4D96F234AF6C}" type="presOf" srcId="{3FEC48CA-CA2B-4037-8ABD-01F146107DE6}" destId="{F208B2D1-4770-4D18-80BE-BF3497C72BC8}" srcOrd="1" destOrd="0" presId="urn:microsoft.com/office/officeart/2005/8/layout/pyramid1"/>
    <dgm:cxn modelId="{BC76BF38-01B6-44C3-B183-10346F581F10}" type="presParOf" srcId="{D54706EE-980D-4500-A938-1D0C5B310F7A}" destId="{9A956627-92BD-4DC3-A5F5-E8D0522F99E3}" srcOrd="0" destOrd="0" presId="urn:microsoft.com/office/officeart/2005/8/layout/pyramid1"/>
    <dgm:cxn modelId="{1318B7B7-4BFB-453F-A0AB-C0439B8B0B9E}" type="presParOf" srcId="{9A956627-92BD-4DC3-A5F5-E8D0522F99E3}" destId="{85DD07FE-86E7-46E4-AF55-A9A88DF15A10}" srcOrd="0" destOrd="0" presId="urn:microsoft.com/office/officeart/2005/8/layout/pyramid1"/>
    <dgm:cxn modelId="{832D44CE-897C-4610-8F04-EF0B75A20745}" type="presParOf" srcId="{9A956627-92BD-4DC3-A5F5-E8D0522F99E3}" destId="{B50E36E2-2E8D-4C89-B6B6-88252C030CC1}" srcOrd="1" destOrd="0" presId="urn:microsoft.com/office/officeart/2005/8/layout/pyramid1"/>
    <dgm:cxn modelId="{7431FB3D-62E8-48C0-B3E1-EF6B0E6A46E5}" type="presParOf" srcId="{D54706EE-980D-4500-A938-1D0C5B310F7A}" destId="{D70AAEE6-F2E6-4D37-B89D-0B963560C4D7}" srcOrd="1" destOrd="0" presId="urn:microsoft.com/office/officeart/2005/8/layout/pyramid1"/>
    <dgm:cxn modelId="{5886E97A-5E0F-408F-9DA3-F77D1522336A}" type="presParOf" srcId="{D70AAEE6-F2E6-4D37-B89D-0B963560C4D7}" destId="{D49C579C-7527-4657-AD82-7FE4FD514632}" srcOrd="0" destOrd="0" presId="urn:microsoft.com/office/officeart/2005/8/layout/pyramid1"/>
    <dgm:cxn modelId="{BEEE87A6-6D8E-4AB4-A05D-EB53363417E9}" type="presParOf" srcId="{D70AAEE6-F2E6-4D37-B89D-0B963560C4D7}" destId="{61A6C29A-C297-4284-8157-9B088CE64B48}" srcOrd="1" destOrd="0" presId="urn:microsoft.com/office/officeart/2005/8/layout/pyramid1"/>
    <dgm:cxn modelId="{F4891825-7432-4C3B-88E0-B6A0563FE5DC}" type="presParOf" srcId="{D54706EE-980D-4500-A938-1D0C5B310F7A}" destId="{7407747D-100E-4A1E-8CFB-637BFB278DD0}" srcOrd="2" destOrd="0" presId="urn:microsoft.com/office/officeart/2005/8/layout/pyramid1"/>
    <dgm:cxn modelId="{317B31DA-27BE-49A5-BBB7-2A30BB003F00}" type="presParOf" srcId="{7407747D-100E-4A1E-8CFB-637BFB278DD0}" destId="{69CEF33F-F3A7-47D5-9549-470227631A4B}" srcOrd="0" destOrd="0" presId="urn:microsoft.com/office/officeart/2005/8/layout/pyramid1"/>
    <dgm:cxn modelId="{633CE52B-4AB0-4C1D-9CC7-26051BD035AB}" type="presParOf" srcId="{7407747D-100E-4A1E-8CFB-637BFB278DD0}" destId="{387E25B7-38EA-43C6-8AF1-4838DB52E4E5}" srcOrd="1" destOrd="0" presId="urn:microsoft.com/office/officeart/2005/8/layout/pyramid1"/>
    <dgm:cxn modelId="{7A593E1B-3FFE-4A51-BCD2-6322B156272D}" type="presParOf" srcId="{D54706EE-980D-4500-A938-1D0C5B310F7A}" destId="{4A792950-89F3-4744-A65A-4F1078B39840}" srcOrd="3" destOrd="0" presId="urn:microsoft.com/office/officeart/2005/8/layout/pyramid1"/>
    <dgm:cxn modelId="{56D9028D-ED4B-4628-A12B-E9DFCAA16B68}" type="presParOf" srcId="{4A792950-89F3-4744-A65A-4F1078B39840}" destId="{B9EDD8DE-A03C-4E70-BA33-F85D8363577B}" srcOrd="0" destOrd="0" presId="urn:microsoft.com/office/officeart/2005/8/layout/pyramid1"/>
    <dgm:cxn modelId="{54C37345-AE89-44C7-9997-1F703862CBC6}" type="presParOf" srcId="{4A792950-89F3-4744-A65A-4F1078B39840}" destId="{1D5A2F36-129D-4E37-B392-CA0941FAB587}" srcOrd="1" destOrd="0" presId="urn:microsoft.com/office/officeart/2005/8/layout/pyramid1"/>
    <dgm:cxn modelId="{C85A79A7-1244-4B9D-8AA6-35B8D0EC4804}" type="presParOf" srcId="{D54706EE-980D-4500-A938-1D0C5B310F7A}" destId="{BBD8978E-A047-4471-A1F1-EA1D50416011}" srcOrd="4" destOrd="0" presId="urn:microsoft.com/office/officeart/2005/8/layout/pyramid1"/>
    <dgm:cxn modelId="{D0EA364B-F210-418B-A3E0-0E9A6B91AC2C}" type="presParOf" srcId="{BBD8978E-A047-4471-A1F1-EA1D50416011}" destId="{36606B4A-532B-4172-B932-454AF697BA61}" srcOrd="0" destOrd="0" presId="urn:microsoft.com/office/officeart/2005/8/layout/pyramid1"/>
    <dgm:cxn modelId="{6F19C9B2-5D3E-45F2-B0B5-E14DC2A4B003}" type="presParOf" srcId="{BBD8978E-A047-4471-A1F1-EA1D50416011}" destId="{723D1814-E03B-463E-94EE-2AAA986992A0}" srcOrd="1" destOrd="0" presId="urn:microsoft.com/office/officeart/2005/8/layout/pyramid1"/>
    <dgm:cxn modelId="{EFC94883-2914-4752-A904-36CE4CE82D66}" type="presParOf" srcId="{D54706EE-980D-4500-A938-1D0C5B310F7A}" destId="{AB171C8D-FDD7-4B4B-818E-CF1416BED7A4}" srcOrd="5" destOrd="0" presId="urn:microsoft.com/office/officeart/2005/8/layout/pyramid1"/>
    <dgm:cxn modelId="{EDC09375-27BF-4C19-9DAD-7F2A8D890B7C}" type="presParOf" srcId="{AB171C8D-FDD7-4B4B-818E-CF1416BED7A4}" destId="{8EF44266-E94F-484D-B06E-DCEF29C3A3DB}" srcOrd="0" destOrd="0" presId="urn:microsoft.com/office/officeart/2005/8/layout/pyramid1"/>
    <dgm:cxn modelId="{E1F5585D-D6D6-4E73-8F7B-8446584BC022}" type="presParOf" srcId="{AB171C8D-FDD7-4B4B-818E-CF1416BED7A4}" destId="{F208B2D1-4770-4D18-80BE-BF3497C72BC8}" srcOrd="1" destOrd="0" presId="urn:microsoft.com/office/officeart/2005/8/layout/pyramid1"/>
    <dgm:cxn modelId="{FBA4D75C-A709-4962-9C6E-695471C23F75}" type="presParOf" srcId="{D54706EE-980D-4500-A938-1D0C5B310F7A}" destId="{23162FAA-A8D5-45BD-8CFE-C782EC6E7A4D}" srcOrd="6" destOrd="0" presId="urn:microsoft.com/office/officeart/2005/8/layout/pyramid1"/>
    <dgm:cxn modelId="{C1586356-E5E5-43F3-A70A-12DDCEB7C36C}" type="presParOf" srcId="{23162FAA-A8D5-45BD-8CFE-C782EC6E7A4D}" destId="{2A3444B1-7979-4FA7-BEAE-58B0BD914744}" srcOrd="0" destOrd="0" presId="urn:microsoft.com/office/officeart/2005/8/layout/pyramid1"/>
    <dgm:cxn modelId="{CCE6E815-B913-4C40-A62F-C07AB04BDADE}" type="presParOf" srcId="{23162FAA-A8D5-45BD-8CFE-C782EC6E7A4D}" destId="{638CADDE-00DD-49CC-AC16-A7599214A28F}"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endParaRPr lang="en-US" altLang="zh-CN"/>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endParaRPr lang="en-US" altLang="zh-CN"/>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endParaRPr lang="en-US" altLang="zh-CN"/>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139C9942-8FD3-4F57-95A0-C074CE5428EF}"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descr="918873_855137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2"/>
          <p:cNvSpPr>
            <a:spLocks noGrp="1" noChangeArrowheads="1"/>
          </p:cNvSpPr>
          <p:nvPr>
            <p:ph type="ctrTitle"/>
          </p:nvPr>
        </p:nvSpPr>
        <p:spPr>
          <a:xfrm>
            <a:off x="2701925" y="2130425"/>
            <a:ext cx="4800600" cy="1470025"/>
          </a:xfrm>
          <a:prstGeom prst="rect">
            <a:avLst/>
          </a:prstGeom>
        </p:spPr>
        <p:txBody>
          <a:bodyPr/>
          <a:lstStyle>
            <a:lvl1pPr algn="l">
              <a:buClr>
                <a:srgbClr val="FFFFFF"/>
              </a:buClr>
              <a:defRPr sz="3600"/>
            </a:lvl1pPr>
          </a:lstStyle>
          <a:p>
            <a:r>
              <a:rPr lang="en-US" dirty="0" smtClean="0"/>
              <a:t>Click to edit Master title style</a:t>
            </a:r>
            <a:endParaRPr lang="en-US" dirty="0"/>
          </a:p>
        </p:txBody>
      </p:sp>
      <p:sp>
        <p:nvSpPr>
          <p:cNvPr id="8" name="Rectangle 3"/>
          <p:cNvSpPr>
            <a:spLocks noGrp="1" noChangeArrowheads="1"/>
          </p:cNvSpPr>
          <p:nvPr>
            <p:ph type="subTitle" idx="1"/>
          </p:nvPr>
        </p:nvSpPr>
        <p:spPr>
          <a:xfrm>
            <a:off x="2701925" y="3886200"/>
            <a:ext cx="4114800" cy="1752600"/>
          </a:xfrm>
          <a:prstGeom prst="rect">
            <a:avLst/>
          </a:prstGeom>
        </p:spPr>
        <p:txBody>
          <a:bodyPr/>
          <a:lstStyle>
            <a:lvl1pPr marL="0" indent="0">
              <a:buClr>
                <a:srgbClr val="FFFFFF"/>
              </a:buClr>
              <a:buFontTx/>
              <a:buNone/>
              <a:defRPr sz="3500" baseline="0"/>
            </a:lvl1pPr>
          </a:lstStyle>
          <a:p>
            <a:r>
              <a:rPr lang="en-US" smtClean="0"/>
              <a:t>Click to edit Master subtitle style</a:t>
            </a:r>
            <a:endParaRPr lang="en-US" dirty="0"/>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693988" y="1600200"/>
            <a:ext cx="632618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3975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843213" y="404813"/>
            <a:ext cx="5832475" cy="69215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1298575"/>
            <a:ext cx="8207375" cy="482758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260350"/>
            <a:ext cx="6019800" cy="586581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918873_8551372211.jpg"/>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 id="2147483811" r:id="rId2"/>
    <p:sldLayoutId id="2147483812" r:id="rId3"/>
    <p:sldLayoutId id="2147483813" r:id="rId4"/>
    <p:sldLayoutId id="2147483814" r:id="rId5"/>
    <p:sldLayoutId id="2147483815" r:id="rId6"/>
    <p:sldLayoutId id="2147483816" r:id="rId7"/>
  </p:sldLayoutIdLst>
  <p:timing>
    <p:tnLst>
      <p:par>
        <p:cTn id="1" dur="indefinite" restart="never" nodeType="tmRoot"/>
      </p:par>
    </p:tnLst>
  </p:timing>
  <p:hf hdr="0" ftr="0"/>
  <p:txStyles>
    <p:titleStyle>
      <a:lvl1pPr algn="r" rtl="0" fontAlgn="base">
        <a:spcBef>
          <a:spcPct val="0"/>
        </a:spcBef>
        <a:spcAft>
          <a:spcPct val="0"/>
        </a:spcAft>
        <a:defRPr sz="2400">
          <a:solidFill>
            <a:schemeClr val="tx1"/>
          </a:solidFill>
          <a:latin typeface="+mj-lt"/>
          <a:ea typeface="华文细黑" pitchFamily="2" charset="-122"/>
          <a:cs typeface="+mj-cs"/>
        </a:defRPr>
      </a:lvl1pPr>
      <a:lvl2pPr algn="r" rtl="0" fontAlgn="base">
        <a:spcBef>
          <a:spcPct val="0"/>
        </a:spcBef>
        <a:spcAft>
          <a:spcPct val="0"/>
        </a:spcAft>
        <a:defRPr sz="2400">
          <a:solidFill>
            <a:schemeClr val="tx1"/>
          </a:solidFill>
          <a:latin typeface="Arial" charset="0"/>
          <a:ea typeface="华文细黑" pitchFamily="2" charset="-122"/>
        </a:defRPr>
      </a:lvl2pPr>
      <a:lvl3pPr algn="r" rtl="0" fontAlgn="base">
        <a:spcBef>
          <a:spcPct val="0"/>
        </a:spcBef>
        <a:spcAft>
          <a:spcPct val="0"/>
        </a:spcAft>
        <a:defRPr sz="2400">
          <a:solidFill>
            <a:schemeClr val="tx1"/>
          </a:solidFill>
          <a:latin typeface="Arial" charset="0"/>
          <a:ea typeface="华文细黑" pitchFamily="2" charset="-122"/>
        </a:defRPr>
      </a:lvl3pPr>
      <a:lvl4pPr algn="r" rtl="0" fontAlgn="base">
        <a:spcBef>
          <a:spcPct val="0"/>
        </a:spcBef>
        <a:spcAft>
          <a:spcPct val="0"/>
        </a:spcAft>
        <a:defRPr sz="2400">
          <a:solidFill>
            <a:schemeClr val="tx1"/>
          </a:solidFill>
          <a:latin typeface="Arial" charset="0"/>
          <a:ea typeface="华文细黑" pitchFamily="2" charset="-122"/>
        </a:defRPr>
      </a:lvl4pPr>
      <a:lvl5pPr algn="r" rtl="0" fontAlgn="base">
        <a:spcBef>
          <a:spcPct val="0"/>
        </a:spcBef>
        <a:spcAft>
          <a:spcPct val="0"/>
        </a:spcAft>
        <a:defRPr sz="2400">
          <a:solidFill>
            <a:schemeClr val="tx1"/>
          </a:solidFill>
          <a:latin typeface="Arial" charset="0"/>
          <a:ea typeface="华文细黑" pitchFamily="2" charset="-122"/>
        </a:defRPr>
      </a:lvl5pPr>
      <a:lvl6pPr marL="457200" algn="l" rtl="0" eaLnBrk="1" fontAlgn="base" hangingPunct="1">
        <a:spcBef>
          <a:spcPct val="0"/>
        </a:spcBef>
        <a:spcAft>
          <a:spcPct val="0"/>
        </a:spcAft>
        <a:defRPr sz="2800">
          <a:solidFill>
            <a:schemeClr val="bg1"/>
          </a:solidFill>
          <a:latin typeface="Arial" charset="0"/>
          <a:ea typeface="黑体" pitchFamily="2" charset="-122"/>
        </a:defRPr>
      </a:lvl6pPr>
      <a:lvl7pPr marL="914400" algn="l" rtl="0" eaLnBrk="1" fontAlgn="base" hangingPunct="1">
        <a:spcBef>
          <a:spcPct val="0"/>
        </a:spcBef>
        <a:spcAft>
          <a:spcPct val="0"/>
        </a:spcAft>
        <a:defRPr sz="2800">
          <a:solidFill>
            <a:schemeClr val="bg1"/>
          </a:solidFill>
          <a:latin typeface="Arial" charset="0"/>
          <a:ea typeface="黑体" pitchFamily="2" charset="-122"/>
        </a:defRPr>
      </a:lvl7pPr>
      <a:lvl8pPr marL="1371600" algn="l" rtl="0" eaLnBrk="1" fontAlgn="base" hangingPunct="1">
        <a:spcBef>
          <a:spcPct val="0"/>
        </a:spcBef>
        <a:spcAft>
          <a:spcPct val="0"/>
        </a:spcAft>
        <a:defRPr sz="2800">
          <a:solidFill>
            <a:schemeClr val="bg1"/>
          </a:solidFill>
          <a:latin typeface="Arial" charset="0"/>
          <a:ea typeface="黑体" pitchFamily="2" charset="-122"/>
        </a:defRPr>
      </a:lvl8pPr>
      <a:lvl9pPr marL="1828800" algn="l" rtl="0" eaLnBrk="1" fontAlgn="base" hangingPunct="1">
        <a:spcBef>
          <a:spcPct val="0"/>
        </a:spcBef>
        <a:spcAft>
          <a:spcPct val="0"/>
        </a:spcAft>
        <a:defRPr sz="2800">
          <a:solidFill>
            <a:schemeClr val="bg1"/>
          </a:solidFill>
          <a:latin typeface="Arial" charset="0"/>
          <a:ea typeface="黑体" pitchFamily="2" charset="-122"/>
        </a:defRPr>
      </a:lvl9pPr>
    </p:titleStyle>
    <p:bodyStyle>
      <a:lvl1pPr marL="342900" indent="-342900" algn="l" rtl="0" fontAlgn="base">
        <a:spcBef>
          <a:spcPct val="20000"/>
        </a:spcBef>
        <a:spcAft>
          <a:spcPct val="0"/>
        </a:spcAft>
        <a:buClr>
          <a:schemeClr val="accent1"/>
        </a:buClr>
        <a:buFont typeface="Wingdings" pitchFamily="2" charset="2"/>
        <a:buChar char="n"/>
        <a:defRPr sz="2000">
          <a:solidFill>
            <a:schemeClr val="tx1"/>
          </a:solidFill>
          <a:latin typeface="+mn-lt"/>
          <a:ea typeface="华文细黑" pitchFamily="2" charset="-122"/>
          <a:cs typeface="+mn-cs"/>
        </a:defRPr>
      </a:lvl1pPr>
      <a:lvl2pPr marL="742950" indent="-285750" algn="l" rtl="0" fontAlgn="base">
        <a:spcBef>
          <a:spcPct val="20000"/>
        </a:spcBef>
        <a:spcAft>
          <a:spcPct val="0"/>
        </a:spcAft>
        <a:buClr>
          <a:schemeClr val="accent1"/>
        </a:buClr>
        <a:buFont typeface="Wingdings" pitchFamily="2" charset="2"/>
        <a:buChar char="n"/>
        <a:defRPr>
          <a:solidFill>
            <a:schemeClr val="tx1"/>
          </a:solidFill>
          <a:latin typeface="+mn-lt"/>
          <a:ea typeface="华文细黑" pitchFamily="2" charset="-122"/>
        </a:defRPr>
      </a:lvl2pPr>
      <a:lvl3pPr marL="1143000" indent="-228600" algn="l" rtl="0" fontAlgn="base">
        <a:spcBef>
          <a:spcPct val="20000"/>
        </a:spcBef>
        <a:spcAft>
          <a:spcPct val="0"/>
        </a:spcAft>
        <a:buClr>
          <a:schemeClr val="accent2"/>
        </a:buClr>
        <a:buFont typeface="Wingdings" pitchFamily="2" charset="2"/>
        <a:buChar char="n"/>
        <a:defRPr sz="1600">
          <a:solidFill>
            <a:schemeClr val="tx1"/>
          </a:solidFill>
          <a:latin typeface="+mn-lt"/>
          <a:ea typeface="华文细黑" pitchFamily="2" charset="-122"/>
        </a:defRPr>
      </a:lvl3pPr>
      <a:lvl4pPr marL="1600200" indent="-228600" algn="l" rtl="0" fontAlgn="base">
        <a:spcBef>
          <a:spcPct val="20000"/>
        </a:spcBef>
        <a:spcAft>
          <a:spcPct val="0"/>
        </a:spcAft>
        <a:buClr>
          <a:schemeClr val="hlink"/>
        </a:buClr>
        <a:buFont typeface="Wingdings" pitchFamily="2" charset="2"/>
        <a:buChar char="n"/>
        <a:defRPr sz="1400">
          <a:solidFill>
            <a:schemeClr val="tx1"/>
          </a:solidFill>
          <a:latin typeface="+mn-lt"/>
          <a:ea typeface="华文细黑" pitchFamily="2" charset="-122"/>
        </a:defRPr>
      </a:lvl4pPr>
      <a:lvl5pPr marL="2057400" indent="-228600" algn="l" rtl="0" fontAlgn="base">
        <a:spcBef>
          <a:spcPct val="20000"/>
        </a:spcBef>
        <a:spcAft>
          <a:spcPct val="0"/>
        </a:spcAft>
        <a:buChar char="»"/>
        <a:defRPr>
          <a:solidFill>
            <a:schemeClr val="tx1"/>
          </a:solidFill>
          <a:latin typeface="+mn-lt"/>
          <a:ea typeface="华文细黑"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895349" y="723901"/>
            <a:ext cx="7391401" cy="352425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50000"/>
              </a:lnSpc>
            </a:pPr>
            <a:r>
              <a:rPr lang="fa-IR" sz="4000" dirty="0" smtClean="0">
                <a:effectLst>
                  <a:outerShdw blurRad="38100" dist="38100" dir="2700000" algn="tl">
                    <a:srgbClr val="000000">
                      <a:alpha val="43137"/>
                    </a:srgbClr>
                  </a:outerShdw>
                </a:effectLst>
                <a:cs typeface="B Titr" pitchFamily="2" charset="-78"/>
              </a:rPr>
              <a:t>جایگاه خط مشی و اصول خط مشی نویسی در مدیریت سلامت</a:t>
            </a:r>
            <a:endParaRPr lang="en-US" sz="4000" dirty="0" smtClean="0">
              <a:effectLst>
                <a:outerShdw blurRad="38100" dist="38100" dir="2700000" algn="tl">
                  <a:srgbClr val="000000">
                    <a:alpha val="43137"/>
                  </a:srgbClr>
                </a:outerShdw>
              </a:effectLst>
              <a:cs typeface="B Titr" pitchFamily="2" charset="-78"/>
            </a:endParaRPr>
          </a:p>
        </p:txBody>
      </p:sp>
      <p:sp>
        <p:nvSpPr>
          <p:cNvPr id="3075" name="Rectangle 3"/>
          <p:cNvSpPr>
            <a:spLocks noGrp="1" noChangeArrowheads="1"/>
          </p:cNvSpPr>
          <p:nvPr>
            <p:ph type="subTitle" idx="1"/>
          </p:nvPr>
        </p:nvSpPr>
        <p:spPr bwMode="auto">
          <a:xfrm>
            <a:off x="2343151" y="3028951"/>
            <a:ext cx="5410200" cy="2190750"/>
          </a:xfrm>
          <a:noFill/>
          <a:ln>
            <a:miter lim="800000"/>
            <a:headEnd/>
            <a:tailEnd/>
          </a:ln>
        </p:spPr>
        <p:txBody>
          <a:bodyPr vert="horz" wrap="square" lIns="91440" tIns="45720" rIns="91440" bIns="45720" numCol="1" anchor="t" anchorCtr="0" compatLnSpc="1">
            <a:prstTxWarp prst="textNoShape">
              <a:avLst/>
            </a:prstTxWarp>
          </a:bodyPr>
          <a:lstStyle/>
          <a:p>
            <a:pPr algn="r" rtl="1"/>
            <a:r>
              <a:rPr lang="fa-IR" sz="2000" b="1" dirty="0" smtClean="0">
                <a:solidFill>
                  <a:schemeClr val="bg1"/>
                </a:solidFill>
                <a:effectLst>
                  <a:outerShdw blurRad="38100" dist="38100" dir="2700000" algn="tl">
                    <a:srgbClr val="000000">
                      <a:alpha val="43137"/>
                    </a:srgbClr>
                  </a:outerShdw>
                </a:effectLst>
                <a:cs typeface="B Homa" pitchFamily="2" charset="-78"/>
              </a:rPr>
              <a:t>تهیه و تدوین:</a:t>
            </a:r>
          </a:p>
          <a:p>
            <a:pPr algn="r" rtl="1"/>
            <a:r>
              <a:rPr lang="fa-IR" sz="2000" dirty="0" smtClean="0">
                <a:solidFill>
                  <a:schemeClr val="bg1"/>
                </a:solidFill>
                <a:cs typeface="B Homa" pitchFamily="2" charset="-78"/>
              </a:rPr>
              <a:t>سیدمحمدحسن رضوی اصل</a:t>
            </a:r>
          </a:p>
          <a:p>
            <a:pPr algn="r" rtl="1"/>
            <a:r>
              <a:rPr lang="fa-IR" sz="2000" dirty="0" smtClean="0">
                <a:solidFill>
                  <a:schemeClr val="bg1"/>
                </a:solidFill>
                <a:cs typeface="B Homa" pitchFamily="2" charset="-78"/>
              </a:rPr>
              <a:t>کارشناس بهداشت حرفه  ای مرکز بهداشت استان</a:t>
            </a:r>
            <a:endParaRPr lang="en-US" sz="2000" dirty="0" smtClean="0">
              <a:solidFill>
                <a:schemeClr val="bg1"/>
              </a:solidFill>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5">
                                            <p:bg/>
                                          </p:spTgt>
                                        </p:tgtEl>
                                        <p:attrNameLst>
                                          <p:attrName>style.visibility</p:attrName>
                                        </p:attrNameLst>
                                      </p:cBhvr>
                                      <p:to>
                                        <p:strVal val="visible"/>
                                      </p:to>
                                    </p:set>
                                    <p:anim calcmode="lin" valueType="num">
                                      <p:cBhvr>
                                        <p:cTn id="14" dur="1000" fill="hold"/>
                                        <p:tgtEl>
                                          <p:spTgt spid="3075">
                                            <p:bg/>
                                          </p:spTgt>
                                        </p:tgtEl>
                                        <p:attrNameLst>
                                          <p:attrName>ppt_w</p:attrName>
                                        </p:attrNameLst>
                                      </p:cBhvr>
                                      <p:tavLst>
                                        <p:tav tm="0">
                                          <p:val>
                                            <p:strVal val="#ppt_w*0.70"/>
                                          </p:val>
                                        </p:tav>
                                        <p:tav tm="100000">
                                          <p:val>
                                            <p:strVal val="#ppt_w"/>
                                          </p:val>
                                        </p:tav>
                                      </p:tavLst>
                                    </p:anim>
                                    <p:anim calcmode="lin" valueType="num">
                                      <p:cBhvr>
                                        <p:cTn id="15" dur="1000" fill="hold"/>
                                        <p:tgtEl>
                                          <p:spTgt spid="3075">
                                            <p:bg/>
                                          </p:spTgt>
                                        </p:tgtEl>
                                        <p:attrNameLst>
                                          <p:attrName>ppt_h</p:attrName>
                                        </p:attrNameLst>
                                      </p:cBhvr>
                                      <p:tavLst>
                                        <p:tav tm="0">
                                          <p:val>
                                            <p:strVal val="#ppt_h"/>
                                          </p:val>
                                        </p:tav>
                                        <p:tav tm="100000">
                                          <p:val>
                                            <p:strVal val="#ppt_h"/>
                                          </p:val>
                                        </p:tav>
                                      </p:tavLst>
                                    </p:anim>
                                    <p:animEffect transition="in" filter="fade">
                                      <p:cBhvr>
                                        <p:cTn id="16" dur="1000"/>
                                        <p:tgtEl>
                                          <p:spTgt spid="3075">
                                            <p:bg/>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5">
                                            <p:txEl>
                                              <p:pRg st="0" end="0"/>
                                            </p:txEl>
                                          </p:spTgt>
                                        </p:tgtEl>
                                        <p:attrNameLst>
                                          <p:attrName>style.visibility</p:attrName>
                                        </p:attrNameLst>
                                      </p:cBhvr>
                                      <p:to>
                                        <p:strVal val="visible"/>
                                      </p:to>
                                    </p:set>
                                    <p:anim calcmode="lin" valueType="num">
                                      <p:cBhvr>
                                        <p:cTn id="21"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07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075">
                                            <p:txEl>
                                              <p:pRg st="1" end="1"/>
                                            </p:txEl>
                                          </p:spTgt>
                                        </p:tgtEl>
                                        <p:attrNameLst>
                                          <p:attrName>style.visibility</p:attrName>
                                        </p:attrNameLst>
                                      </p:cBhvr>
                                      <p:to>
                                        <p:strVal val="visible"/>
                                      </p:to>
                                    </p:set>
                                    <p:anim calcmode="lin" valueType="num">
                                      <p:cBhvr>
                                        <p:cTn id="28"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07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075">
                                            <p:txEl>
                                              <p:pRg st="2" end="2"/>
                                            </p:txEl>
                                          </p:spTgt>
                                        </p:tgtEl>
                                        <p:attrNameLst>
                                          <p:attrName>style.visibility</p:attrName>
                                        </p:attrNameLst>
                                      </p:cBhvr>
                                      <p:to>
                                        <p:strVal val="visible"/>
                                      </p:to>
                                    </p:set>
                                    <p:anim calcmode="lin" valueType="num">
                                      <p:cBhvr>
                                        <p:cTn id="35"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057945"/>
            <a:ext cx="8354846" cy="4827588"/>
          </a:xfrm>
          <a:prstGeom prst="rect">
            <a:avLst/>
          </a:prstGeom>
          <a:noFill/>
          <a:ln>
            <a:miter lim="800000"/>
            <a:headEnd/>
            <a:tailEnd/>
          </a:ln>
        </p:spPr>
        <p:txBody>
          <a:bodyPr/>
          <a:lstStyle/>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عوامل داخلی ( </a:t>
            </a:r>
            <a:r>
              <a:rPr lang="en-US" sz="3600" b="1" dirty="0" smtClean="0">
                <a:solidFill>
                  <a:srgbClr val="FF0000"/>
                </a:solidFill>
                <a:effectLst>
                  <a:outerShdw blurRad="38100" dist="38100" dir="2700000" algn="tl">
                    <a:srgbClr val="000000">
                      <a:alpha val="43137"/>
                    </a:srgbClr>
                  </a:outerShdw>
                </a:effectLst>
                <a:cs typeface="B Titr" pitchFamily="2" charset="-78"/>
              </a:rPr>
              <a:t>SW</a:t>
            </a:r>
            <a:r>
              <a:rPr lang="fa-IR" sz="3600" b="1" dirty="0" smtClean="0">
                <a:solidFill>
                  <a:srgbClr val="FF0000"/>
                </a:solidFill>
                <a:effectLst>
                  <a:outerShdw blurRad="38100" dist="38100" dir="2700000" algn="tl">
                    <a:srgbClr val="000000">
                      <a:alpha val="43137"/>
                    </a:srgbClr>
                  </a:outerShdw>
                </a:effectLst>
                <a:cs typeface="B Titr" pitchFamily="2" charset="-78"/>
              </a:rPr>
              <a:t> ) </a:t>
            </a:r>
            <a:r>
              <a:rPr lang="fa-IR" sz="3200" b="1" dirty="0" smtClean="0">
                <a:cs typeface="B Compset" pitchFamily="2" charset="-78"/>
              </a:rPr>
              <a:t>: مجموعه نقاط قوت و ضعف سازمان را عوامل داخلی گویند . </a:t>
            </a:r>
          </a:p>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عوامل خارجی (</a:t>
            </a:r>
            <a:r>
              <a:rPr lang="en-US" sz="3600" b="1" dirty="0" smtClean="0">
                <a:solidFill>
                  <a:srgbClr val="FF0000"/>
                </a:solidFill>
                <a:effectLst>
                  <a:outerShdw blurRad="38100" dist="38100" dir="2700000" algn="tl">
                    <a:srgbClr val="000000">
                      <a:alpha val="43137"/>
                    </a:srgbClr>
                  </a:outerShdw>
                </a:effectLst>
                <a:cs typeface="B Titr" pitchFamily="2" charset="-78"/>
              </a:rPr>
              <a:t>OT</a:t>
            </a:r>
            <a:r>
              <a:rPr lang="fa-IR" sz="3600" b="1" dirty="0" smtClean="0">
                <a:solidFill>
                  <a:srgbClr val="FF0000"/>
                </a:solidFill>
                <a:effectLst>
                  <a:outerShdw blurRad="38100" dist="38100" dir="2700000" algn="tl">
                    <a:srgbClr val="000000">
                      <a:alpha val="43137"/>
                    </a:srgbClr>
                  </a:outerShdw>
                </a:effectLst>
                <a:cs typeface="B Titr" pitchFamily="2" charset="-78"/>
              </a:rPr>
              <a:t> ) </a:t>
            </a:r>
            <a:r>
              <a:rPr lang="fa-IR" sz="3200" b="1" dirty="0" smtClean="0">
                <a:cs typeface="B Compset" pitchFamily="2" charset="-78"/>
              </a:rPr>
              <a:t>: مجموعه فرصت ها و تهدیدهای سازمان را عوامل خارجی گویند .</a:t>
            </a:r>
          </a:p>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استراتژی های </a:t>
            </a:r>
            <a:r>
              <a:rPr lang="en-US" sz="3600" b="1" dirty="0" smtClean="0">
                <a:solidFill>
                  <a:srgbClr val="FF0000"/>
                </a:solidFill>
                <a:effectLst>
                  <a:outerShdw blurRad="38100" dist="38100" dir="2700000" algn="tl">
                    <a:srgbClr val="000000">
                      <a:alpha val="43137"/>
                    </a:srgbClr>
                  </a:outerShdw>
                </a:effectLst>
                <a:cs typeface="B Titr" pitchFamily="2" charset="-78"/>
              </a:rPr>
              <a:t>ST</a:t>
            </a:r>
            <a:r>
              <a:rPr lang="fa-IR" sz="3600" b="1" dirty="0" smtClean="0">
                <a:solidFill>
                  <a:srgbClr val="FF0000"/>
                </a:solidFill>
                <a:effectLst>
                  <a:outerShdw blurRad="38100" dist="38100" dir="2700000" algn="tl">
                    <a:srgbClr val="000000">
                      <a:alpha val="43137"/>
                    </a:srgbClr>
                  </a:outerShdw>
                </a:effectLst>
                <a:cs typeface="B Titr" pitchFamily="2" charset="-78"/>
              </a:rPr>
              <a:t> </a:t>
            </a:r>
            <a:r>
              <a:rPr lang="fa-IR" sz="2800" b="1" dirty="0" smtClean="0">
                <a:cs typeface="B Compset" pitchFamily="2" charset="-78"/>
              </a:rPr>
              <a:t>: استراتژی هایی که باعث کنترل تهدیدها و تبدیل آنها به فرصت می شوند .</a:t>
            </a:r>
          </a:p>
          <a:p>
            <a:pPr marL="0" indent="0" algn="just" rtl="1">
              <a:lnSpc>
                <a:spcPct val="125000"/>
              </a:lnSpc>
              <a:buNone/>
            </a:pPr>
            <a:r>
              <a:rPr lang="fa-IR" sz="4000" b="1" dirty="0" smtClean="0">
                <a:solidFill>
                  <a:srgbClr val="FF0000"/>
                </a:solidFill>
                <a:effectLst>
                  <a:outerShdw blurRad="38100" dist="38100" dir="2700000" algn="tl">
                    <a:srgbClr val="000000">
                      <a:alpha val="43137"/>
                    </a:srgbClr>
                  </a:outerShdw>
                </a:effectLst>
                <a:cs typeface="B Titr" pitchFamily="2" charset="-78"/>
              </a:rPr>
              <a:t>استراتژی های </a:t>
            </a:r>
            <a:r>
              <a:rPr lang="en-US" sz="4000" b="1" dirty="0" smtClean="0">
                <a:solidFill>
                  <a:srgbClr val="FF0000"/>
                </a:solidFill>
                <a:effectLst>
                  <a:outerShdw blurRad="38100" dist="38100" dir="2700000" algn="tl">
                    <a:srgbClr val="000000">
                      <a:alpha val="43137"/>
                    </a:srgbClr>
                  </a:outerShdw>
                </a:effectLst>
                <a:cs typeface="B Titr" pitchFamily="2" charset="-78"/>
              </a:rPr>
              <a:t>SO</a:t>
            </a:r>
            <a:r>
              <a:rPr lang="fa-IR" sz="4000" b="1" dirty="0" smtClean="0">
                <a:solidFill>
                  <a:srgbClr val="FF0000"/>
                </a:solidFill>
                <a:effectLst>
                  <a:outerShdw blurRad="38100" dist="38100" dir="2700000" algn="tl">
                    <a:srgbClr val="000000">
                      <a:alpha val="43137"/>
                    </a:srgbClr>
                  </a:outerShdw>
                </a:effectLst>
                <a:cs typeface="B Titr" pitchFamily="2" charset="-78"/>
              </a:rPr>
              <a:t> </a:t>
            </a:r>
            <a:r>
              <a:rPr lang="fa-IR" sz="3200" b="1" dirty="0" smtClean="0">
                <a:cs typeface="B Compset" pitchFamily="2" charset="-78"/>
              </a:rPr>
              <a:t>: استراتژی هایی که با استفاده از نقاط قوت در جهت بهره گیری از فرصت ها تدوین می شوند.</a:t>
            </a: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p:txBody>
      </p:sp>
      <p:sp>
        <p:nvSpPr>
          <p:cNvPr id="4099" name="Title 5"/>
          <p:cNvSpPr>
            <a:spLocks noGrp="1"/>
          </p:cNvSpPr>
          <p:nvPr>
            <p:ph type="title"/>
          </p:nvPr>
        </p:nvSpPr>
        <p:spPr bwMode="auto">
          <a:xfrm>
            <a:off x="255258" y="40481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057945"/>
            <a:ext cx="8354846" cy="4827588"/>
          </a:xfrm>
          <a:prstGeom prst="rect">
            <a:avLst/>
          </a:prstGeom>
          <a:noFill/>
          <a:ln>
            <a:miter lim="800000"/>
            <a:headEnd/>
            <a:tailEnd/>
          </a:ln>
        </p:spPr>
        <p:txBody>
          <a:bodyPr/>
          <a:lstStyle/>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استراتژی های </a:t>
            </a:r>
            <a:r>
              <a:rPr lang="en-US" sz="3600" b="1" dirty="0" smtClean="0">
                <a:solidFill>
                  <a:srgbClr val="FF0000"/>
                </a:solidFill>
                <a:effectLst>
                  <a:outerShdw blurRad="38100" dist="38100" dir="2700000" algn="tl">
                    <a:srgbClr val="000000">
                      <a:alpha val="43137"/>
                    </a:srgbClr>
                  </a:outerShdw>
                </a:effectLst>
                <a:cs typeface="B Titr" pitchFamily="2" charset="-78"/>
              </a:rPr>
              <a:t>WT</a:t>
            </a:r>
            <a:r>
              <a:rPr lang="fa-IR" sz="3200" b="1" dirty="0" smtClean="0">
                <a:cs typeface="B Compset" pitchFamily="2" charset="-78"/>
              </a:rPr>
              <a:t>: استراتژی هایی که سازمان را در برابر تهدیدها حفظ کرده و توانمندی سازمان را جهت کنترل و یا تبدیل تهدیدها به فرصت افزایش می دهند . </a:t>
            </a:r>
          </a:p>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استراتژی ها </a:t>
            </a:r>
            <a:r>
              <a:rPr lang="en-US" sz="3600" b="1" dirty="0" smtClean="0">
                <a:solidFill>
                  <a:srgbClr val="FF0000"/>
                </a:solidFill>
                <a:effectLst>
                  <a:outerShdw blurRad="38100" dist="38100" dir="2700000" algn="tl">
                    <a:srgbClr val="000000">
                      <a:alpha val="43137"/>
                    </a:srgbClr>
                  </a:outerShdw>
                </a:effectLst>
                <a:cs typeface="B Titr" pitchFamily="2" charset="-78"/>
              </a:rPr>
              <a:t>WO</a:t>
            </a:r>
            <a:r>
              <a:rPr lang="fa-IR" sz="3200" b="1" dirty="0" smtClean="0">
                <a:cs typeface="B Compset" pitchFamily="2" charset="-78"/>
              </a:rPr>
              <a:t>: استراتژی هایی که جهت استفاده از فرصت ها و رفع کمبودها تدوین می شوند .</a:t>
            </a: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p:txBody>
      </p:sp>
      <p:sp>
        <p:nvSpPr>
          <p:cNvPr id="4099" name="Title 5"/>
          <p:cNvSpPr>
            <a:spLocks noGrp="1"/>
          </p:cNvSpPr>
          <p:nvPr>
            <p:ph type="title"/>
          </p:nvPr>
        </p:nvSpPr>
        <p:spPr bwMode="auto">
          <a:xfrm>
            <a:off x="255258" y="40481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138155"/>
            <a:ext cx="8354846" cy="4827588"/>
          </a:xfrm>
          <a:prstGeom prst="rect">
            <a:avLst/>
          </a:prstGeom>
          <a:noFill/>
          <a:ln>
            <a:miter lim="800000"/>
            <a:headEnd/>
            <a:tailEnd/>
          </a:ln>
        </p:spPr>
        <p:txBody>
          <a:bodyPr/>
          <a:lstStyle/>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تعیین وضعیت سازمان </a:t>
            </a:r>
            <a:r>
              <a:rPr lang="fa-IR" sz="3200" b="1" dirty="0" smtClean="0">
                <a:cs typeface="B Compset" pitchFamily="2" charset="-78"/>
              </a:rPr>
              <a:t>: </a:t>
            </a:r>
          </a:p>
          <a:p>
            <a:pPr marL="0" indent="0" algn="just" rtl="1">
              <a:lnSpc>
                <a:spcPct val="125000"/>
              </a:lnSpc>
              <a:buNone/>
            </a:pPr>
            <a:endParaRPr lang="fa-IR" sz="1100" b="1" dirty="0" smtClean="0">
              <a:cs typeface="B Compset" pitchFamily="2" charset="-78"/>
            </a:endParaRPr>
          </a:p>
          <a:p>
            <a:pPr marL="0" indent="0" algn="just" rtl="1">
              <a:lnSpc>
                <a:spcPct val="125000"/>
              </a:lnSpc>
              <a:buFontTx/>
              <a:buChar char="-"/>
            </a:pPr>
            <a:r>
              <a:rPr lang="fa-IR" sz="3200" b="1" dirty="0" smtClean="0">
                <a:solidFill>
                  <a:srgbClr val="FFFF00"/>
                </a:solidFill>
                <a:effectLst>
                  <a:outerShdw blurRad="38100" dist="38100" dir="2700000" algn="tl">
                    <a:srgbClr val="000000">
                      <a:alpha val="43137"/>
                    </a:srgbClr>
                  </a:outerShdw>
                </a:effectLst>
                <a:cs typeface="B Homa" pitchFamily="2" charset="-78"/>
              </a:rPr>
              <a:t>استراتژی توسعه </a:t>
            </a:r>
            <a:r>
              <a:rPr lang="fa-IR" sz="3200" b="1" dirty="0" smtClean="0">
                <a:cs typeface="B Compset" pitchFamily="2" charset="-78"/>
              </a:rPr>
              <a:t>: در این حالت مرکز بهداشتی درمانی وضع مطلوبی از حیث وضعیت داخلی و خارجی دارد و باید به فکر توسعه باشد .</a:t>
            </a:r>
          </a:p>
          <a:p>
            <a:pPr marL="0" indent="0" algn="just" rtl="1">
              <a:lnSpc>
                <a:spcPct val="125000"/>
              </a:lnSpc>
              <a:buFontTx/>
              <a:buChar char="-"/>
            </a:pPr>
            <a:r>
              <a:rPr lang="fa-IR" sz="3200" b="1" dirty="0" smtClean="0">
                <a:cs typeface="B Compset" pitchFamily="2" charset="-78"/>
              </a:rPr>
              <a:t> </a:t>
            </a:r>
            <a:r>
              <a:rPr lang="fa-IR" sz="3200" b="1" dirty="0" smtClean="0">
                <a:solidFill>
                  <a:srgbClr val="FFFF00"/>
                </a:solidFill>
                <a:effectLst>
                  <a:outerShdw blurRad="38100" dist="38100" dir="2700000" algn="tl">
                    <a:srgbClr val="000000">
                      <a:alpha val="43137"/>
                    </a:srgbClr>
                  </a:outerShdw>
                </a:effectLst>
                <a:cs typeface="B Homa" pitchFamily="2" charset="-78"/>
              </a:rPr>
              <a:t>استراتژی محافظه کارانه </a:t>
            </a:r>
            <a:r>
              <a:rPr lang="fa-IR" sz="3200" b="1" dirty="0" smtClean="0">
                <a:cs typeface="B Compset" pitchFamily="2" charset="-78"/>
              </a:rPr>
              <a:t>: در این وضعیت مرکز بهداشتی درمانی باید شایستگی های اصلی خود را حفظ کند و خود را در معرض خطرهای بزرگ قرار ندهد . </a:t>
            </a: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p:txBody>
      </p:sp>
      <p:sp>
        <p:nvSpPr>
          <p:cNvPr id="4099" name="Title 5"/>
          <p:cNvSpPr>
            <a:spLocks noGrp="1"/>
          </p:cNvSpPr>
          <p:nvPr>
            <p:ph type="title"/>
          </p:nvPr>
        </p:nvSpPr>
        <p:spPr bwMode="auto">
          <a:xfrm>
            <a:off x="255258" y="40481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2" end="2"/>
                                            </p:txEl>
                                          </p:spTgt>
                                        </p:tgtEl>
                                        <p:attrNameLst>
                                          <p:attrName>style.visibility</p:attrName>
                                        </p:attrNameLst>
                                      </p:cBhvr>
                                      <p:to>
                                        <p:strVal val="visible"/>
                                      </p:to>
                                    </p:set>
                                    <p:anim calcmode="lin" valueType="num">
                                      <p:cBhvr additive="base">
                                        <p:cTn id="24"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3" end="3"/>
                                            </p:txEl>
                                          </p:spTgt>
                                        </p:tgtEl>
                                        <p:attrNameLst>
                                          <p:attrName>style.visibility</p:attrName>
                                        </p:attrNameLst>
                                      </p:cBhvr>
                                      <p:to>
                                        <p:strVal val="visible"/>
                                      </p:to>
                                    </p:set>
                                    <p:anim calcmode="lin" valueType="num">
                                      <p:cBhvr additive="base">
                                        <p:cTn id="30"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138155"/>
            <a:ext cx="8354846" cy="4827588"/>
          </a:xfrm>
          <a:prstGeom prst="rect">
            <a:avLst/>
          </a:prstGeom>
          <a:noFill/>
          <a:ln>
            <a:miter lim="800000"/>
            <a:headEnd/>
            <a:tailEnd/>
          </a:ln>
        </p:spPr>
        <p:txBody>
          <a:bodyPr/>
          <a:lstStyle/>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ادامه تعیین وضعیت سازمان </a:t>
            </a:r>
            <a:r>
              <a:rPr lang="fa-IR" sz="3200" b="1" dirty="0" smtClean="0">
                <a:cs typeface="B Compset" pitchFamily="2" charset="-78"/>
              </a:rPr>
              <a:t>: </a:t>
            </a:r>
          </a:p>
          <a:p>
            <a:pPr marL="0" indent="0" algn="just" rtl="1">
              <a:lnSpc>
                <a:spcPct val="125000"/>
              </a:lnSpc>
              <a:buNone/>
            </a:pPr>
            <a:endParaRPr lang="fa-IR" sz="1100" b="1" dirty="0" smtClean="0">
              <a:cs typeface="B Compset" pitchFamily="2" charset="-78"/>
            </a:endParaRPr>
          </a:p>
          <a:p>
            <a:pPr marL="0" indent="0" algn="just" rtl="1">
              <a:lnSpc>
                <a:spcPct val="125000"/>
              </a:lnSpc>
              <a:buFontTx/>
              <a:buChar char="-"/>
            </a:pPr>
            <a:r>
              <a:rPr lang="fa-IR" sz="3200" b="1" dirty="0" smtClean="0">
                <a:solidFill>
                  <a:srgbClr val="FFFF00"/>
                </a:solidFill>
                <a:effectLst>
                  <a:outerShdw blurRad="38100" dist="38100" dir="2700000" algn="tl">
                    <a:srgbClr val="000000">
                      <a:alpha val="43137"/>
                    </a:srgbClr>
                  </a:outerShdw>
                </a:effectLst>
                <a:cs typeface="B Homa" pitchFamily="2" charset="-78"/>
              </a:rPr>
              <a:t>استراتژی رقابتی</a:t>
            </a:r>
            <a:r>
              <a:rPr lang="fa-IR" sz="3200" b="1" dirty="0" smtClean="0">
                <a:cs typeface="B Compset" pitchFamily="2" charset="-78"/>
              </a:rPr>
              <a:t>: در این حالت مرکز بهداشتی درمانی باید با استفاده از نقاط قوت داخلی خود بر تهدیدات محیطی غلبه نماید و از فرصت های موجود بهترین بهره برداری را انجام دهد . </a:t>
            </a:r>
          </a:p>
          <a:p>
            <a:pPr marL="0" indent="0" algn="just" rtl="1">
              <a:lnSpc>
                <a:spcPct val="125000"/>
              </a:lnSpc>
              <a:buFontTx/>
              <a:buChar char="-"/>
            </a:pPr>
            <a:r>
              <a:rPr lang="fa-IR" sz="3200" b="1" dirty="0" smtClean="0">
                <a:cs typeface="B Compset" pitchFamily="2" charset="-78"/>
              </a:rPr>
              <a:t> </a:t>
            </a:r>
            <a:r>
              <a:rPr lang="fa-IR" sz="3200" b="1" dirty="0" smtClean="0">
                <a:solidFill>
                  <a:srgbClr val="FFFF00"/>
                </a:solidFill>
                <a:effectLst>
                  <a:outerShdw blurRad="38100" dist="38100" dir="2700000" algn="tl">
                    <a:srgbClr val="000000">
                      <a:alpha val="43137"/>
                    </a:srgbClr>
                  </a:outerShdw>
                </a:effectLst>
                <a:cs typeface="B Homa" pitchFamily="2" charset="-78"/>
              </a:rPr>
              <a:t>استراتژی تدافعي</a:t>
            </a:r>
            <a:r>
              <a:rPr lang="fa-IR" sz="3200" b="1" dirty="0" smtClean="0">
                <a:cs typeface="B Compset" pitchFamily="2" charset="-78"/>
              </a:rPr>
              <a:t>: مرکز بهداشتی درمانی در این وضعیت باید نقاط ضعف داخلی را اصلاح کند و از تهدیدات خارجی پرهیز کنند.</a:t>
            </a: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p:txBody>
      </p:sp>
      <p:sp>
        <p:nvSpPr>
          <p:cNvPr id="4099" name="Title 5"/>
          <p:cNvSpPr>
            <a:spLocks noGrp="1"/>
          </p:cNvSpPr>
          <p:nvPr>
            <p:ph type="title"/>
          </p:nvPr>
        </p:nvSpPr>
        <p:spPr bwMode="auto">
          <a:xfrm>
            <a:off x="255258" y="40481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2" end="2"/>
                                            </p:txEl>
                                          </p:spTgt>
                                        </p:tgtEl>
                                        <p:attrNameLst>
                                          <p:attrName>style.visibility</p:attrName>
                                        </p:attrNameLst>
                                      </p:cBhvr>
                                      <p:to>
                                        <p:strVal val="visible"/>
                                      </p:to>
                                    </p:set>
                                    <p:anim calcmode="lin" valueType="num">
                                      <p:cBhvr additive="base">
                                        <p:cTn id="24"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3" end="3"/>
                                            </p:txEl>
                                          </p:spTgt>
                                        </p:tgtEl>
                                        <p:attrNameLst>
                                          <p:attrName>style.visibility</p:attrName>
                                        </p:attrNameLst>
                                      </p:cBhvr>
                                      <p:to>
                                        <p:strVal val="visible"/>
                                      </p:to>
                                    </p:set>
                                    <p:anim calcmode="lin" valueType="num">
                                      <p:cBhvr additive="base">
                                        <p:cTn id="30"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138155"/>
            <a:ext cx="8354846" cy="4827588"/>
          </a:xfrm>
          <a:prstGeom prst="rect">
            <a:avLst/>
          </a:prstGeom>
          <a:noFill/>
          <a:ln>
            <a:miter lim="800000"/>
            <a:headEnd/>
            <a:tailEnd/>
          </a:ln>
        </p:spPr>
        <p:txBody>
          <a:bodyPr/>
          <a:lstStyle/>
          <a:p>
            <a:pPr marL="0" indent="0" algn="just" rtl="1">
              <a:buNone/>
            </a:pPr>
            <a:r>
              <a:rPr lang="fa-IR" sz="3200" b="1" dirty="0" smtClean="0">
                <a:solidFill>
                  <a:srgbClr val="FF0000"/>
                </a:solidFill>
                <a:effectLst>
                  <a:outerShdw blurRad="38100" dist="38100" dir="2700000" algn="tl">
                    <a:srgbClr val="000000">
                      <a:alpha val="43137"/>
                    </a:srgbClr>
                  </a:outerShdw>
                </a:effectLst>
                <a:cs typeface="B Titr" pitchFamily="2" charset="-78"/>
              </a:rPr>
              <a:t>8  ) تعیین موضوع استراتژیک پیش روی سازمان:</a:t>
            </a:r>
            <a:endParaRPr lang="fa-IR" sz="2800" b="1" dirty="0" smtClean="0">
              <a:cs typeface="B Compset" pitchFamily="2" charset="-78"/>
            </a:endParaRPr>
          </a:p>
          <a:p>
            <a:pPr marL="0" indent="0" algn="just" rtl="1">
              <a:buNone/>
            </a:pPr>
            <a:r>
              <a:rPr lang="fa-IR" sz="2800" b="1" dirty="0" smtClean="0">
                <a:cs typeface="B Compset" pitchFamily="2" charset="-78"/>
              </a:rPr>
              <a:t>مثال : </a:t>
            </a:r>
          </a:p>
          <a:p>
            <a:pPr marL="514350" indent="-514350" algn="just" rtl="1">
              <a:buAutoNum type="arabicPeriod"/>
            </a:pPr>
            <a:r>
              <a:rPr lang="fa-IR" sz="2800" b="1" dirty="0" smtClean="0">
                <a:cs typeface="B Compset" pitchFamily="2" charset="-78"/>
              </a:rPr>
              <a:t>بودجه و اعتبارات</a:t>
            </a:r>
          </a:p>
          <a:p>
            <a:pPr marL="514350" indent="-514350" algn="just" rtl="1">
              <a:buAutoNum type="arabicPeriod"/>
            </a:pPr>
            <a:r>
              <a:rPr lang="fa-IR" sz="2800" b="1" dirty="0" smtClean="0">
                <a:cs typeface="B Compset" pitchFamily="2" charset="-78"/>
              </a:rPr>
              <a:t>نظام پرداخت پرسنلی</a:t>
            </a:r>
          </a:p>
          <a:p>
            <a:pPr marL="514350" indent="-514350" algn="just" rtl="1">
              <a:buAutoNum type="arabicPeriod"/>
            </a:pPr>
            <a:r>
              <a:rPr lang="fa-IR" sz="2800" b="1" dirty="0" smtClean="0">
                <a:cs typeface="B Compset" pitchFamily="2" charset="-78"/>
              </a:rPr>
              <a:t>....</a:t>
            </a:r>
          </a:p>
          <a:p>
            <a:pPr marL="514350" indent="-514350" algn="just" rtl="1">
              <a:buNone/>
            </a:pPr>
            <a:endParaRPr lang="fa-IR" sz="2800" b="1" dirty="0" smtClean="0">
              <a:cs typeface="B Compset" pitchFamily="2" charset="-78"/>
            </a:endParaRPr>
          </a:p>
          <a:p>
            <a:pPr marL="0" indent="0" algn="just" rtl="1">
              <a:buNone/>
            </a:pPr>
            <a:r>
              <a:rPr lang="fa-IR" sz="2800" b="1" dirty="0" smtClean="0">
                <a:solidFill>
                  <a:srgbClr val="FF0000"/>
                </a:solidFill>
                <a:effectLst>
                  <a:outerShdw blurRad="38100" dist="38100" dir="2700000" algn="tl">
                    <a:srgbClr val="000000">
                      <a:alpha val="43137"/>
                    </a:srgbClr>
                  </a:outerShdw>
                </a:effectLst>
                <a:cs typeface="B Titr" pitchFamily="2" charset="-78"/>
              </a:rPr>
              <a:t>9) استراتژیها : </a:t>
            </a:r>
            <a:endParaRPr lang="fa-IR" sz="2400" b="1" dirty="0" smtClean="0">
              <a:cs typeface="B Compset" pitchFamily="2" charset="-78"/>
            </a:endParaRPr>
          </a:p>
          <a:p>
            <a:pPr marL="0" indent="0" algn="just" rtl="1">
              <a:buNone/>
            </a:pPr>
            <a:r>
              <a:rPr lang="fa-IR" sz="2800" b="1" dirty="0" smtClean="0">
                <a:cs typeface="B Compset" pitchFamily="2" charset="-78"/>
              </a:rPr>
              <a:t>مثال : </a:t>
            </a:r>
          </a:p>
          <a:p>
            <a:pPr marL="514350" indent="-514350" algn="just" rtl="1">
              <a:buAutoNum type="arabicPeriod"/>
            </a:pPr>
            <a:r>
              <a:rPr lang="fa-IR" sz="2800" b="1" dirty="0" smtClean="0">
                <a:cs typeface="B Compset" pitchFamily="2" charset="-78"/>
              </a:rPr>
              <a:t>استراتژی تغییر و تقویت سیستم پیگیری مطالبات</a:t>
            </a:r>
          </a:p>
          <a:p>
            <a:pPr marL="514350" indent="-514350" algn="just" rtl="1">
              <a:buAutoNum type="arabicPeriod"/>
            </a:pPr>
            <a:r>
              <a:rPr lang="fa-IR" sz="2800" b="1" dirty="0" smtClean="0">
                <a:cs typeface="B Compset" pitchFamily="2" charset="-78"/>
              </a:rPr>
              <a:t>استراتژی واگذاری برخی امور به بخش خصوصی</a:t>
            </a:r>
          </a:p>
          <a:p>
            <a:pPr marL="0" indent="0" algn="just" rtl="1">
              <a:buNone/>
            </a:pPr>
            <a:endParaRPr lang="fa-IR" sz="2800" b="1" dirty="0" smtClean="0">
              <a:cs typeface="B Compset" pitchFamily="2" charset="-78"/>
            </a:endParaRPr>
          </a:p>
          <a:p>
            <a:pPr marL="0" indent="0" algn="just" rtl="1">
              <a:buNone/>
            </a:pPr>
            <a:endParaRPr lang="fa-IR" sz="2800" b="1" dirty="0" smtClean="0">
              <a:cs typeface="B Compset" pitchFamily="2" charset="-78"/>
            </a:endParaRPr>
          </a:p>
        </p:txBody>
      </p:sp>
      <p:sp>
        <p:nvSpPr>
          <p:cNvPr id="4099" name="Title 5"/>
          <p:cNvSpPr>
            <a:spLocks noGrp="1"/>
          </p:cNvSpPr>
          <p:nvPr>
            <p:ph type="title"/>
          </p:nvPr>
        </p:nvSpPr>
        <p:spPr bwMode="auto">
          <a:xfrm>
            <a:off x="255258" y="40481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138155"/>
            <a:ext cx="8354846" cy="4827588"/>
          </a:xfrm>
          <a:prstGeom prst="rect">
            <a:avLst/>
          </a:prstGeom>
          <a:noFill/>
          <a:ln>
            <a:miter lim="800000"/>
            <a:headEnd/>
            <a:tailEnd/>
          </a:ln>
        </p:spPr>
        <p:txBody>
          <a:bodyPr/>
          <a:lstStyle/>
          <a:p>
            <a:pPr marL="0" indent="0" algn="just" rtl="1">
              <a:buNone/>
            </a:pPr>
            <a:r>
              <a:rPr lang="fa-IR" sz="3200" b="1" dirty="0" smtClean="0">
                <a:solidFill>
                  <a:srgbClr val="FF0000"/>
                </a:solidFill>
                <a:effectLst>
                  <a:outerShdw blurRad="38100" dist="38100" dir="2700000" algn="tl">
                    <a:srgbClr val="000000">
                      <a:alpha val="43137"/>
                    </a:srgbClr>
                  </a:outerShdw>
                </a:effectLst>
                <a:cs typeface="B Titr" pitchFamily="2" charset="-78"/>
              </a:rPr>
              <a:t>10 ) اهداف استراتژی : </a:t>
            </a:r>
            <a:endParaRPr lang="fa-IR" sz="2800" b="1" dirty="0" smtClean="0">
              <a:cs typeface="B Compset" pitchFamily="2" charset="-78"/>
            </a:endParaRPr>
          </a:p>
          <a:p>
            <a:pPr marL="0" indent="0" algn="just" rtl="1">
              <a:buNone/>
            </a:pPr>
            <a:r>
              <a:rPr lang="fa-IR" sz="2800" b="1" dirty="0" smtClean="0">
                <a:cs typeface="B Compset" pitchFamily="2" charset="-78"/>
              </a:rPr>
              <a:t>مثال : </a:t>
            </a:r>
          </a:p>
          <a:p>
            <a:pPr marL="514350" indent="-514350" algn="just" rtl="1">
              <a:buAutoNum type="arabicPeriod"/>
            </a:pPr>
            <a:r>
              <a:rPr lang="fa-IR" sz="2800" b="1" dirty="0" smtClean="0">
                <a:cs typeface="B Compset" pitchFamily="2" charset="-78"/>
              </a:rPr>
              <a:t>ارتقاء سیستم فناوری اطلاعات بیمارستان </a:t>
            </a:r>
          </a:p>
          <a:p>
            <a:pPr marL="514350" indent="-514350" algn="just" rtl="1">
              <a:buAutoNum type="arabicPeriod"/>
            </a:pPr>
            <a:r>
              <a:rPr lang="fa-IR" sz="2800" b="1" dirty="0" smtClean="0">
                <a:cs typeface="B Compset" pitchFamily="2" charset="-78"/>
              </a:rPr>
              <a:t>توسعه مشارکت بخشهای خصوصی و خیرین در امور بیمارستان </a:t>
            </a:r>
          </a:p>
          <a:p>
            <a:pPr marL="514350" indent="-514350" algn="just" rtl="1">
              <a:buNone/>
            </a:pPr>
            <a:endParaRPr lang="fa-IR" sz="2800" b="1" dirty="0" smtClean="0">
              <a:cs typeface="B Compset" pitchFamily="2" charset="-78"/>
            </a:endParaRPr>
          </a:p>
          <a:p>
            <a:pPr marL="0" indent="0" algn="just" rtl="1">
              <a:buNone/>
            </a:pPr>
            <a:endParaRPr lang="fa-IR" sz="2800" b="1" dirty="0" smtClean="0">
              <a:cs typeface="B Compset" pitchFamily="2" charset="-78"/>
            </a:endParaRPr>
          </a:p>
          <a:p>
            <a:pPr marL="0" indent="0" algn="just" rtl="1">
              <a:buNone/>
            </a:pPr>
            <a:endParaRPr lang="fa-IR" sz="2800" b="1" dirty="0" smtClean="0">
              <a:cs typeface="B Compset" pitchFamily="2" charset="-78"/>
            </a:endParaRPr>
          </a:p>
        </p:txBody>
      </p:sp>
      <p:sp>
        <p:nvSpPr>
          <p:cNvPr id="4099" name="Title 5"/>
          <p:cNvSpPr>
            <a:spLocks noGrp="1"/>
          </p:cNvSpPr>
          <p:nvPr>
            <p:ph type="title"/>
          </p:nvPr>
        </p:nvSpPr>
        <p:spPr bwMode="auto">
          <a:xfrm>
            <a:off x="255258" y="40481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138155"/>
            <a:ext cx="8354846" cy="4827588"/>
          </a:xfrm>
          <a:prstGeom prst="rect">
            <a:avLst/>
          </a:prstGeom>
          <a:noFill/>
          <a:ln>
            <a:miter lim="800000"/>
            <a:headEnd/>
            <a:tailEnd/>
          </a:ln>
        </p:spPr>
        <p:txBody>
          <a:bodyPr/>
          <a:lstStyle/>
          <a:p>
            <a:pPr marL="514350" indent="-514350" algn="just" rtl="1">
              <a:lnSpc>
                <a:spcPct val="120000"/>
              </a:lnSpc>
              <a:buFontTx/>
              <a:buChar char="-"/>
            </a:pPr>
            <a:r>
              <a:rPr lang="fa-IR" sz="2800" b="1" dirty="0" smtClean="0">
                <a:cs typeface="B Compset" pitchFamily="2" charset="-78"/>
              </a:rPr>
              <a:t>متشکل از «چگونگی رسیدن به هدف»بخشی از مرحله برنامه ریزی استراتژیک است .</a:t>
            </a:r>
          </a:p>
          <a:p>
            <a:pPr marL="514350" indent="-514350" algn="just" rtl="1">
              <a:lnSpc>
                <a:spcPct val="120000"/>
              </a:lnSpc>
              <a:buFontTx/>
              <a:buChar char="-"/>
            </a:pPr>
            <a:r>
              <a:rPr lang="fa-IR" sz="2800" b="1" dirty="0" smtClean="0">
                <a:cs typeface="B Compset" pitchFamily="2" charset="-78"/>
              </a:rPr>
              <a:t>تعریف جامعی از استراتژیها و اقدامات اجرایی برای انجام برنامه  استراتژیک است . این برنامه جزئیات روش ها، یا استراتژی هایی را که برای انجام اهداف آرمانی و ماموریت های یک سازمان و برنامه های آن مورد استفاده قرار می گیرد را به دقت تشریح می کند. وظایف و مسئولیت ها به صورت </a:t>
            </a:r>
            <a:r>
              <a:rPr lang="en-US" sz="2800" b="1" dirty="0" smtClean="0">
                <a:cs typeface="B Compset" pitchFamily="2" charset="-78"/>
              </a:rPr>
              <a:t>SMART</a:t>
            </a:r>
            <a:r>
              <a:rPr lang="fa-IR" sz="2800" b="1" dirty="0" smtClean="0">
                <a:cs typeface="B Compset" pitchFamily="2" charset="-78"/>
              </a:rPr>
              <a:t> ( مخفف واژه های اختصاصی، قابل اندازه گیری ، فعال ولی دست یافتنی ، نتیجه مدار و وابسته به زمان ) مشخص گردیده است .</a:t>
            </a:r>
          </a:p>
          <a:p>
            <a:pPr marL="514350" indent="-514350" algn="just" rtl="1">
              <a:lnSpc>
                <a:spcPct val="120000"/>
              </a:lnSpc>
              <a:buFontTx/>
              <a:buChar char="-"/>
            </a:pPr>
            <a:r>
              <a:rPr lang="fa-IR" sz="2800" b="1" dirty="0" smtClean="0">
                <a:cs typeface="B Compset" pitchFamily="2" charset="-78"/>
              </a:rPr>
              <a:t>برنامه های عملیاتی باید جامع باشند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4000" b="1" dirty="0" smtClean="0">
                <a:effectLst>
                  <a:outerShdw blurRad="38100" dist="38100" dir="2700000" algn="tl">
                    <a:srgbClr val="000000">
                      <a:alpha val="43137"/>
                    </a:srgbClr>
                  </a:outerShdw>
                </a:effectLst>
                <a:cs typeface="B Traffic" pitchFamily="2" charset="-78"/>
              </a:rPr>
              <a:t>برنامه عملیاتی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138155"/>
            <a:ext cx="8354846" cy="4827588"/>
          </a:xfrm>
          <a:prstGeom prst="rect">
            <a:avLst/>
          </a:prstGeom>
          <a:noFill/>
          <a:ln>
            <a:miter lim="800000"/>
            <a:headEnd/>
            <a:tailEnd/>
          </a:ln>
        </p:spPr>
        <p:txBody>
          <a:bodyPr/>
          <a:lstStyle/>
          <a:p>
            <a:pPr marL="514350" indent="-514350" algn="just" rtl="1">
              <a:lnSpc>
                <a:spcPct val="120000"/>
              </a:lnSpc>
              <a:buFontTx/>
              <a:buChar char="-"/>
            </a:pPr>
            <a:r>
              <a:rPr lang="fa-IR" sz="2800" b="1" dirty="0" smtClean="0">
                <a:cs typeface="B Compset" pitchFamily="2" charset="-78"/>
              </a:rPr>
              <a:t>مقدمه</a:t>
            </a:r>
          </a:p>
          <a:p>
            <a:pPr marL="514350" indent="-514350" algn="just" rtl="1">
              <a:lnSpc>
                <a:spcPct val="120000"/>
              </a:lnSpc>
              <a:buFontTx/>
              <a:buChar char="-"/>
            </a:pPr>
            <a:r>
              <a:rPr lang="fa-IR" sz="2800" b="1" dirty="0" smtClean="0">
                <a:cs typeface="B Compset" pitchFamily="2" charset="-78"/>
              </a:rPr>
              <a:t>هدف کلی</a:t>
            </a:r>
          </a:p>
          <a:p>
            <a:pPr marL="514350" indent="-514350" algn="just" rtl="1">
              <a:lnSpc>
                <a:spcPct val="120000"/>
              </a:lnSpc>
              <a:buFontTx/>
              <a:buChar char="-"/>
            </a:pPr>
            <a:r>
              <a:rPr lang="fa-IR" sz="2800" b="1" dirty="0" smtClean="0">
                <a:cs typeface="B Compset" pitchFamily="2" charset="-78"/>
              </a:rPr>
              <a:t>اهداف اختصاصی</a:t>
            </a:r>
          </a:p>
          <a:p>
            <a:pPr marL="514350" indent="-514350" algn="just" rtl="1">
              <a:lnSpc>
                <a:spcPct val="120000"/>
              </a:lnSpc>
              <a:buFontTx/>
              <a:buChar char="-"/>
            </a:pPr>
            <a:r>
              <a:rPr lang="fa-IR" sz="2800" b="1" dirty="0" smtClean="0">
                <a:cs typeface="B Compset" pitchFamily="2" charset="-78"/>
              </a:rPr>
              <a:t>استراتژی ها</a:t>
            </a:r>
          </a:p>
          <a:p>
            <a:pPr marL="514350" indent="-514350" algn="just" rtl="1">
              <a:lnSpc>
                <a:spcPct val="120000"/>
              </a:lnSpc>
              <a:buFontTx/>
              <a:buChar char="-"/>
            </a:pPr>
            <a:r>
              <a:rPr lang="fa-IR" sz="2800" b="1" dirty="0" smtClean="0">
                <a:cs typeface="B Compset" pitchFamily="2" charset="-78"/>
              </a:rPr>
              <a:t>فعالیت ها :</a:t>
            </a:r>
          </a:p>
          <a:p>
            <a:pPr marL="514350" indent="-514350" algn="just" rtl="1">
              <a:lnSpc>
                <a:spcPct val="120000"/>
              </a:lnSpc>
              <a:buNone/>
            </a:pPr>
            <a:r>
              <a:rPr lang="fa-IR" sz="2800" b="1" dirty="0" smtClean="0">
                <a:cs typeface="B Compset" pitchFamily="2" charset="-78"/>
              </a:rPr>
              <a:t>       	- مسئول اجرای هر فعالیت</a:t>
            </a:r>
          </a:p>
          <a:p>
            <a:pPr marL="514350" indent="-514350" algn="just" rtl="1">
              <a:lnSpc>
                <a:spcPct val="120000"/>
              </a:lnSpc>
              <a:buNone/>
            </a:pPr>
            <a:r>
              <a:rPr lang="fa-IR" sz="2800" b="1" dirty="0" smtClean="0">
                <a:cs typeface="B Compset" pitchFamily="2" charset="-78"/>
              </a:rPr>
              <a:t>		- زمان انجام فعالیت</a:t>
            </a:r>
          </a:p>
          <a:p>
            <a:pPr marL="514350" indent="-514350" algn="just" rtl="1">
              <a:lnSpc>
                <a:spcPct val="120000"/>
              </a:lnSpc>
              <a:buNone/>
            </a:pPr>
            <a:r>
              <a:rPr lang="fa-IR" sz="2800" b="1" dirty="0" smtClean="0">
                <a:cs typeface="B Compset" pitchFamily="2" charset="-78"/>
              </a:rPr>
              <a:t>		- شاخص پایش</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4000" b="1" dirty="0" smtClean="0">
                <a:effectLst>
                  <a:outerShdw blurRad="38100" dist="38100" dir="2700000" algn="tl">
                    <a:srgbClr val="000000">
                      <a:alpha val="43137"/>
                    </a:srgbClr>
                  </a:outerShdw>
                </a:effectLst>
                <a:cs typeface="B Traffic" pitchFamily="2" charset="-78"/>
              </a:rPr>
              <a:t>فرمت برنامه عملیاتی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098">
                                            <p:txEl>
                                              <p:pRg st="6" end="6"/>
                                            </p:txEl>
                                          </p:spTgt>
                                        </p:tgtEl>
                                        <p:attrNameLst>
                                          <p:attrName>style.visibility</p:attrName>
                                        </p:attrNameLst>
                                      </p:cBhvr>
                                      <p:to>
                                        <p:strVal val="visible"/>
                                      </p:to>
                                    </p:set>
                                    <p:anim calcmode="lin" valueType="num">
                                      <p:cBhvr additive="base">
                                        <p:cTn id="54"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098">
                                            <p:txEl>
                                              <p:pRg st="7" end="7"/>
                                            </p:txEl>
                                          </p:spTgt>
                                        </p:tgtEl>
                                        <p:attrNameLst>
                                          <p:attrName>style.visibility</p:attrName>
                                        </p:attrNameLst>
                                      </p:cBhvr>
                                      <p:to>
                                        <p:strVal val="visible"/>
                                      </p:to>
                                    </p:set>
                                    <p:anim calcmode="lin" valueType="num">
                                      <p:cBhvr additive="base">
                                        <p:cTn id="60" dur="500" fill="hold"/>
                                        <p:tgtEl>
                                          <p:spTgt spid="4098">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09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2" y="1299411"/>
            <a:ext cx="8621627" cy="4739439"/>
          </a:xfrm>
          <a:prstGeom prst="rect">
            <a:avLst/>
          </a:prstGeom>
          <a:noFill/>
          <a:ln>
            <a:miter lim="800000"/>
            <a:headEnd/>
            <a:tailEnd/>
          </a:ln>
        </p:spPr>
        <p:txBody>
          <a:bodyPr/>
          <a:lstStyle/>
          <a:p>
            <a:pPr marL="0" indent="0" algn="just" rtl="1">
              <a:lnSpc>
                <a:spcPct val="150000"/>
              </a:lnSpc>
              <a:buNone/>
            </a:pPr>
            <a:r>
              <a:rPr lang="fa-IR" sz="3200" b="1" dirty="0" smtClean="0">
                <a:cs typeface="B Compset" pitchFamily="2" charset="-78"/>
              </a:rPr>
              <a:t>عنوان کننده ساختار ، اصول و راهنمایی های لازم برای ارایه فعالیتهای صورت گرفته در راستای مراقبت از بیمار است و به منزله بنیانی برای یکنواخت سازی تصمیم های مربوطه به هر فرایند و مدیریت صحیح منابع موردنیاز آن محسوب می گردد.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خط مشی ( </a:t>
            </a:r>
            <a:r>
              <a:rPr lang="en-US" sz="4000" b="1" dirty="0" smtClean="0">
                <a:effectLst>
                  <a:outerShdw blurRad="38100" dist="38100" dir="2700000" algn="tl">
                    <a:srgbClr val="000000">
                      <a:alpha val="43137"/>
                    </a:srgbClr>
                  </a:outerShdw>
                </a:effectLst>
                <a:cs typeface="B Traffic" pitchFamily="2" charset="-78"/>
              </a:rPr>
              <a:t>Policy</a:t>
            </a:r>
            <a:r>
              <a:rPr lang="fa-IR" sz="4000" b="1" dirty="0" smtClean="0">
                <a:effectLst>
                  <a:outerShdw blurRad="38100" dist="38100" dir="2700000" algn="tl">
                    <a:srgbClr val="000000">
                      <a:alpha val="43137"/>
                    </a:srgbClr>
                  </a:outerShdw>
                </a:effectLst>
                <a:cs typeface="B Traffic" pitchFamily="2" charset="-78"/>
              </a:rPr>
              <a:t> )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50000"/>
              </a:lnSpc>
              <a:buNone/>
            </a:pPr>
            <a:r>
              <a:rPr lang="fa-IR" sz="3200" b="1" dirty="0" smtClean="0">
                <a:cs typeface="B Compset" pitchFamily="2" charset="-78"/>
              </a:rPr>
              <a:t>روش اجرایی شامل یکسری از مراحل است که با ترتیبی منظم و ویژه اجرای یک خط مشی را ترسیم می کند.</a:t>
            </a:r>
          </a:p>
          <a:p>
            <a:pPr marL="0" indent="0" algn="just" rtl="1">
              <a:lnSpc>
                <a:spcPct val="150000"/>
              </a:lnSpc>
              <a:buFontTx/>
              <a:buChar char="-"/>
            </a:pPr>
            <a:r>
              <a:rPr lang="fa-IR" sz="3200" b="1" dirty="0" smtClean="0">
                <a:cs typeface="B Compset" pitchFamily="2" charset="-78"/>
              </a:rPr>
              <a:t>چگونگی اجرای سیاست بخش یا بیمارستان را بیان می کند.</a:t>
            </a:r>
          </a:p>
          <a:p>
            <a:pPr marL="0" indent="0" algn="just" rtl="1">
              <a:lnSpc>
                <a:spcPct val="150000"/>
              </a:lnSpc>
              <a:buFontTx/>
              <a:buChar char="-"/>
            </a:pPr>
            <a:r>
              <a:rPr lang="fa-IR" sz="3200" b="1" dirty="0" smtClean="0">
                <a:cs typeface="B Compset" pitchFamily="2" charset="-78"/>
              </a:rPr>
              <a:t>بیانگر سیاست عملکردی بیمارستان است .</a:t>
            </a:r>
          </a:p>
          <a:p>
            <a:pPr marL="0" indent="0" algn="just" rtl="1">
              <a:lnSpc>
                <a:spcPct val="150000"/>
              </a:lnSpc>
              <a:buFontTx/>
              <a:buChar char="-"/>
            </a:pPr>
            <a:r>
              <a:rPr lang="fa-IR" sz="3200" b="1" dirty="0" smtClean="0">
                <a:cs typeface="B Compset" pitchFamily="2" charset="-78"/>
              </a:rPr>
              <a:t>تحت تاثیر خط مشی مدیران در زمینه فرایند موردنظر می باشد.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روش اجرایی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342901" y="1317624"/>
            <a:ext cx="8332788" cy="4987925"/>
          </a:xfrm>
          <a:prstGeom prst="rect">
            <a:avLst/>
          </a:prstGeom>
          <a:noFill/>
          <a:ln>
            <a:miter lim="800000"/>
            <a:headEnd/>
            <a:tailEnd/>
          </a:ln>
        </p:spPr>
        <p:txBody>
          <a:bodyPr/>
          <a:lstStyle/>
          <a:p>
            <a:pPr marL="0" indent="0" algn="just" rtl="1">
              <a:lnSpc>
                <a:spcPct val="120000"/>
              </a:lnSpc>
              <a:buNone/>
            </a:pPr>
            <a:r>
              <a:rPr lang="fa-IR" sz="3200" b="1" dirty="0" smtClean="0">
                <a:cs typeface="B Compset" pitchFamily="2" charset="-78"/>
              </a:rPr>
              <a:t>مدیریت در بیمارستان تحت تاثیر دو عامل اساسی است:</a:t>
            </a:r>
          </a:p>
          <a:p>
            <a:pPr marL="742950" indent="-742950" algn="just" rtl="1">
              <a:lnSpc>
                <a:spcPct val="120000"/>
              </a:lnSpc>
              <a:buAutoNum type="arabicPeriod"/>
            </a:pPr>
            <a:r>
              <a:rPr lang="fa-IR" sz="3200" b="1" dirty="0" smtClean="0">
                <a:cs typeface="B Compset" pitchFamily="2" charset="-78"/>
              </a:rPr>
              <a:t>شرایط سیاسی کشورها و تبعات تغییر در نظام مدیریتی در سطح کشور</a:t>
            </a:r>
          </a:p>
          <a:p>
            <a:pPr marL="742950" indent="-742950" algn="just" rtl="1">
              <a:lnSpc>
                <a:spcPct val="120000"/>
              </a:lnSpc>
              <a:buAutoNum type="arabicPeriod"/>
            </a:pPr>
            <a:r>
              <a:rPr lang="fa-IR" sz="3200" b="1" dirty="0" smtClean="0">
                <a:cs typeface="B Compset" pitchFamily="2" charset="-78"/>
              </a:rPr>
              <a:t>ویژگیهای مربوط به صاحبان فرایند </a:t>
            </a:r>
            <a:r>
              <a:rPr lang="en-US" sz="3200" b="1" dirty="0" smtClean="0">
                <a:cs typeface="B Compset" pitchFamily="2" charset="-78"/>
              </a:rPr>
              <a:t>)</a:t>
            </a:r>
            <a:r>
              <a:rPr lang="fa-IR" sz="3200" b="1" dirty="0" smtClean="0">
                <a:cs typeface="B Compset" pitchFamily="2" charset="-78"/>
              </a:rPr>
              <a:t>بهره هوشی مناسب، سطح دانش و مهارت، قابلیت مدیریت شرایط پراسترس و..) </a:t>
            </a:r>
          </a:p>
          <a:p>
            <a:pPr marL="0" indent="0" algn="just" rtl="1">
              <a:lnSpc>
                <a:spcPct val="120000"/>
              </a:lnSpc>
              <a:buNone/>
            </a:pPr>
            <a:r>
              <a:rPr lang="fa-IR" sz="3200" b="1" dirty="0" smtClean="0">
                <a:cs typeface="B Compset" pitchFamily="2" charset="-78"/>
              </a:rPr>
              <a:t>لذا بر این اساس استفاده از ابزار قابل قبول برای کاهش تاثیر دو عامل فوق و استانداردسازی و یکنواخت سازی نظام مدیریت سلامت در سطح جهان ضروری است.</a:t>
            </a:r>
          </a:p>
        </p:txBody>
      </p:sp>
      <p:sp>
        <p:nvSpPr>
          <p:cNvPr id="4099" name="Title 5"/>
          <p:cNvSpPr>
            <a:spLocks noGrp="1"/>
          </p:cNvSpPr>
          <p:nvPr>
            <p:ph type="title"/>
          </p:nvPr>
        </p:nvSpPr>
        <p:spPr bwMode="auto">
          <a:xfrm>
            <a:off x="2843213" y="404813"/>
            <a:ext cx="5832475"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مقدمه :</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50000"/>
              </a:lnSpc>
              <a:buFontTx/>
              <a:buChar char="-"/>
            </a:pPr>
            <a:r>
              <a:rPr lang="fa-IR" sz="3200" b="1" dirty="0" smtClean="0">
                <a:cs typeface="B Compset" pitchFamily="2" charset="-78"/>
              </a:rPr>
              <a:t>مجموعه ای از استانداردهای عینی و قابل اندازه گیری هستند که روند یک فرایند اجرایی را مشخص می کنند .</a:t>
            </a:r>
          </a:p>
          <a:p>
            <a:pPr marL="0" indent="0" algn="just" rtl="1">
              <a:lnSpc>
                <a:spcPct val="150000"/>
              </a:lnSpc>
              <a:buFontTx/>
              <a:buChar char="-"/>
            </a:pPr>
            <a:r>
              <a:rPr lang="fa-IR" sz="3200" b="1" dirty="0" smtClean="0">
                <a:cs typeface="B Compset" pitchFamily="2" charset="-78"/>
              </a:rPr>
              <a:t>پروتکل ها بار قانونی داشته و الزام اجرایی دارد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دستورالعمل (پروتکل ها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0"/>
            <a:ext cx="8354846" cy="5291889"/>
          </a:xfrm>
          <a:prstGeom prst="rect">
            <a:avLst/>
          </a:prstGeom>
          <a:noFill/>
          <a:ln>
            <a:miter lim="800000"/>
            <a:headEnd/>
            <a:tailEnd/>
          </a:ln>
        </p:spPr>
        <p:txBody>
          <a:bodyPr/>
          <a:lstStyle/>
          <a:p>
            <a:pPr marL="0" indent="0" algn="just" rtl="1">
              <a:lnSpc>
                <a:spcPct val="150000"/>
              </a:lnSpc>
              <a:buFontTx/>
              <a:buChar char="-"/>
            </a:pPr>
            <a:r>
              <a:rPr lang="fa-IR" sz="3200" b="1" dirty="0" smtClean="0">
                <a:cs typeface="B Compset" pitchFamily="2" charset="-78"/>
              </a:rPr>
              <a:t>مجموعه ای از استانداردها و یا قوانین منظم است که به تصمیم گیری در مورد چگونگی اجرای یک خط مشی کمک می کند.</a:t>
            </a:r>
          </a:p>
          <a:p>
            <a:pPr marL="0" indent="0" algn="just" rtl="1">
              <a:lnSpc>
                <a:spcPct val="150000"/>
              </a:lnSpc>
              <a:buFontTx/>
              <a:buChar char="-"/>
            </a:pPr>
            <a:r>
              <a:rPr lang="fa-IR" sz="3200" b="1" dirty="0" smtClean="0">
                <a:cs typeface="B Compset" pitchFamily="2" charset="-78"/>
              </a:rPr>
              <a:t>گاید لاینها اغلب زیربنای خط مشی محسوب شده و بهترین شکل اجرای یک فرایند را تعریف می کنند که ممکن است ارتباطی با خط مشی سازمان نداشته باشد .(رفرنس اجرایی)</a:t>
            </a:r>
          </a:p>
          <a:p>
            <a:pPr marL="0" indent="0" algn="just" rtl="1">
              <a:lnSpc>
                <a:spcPct val="150000"/>
              </a:lnSpc>
              <a:buFontTx/>
              <a:buChar char="-"/>
            </a:pPr>
            <a:r>
              <a:rPr lang="fa-IR" sz="3200" b="1" dirty="0" smtClean="0">
                <a:cs typeface="B Compset" pitchFamily="2" charset="-78"/>
              </a:rPr>
              <a:t>گاید لاینها صرفاً جنبه علمی داشته و الزام قانونی برای اجرا ندارد.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راهنمای بالینی (گاید لاین )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Title 5"/>
          <p:cNvSpPr>
            <a:spLocks noGrp="1"/>
          </p:cNvSpPr>
          <p:nvPr>
            <p:ph type="title"/>
          </p:nvPr>
        </p:nvSpPr>
        <p:spPr bwMode="auto">
          <a:xfrm>
            <a:off x="110880" y="324605"/>
            <a:ext cx="888874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200" b="1" dirty="0" smtClean="0">
                <a:effectLst>
                  <a:outerShdw blurRad="38100" dist="38100" dir="2700000" algn="tl">
                    <a:srgbClr val="000000">
                      <a:alpha val="43137"/>
                    </a:srgbClr>
                  </a:outerShdw>
                </a:effectLst>
                <a:cs typeface="B Traffic" pitchFamily="2" charset="-78"/>
              </a:rPr>
              <a:t>مقایسه خط مشی، روش اجرایی، گاید لاین و پروتکل</a:t>
            </a:r>
            <a:endParaRPr lang="en-US" sz="3200" b="1" dirty="0" smtClean="0">
              <a:effectLst>
                <a:outerShdw blurRad="38100" dist="38100" dir="2700000" algn="tl">
                  <a:srgbClr val="000000">
                    <a:alpha val="43137"/>
                  </a:srgbClr>
                </a:outerShdw>
              </a:effectLst>
              <a:cs typeface="B Traffic" pitchFamily="2" charset="-78"/>
            </a:endParaRPr>
          </a:p>
        </p:txBody>
      </p:sp>
      <p:graphicFrame>
        <p:nvGraphicFramePr>
          <p:cNvPr id="4" name="Table 3"/>
          <p:cNvGraphicFramePr>
            <a:graphicFrameLocks noGrp="1"/>
          </p:cNvGraphicFramePr>
          <p:nvPr/>
        </p:nvGraphicFramePr>
        <p:xfrm>
          <a:off x="114300" y="1108243"/>
          <a:ext cx="9029700" cy="5749756"/>
        </p:xfrm>
        <a:graphic>
          <a:graphicData uri="http://schemas.openxmlformats.org/drawingml/2006/table">
            <a:tbl>
              <a:tblPr rtl="1" firstRow="1" bandRow="1">
                <a:tableStyleId>{5C22544A-7EE6-4342-B048-85BDC9FD1C3A}</a:tableStyleId>
              </a:tblPr>
              <a:tblGrid>
                <a:gridCol w="1257300"/>
                <a:gridCol w="2019300"/>
                <a:gridCol w="2019300"/>
                <a:gridCol w="2019300"/>
                <a:gridCol w="1714500"/>
              </a:tblGrid>
              <a:tr h="909790">
                <a:tc>
                  <a:txBody>
                    <a:bodyPr/>
                    <a:lstStyle/>
                    <a:p>
                      <a:pPr algn="ctr" rtl="1"/>
                      <a:endParaRPr lang="fa-IR" sz="2000" b="1" dirty="0">
                        <a:cs typeface="B Compset" pitchFamily="2" charset="-78"/>
                      </a:endParaRPr>
                    </a:p>
                  </a:txBody>
                  <a:tcPr anchor="ctr"/>
                </a:tc>
                <a:tc>
                  <a:txBody>
                    <a:bodyPr/>
                    <a:lstStyle/>
                    <a:p>
                      <a:pPr algn="ctr" rtl="1"/>
                      <a:r>
                        <a:rPr lang="fa-IR" sz="2000" b="1" dirty="0" smtClean="0">
                          <a:cs typeface="B Compset" pitchFamily="2" charset="-78"/>
                        </a:rPr>
                        <a:t>خط مشی</a:t>
                      </a:r>
                      <a:endParaRPr lang="fa-IR" sz="2000" b="1" dirty="0">
                        <a:cs typeface="B Compset" pitchFamily="2" charset="-78"/>
                      </a:endParaRPr>
                    </a:p>
                  </a:txBody>
                  <a:tcPr anchor="ctr"/>
                </a:tc>
                <a:tc>
                  <a:txBody>
                    <a:bodyPr/>
                    <a:lstStyle/>
                    <a:p>
                      <a:pPr algn="ctr" rtl="1"/>
                      <a:r>
                        <a:rPr lang="fa-IR" sz="2000" b="1" dirty="0" smtClean="0">
                          <a:cs typeface="B Compset" pitchFamily="2" charset="-78"/>
                        </a:rPr>
                        <a:t>روش اجرایی</a:t>
                      </a:r>
                      <a:endParaRPr lang="fa-IR" sz="2000" b="1" dirty="0">
                        <a:cs typeface="B Compset" pitchFamily="2" charset="-78"/>
                      </a:endParaRPr>
                    </a:p>
                  </a:txBody>
                  <a:tcPr anchor="ctr"/>
                </a:tc>
                <a:tc>
                  <a:txBody>
                    <a:bodyPr/>
                    <a:lstStyle/>
                    <a:p>
                      <a:pPr algn="ctr" rtl="1"/>
                      <a:r>
                        <a:rPr lang="fa-IR" sz="2000" b="1" dirty="0" smtClean="0">
                          <a:cs typeface="B Compset" pitchFamily="2" charset="-78"/>
                        </a:rPr>
                        <a:t>گاید لاین</a:t>
                      </a:r>
                      <a:endParaRPr lang="fa-IR" sz="2000" b="1" dirty="0">
                        <a:cs typeface="B Compset" pitchFamily="2" charset="-78"/>
                      </a:endParaRPr>
                    </a:p>
                  </a:txBody>
                  <a:tcPr anchor="ctr"/>
                </a:tc>
                <a:tc>
                  <a:txBody>
                    <a:bodyPr/>
                    <a:lstStyle/>
                    <a:p>
                      <a:pPr algn="ctr" rtl="1"/>
                      <a:r>
                        <a:rPr lang="fa-IR" sz="2000" b="1" dirty="0" smtClean="0">
                          <a:cs typeface="B Compset" pitchFamily="2" charset="-78"/>
                        </a:rPr>
                        <a:t>پروتکل</a:t>
                      </a:r>
                      <a:endParaRPr lang="fa-IR" sz="2000" b="1" dirty="0">
                        <a:cs typeface="B Compset" pitchFamily="2" charset="-78"/>
                      </a:endParaRPr>
                    </a:p>
                  </a:txBody>
                  <a:tcPr anchor="ctr"/>
                </a:tc>
              </a:tr>
              <a:tr h="2419983">
                <a:tc>
                  <a:txBody>
                    <a:bodyPr/>
                    <a:lstStyle/>
                    <a:p>
                      <a:pPr algn="ctr" rtl="1"/>
                      <a:r>
                        <a:rPr lang="fa-IR" sz="2000" b="1" dirty="0" smtClean="0">
                          <a:cs typeface="B Compset" pitchFamily="2" charset="-78"/>
                        </a:rPr>
                        <a:t>منبع و مسئول تدوین</a:t>
                      </a:r>
                      <a:endParaRPr lang="fa-IR" sz="2000" b="1" dirty="0">
                        <a:cs typeface="B Compset" pitchFamily="2" charset="-78"/>
                      </a:endParaRPr>
                    </a:p>
                  </a:txBody>
                  <a:tcPr anchor="ctr"/>
                </a:tc>
                <a:tc>
                  <a:txBody>
                    <a:bodyPr/>
                    <a:lstStyle/>
                    <a:p>
                      <a:pPr algn="ctr" rtl="1"/>
                      <a:r>
                        <a:rPr lang="fa-IR" sz="2000" b="1" dirty="0" smtClean="0">
                          <a:cs typeface="B Compset" pitchFamily="2" charset="-78"/>
                        </a:rPr>
                        <a:t>مدیریت بیمارستان</a:t>
                      </a:r>
                      <a:r>
                        <a:rPr lang="fa-IR" sz="2000" b="1" baseline="0" dirty="0" smtClean="0">
                          <a:cs typeface="B Compset" pitchFamily="2" charset="-78"/>
                        </a:rPr>
                        <a:t> و یا دپارتمان( براساس گاید لاینها ، پروتکل ها و هم راستا با استراتژی بیمارستان)</a:t>
                      </a:r>
                      <a:endParaRPr lang="fa-IR" sz="2000" b="1" dirty="0">
                        <a:cs typeface="B Compset" pitchFamily="2" charset="-78"/>
                      </a:endParaRPr>
                    </a:p>
                  </a:txBody>
                  <a:tcPr anchor="ctr"/>
                </a:tc>
                <a:tc>
                  <a:txBody>
                    <a:bodyPr/>
                    <a:lstStyle/>
                    <a:p>
                      <a:pPr algn="ctr" rtl="1"/>
                      <a:r>
                        <a:rPr lang="fa-IR" sz="2000" b="1" dirty="0" smtClean="0">
                          <a:cs typeface="B Compset" pitchFamily="2" charset="-78"/>
                        </a:rPr>
                        <a:t>مدیریت بیمارستان و یا</a:t>
                      </a:r>
                      <a:r>
                        <a:rPr lang="fa-IR" sz="2000" b="1" baseline="0" dirty="0" smtClean="0">
                          <a:cs typeface="B Compset" pitchFamily="2" charset="-78"/>
                        </a:rPr>
                        <a:t> دپارتمان ( مرتبط و هم راستا با خط مشی)</a:t>
                      </a:r>
                      <a:endParaRPr lang="fa-IR" sz="2000" b="1" dirty="0">
                        <a:cs typeface="B Compset" pitchFamily="2" charset="-78"/>
                      </a:endParaRPr>
                    </a:p>
                  </a:txBody>
                  <a:tcPr anchor="ctr"/>
                </a:tc>
                <a:tc>
                  <a:txBody>
                    <a:bodyPr/>
                    <a:lstStyle/>
                    <a:p>
                      <a:pPr algn="ctr" rtl="1"/>
                      <a:r>
                        <a:rPr lang="fa-IR" sz="2000" b="1" dirty="0" smtClean="0">
                          <a:cs typeface="B Compset" pitchFamily="2" charset="-78"/>
                        </a:rPr>
                        <a:t>منابع علمی (کتب مرجع)</a:t>
                      </a:r>
                      <a:endParaRPr lang="fa-IR" sz="2000" b="1" dirty="0">
                        <a:cs typeface="B Compset" pitchFamily="2" charset="-78"/>
                      </a:endParaRPr>
                    </a:p>
                  </a:txBody>
                  <a:tcPr anchor="ctr"/>
                </a:tc>
                <a:tc>
                  <a:txBody>
                    <a:bodyPr/>
                    <a:lstStyle/>
                    <a:p>
                      <a:pPr algn="ctr" rtl="1"/>
                      <a:r>
                        <a:rPr lang="fa-IR" sz="2000" b="1" dirty="0" smtClean="0">
                          <a:cs typeface="B Compset" pitchFamily="2" charset="-78"/>
                        </a:rPr>
                        <a:t>عموماً مرکز سیاست گذاری کلان کشوری (امکان تدوین آن به صورت بومی</a:t>
                      </a:r>
                      <a:r>
                        <a:rPr lang="fa-IR" sz="2000" b="1" baseline="0" dirty="0" smtClean="0">
                          <a:cs typeface="B Compset" pitchFamily="2" charset="-78"/>
                        </a:rPr>
                        <a:t> نیز وجود دارد)</a:t>
                      </a:r>
                      <a:endParaRPr lang="fa-IR" sz="2000" b="1" dirty="0">
                        <a:cs typeface="B Compset" pitchFamily="2" charset="-78"/>
                      </a:endParaRPr>
                    </a:p>
                  </a:txBody>
                  <a:tcPr anchor="ctr"/>
                </a:tc>
              </a:tr>
              <a:tr h="2419983">
                <a:tc>
                  <a:txBody>
                    <a:bodyPr/>
                    <a:lstStyle/>
                    <a:p>
                      <a:pPr algn="ctr" rtl="1"/>
                      <a:r>
                        <a:rPr lang="fa-IR" sz="2000" b="1" dirty="0" smtClean="0">
                          <a:cs typeface="B Compset" pitchFamily="2" charset="-78"/>
                        </a:rPr>
                        <a:t>هدف</a:t>
                      </a:r>
                      <a:endParaRPr lang="fa-IR" sz="2000" b="1" dirty="0">
                        <a:cs typeface="B Compset" pitchFamily="2" charset="-78"/>
                      </a:endParaRPr>
                    </a:p>
                  </a:txBody>
                  <a:tcPr anchor="ctr"/>
                </a:tc>
                <a:tc>
                  <a:txBody>
                    <a:bodyPr/>
                    <a:lstStyle/>
                    <a:p>
                      <a:pPr algn="ctr" rtl="1"/>
                      <a:r>
                        <a:rPr lang="fa-IR" sz="2000" b="1" dirty="0" smtClean="0">
                          <a:cs typeface="B Compset" pitchFamily="2" charset="-78"/>
                        </a:rPr>
                        <a:t>تبیین سیاست سازمان  و راهکار پیاده سازی</a:t>
                      </a:r>
                      <a:endParaRPr lang="fa-IR" sz="2000" b="1" dirty="0">
                        <a:cs typeface="B Compset" pitchFamily="2" charset="-78"/>
                      </a:endParaRPr>
                    </a:p>
                  </a:txBody>
                  <a:tcPr anchor="ctr"/>
                </a:tc>
                <a:tc>
                  <a:txBody>
                    <a:bodyPr/>
                    <a:lstStyle/>
                    <a:p>
                      <a:pPr algn="ctr" rtl="1"/>
                      <a:r>
                        <a:rPr lang="fa-IR" sz="2000" b="1" dirty="0" smtClean="0">
                          <a:cs typeface="B Compset" pitchFamily="2" charset="-78"/>
                        </a:rPr>
                        <a:t>گامهای اجرایی برای یکسان سازی فعالیتهای صاحب فرایند</a:t>
                      </a:r>
                      <a:endParaRPr lang="fa-IR" sz="2000" b="1" dirty="0">
                        <a:cs typeface="B Compset" pitchFamily="2" charset="-78"/>
                      </a:endParaRPr>
                    </a:p>
                  </a:txBody>
                  <a:tcPr anchor="ctr"/>
                </a:tc>
                <a:tc>
                  <a:txBody>
                    <a:bodyPr/>
                    <a:lstStyle/>
                    <a:p>
                      <a:pPr algn="ctr" rtl="1"/>
                      <a:r>
                        <a:rPr lang="fa-IR" sz="2000" b="1" dirty="0" smtClean="0">
                          <a:cs typeface="B Compset" pitchFamily="2" charset="-78"/>
                        </a:rPr>
                        <a:t>ارائه بهترین و علمی ترین شکل اجرای یک فرایند بدون ارتباط با خط مشی</a:t>
                      </a:r>
                      <a:r>
                        <a:rPr lang="fa-IR" sz="2000" b="1" baseline="0" dirty="0" smtClean="0">
                          <a:cs typeface="B Compset" pitchFamily="2" charset="-78"/>
                        </a:rPr>
                        <a:t> و محدودیت های یک سازمان</a:t>
                      </a:r>
                      <a:endParaRPr lang="fa-IR" sz="2000" b="1" dirty="0">
                        <a:cs typeface="B Compset" pitchFamily="2" charset="-78"/>
                      </a:endParaRPr>
                    </a:p>
                  </a:txBody>
                  <a:tcPr anchor="ctr"/>
                </a:tc>
                <a:tc>
                  <a:txBody>
                    <a:bodyPr/>
                    <a:lstStyle/>
                    <a:p>
                      <a:pPr algn="ctr" rtl="1"/>
                      <a:r>
                        <a:rPr lang="fa-IR" sz="2000" b="1" dirty="0" smtClean="0">
                          <a:cs typeface="B Compset" pitchFamily="2" charset="-78"/>
                        </a:rPr>
                        <a:t>ارائه شکل استاندارد وقابل قبول یک فرایند (قابل اجرا در کلیه مراکز مسئول ارائه خدمت)</a:t>
                      </a:r>
                      <a:endParaRPr lang="fa-IR" sz="2000" b="1" dirty="0">
                        <a:cs typeface="B Compset" pitchFamily="2" charset="-78"/>
                      </a:endParaRPr>
                    </a:p>
                  </a:txBody>
                  <a:tcPr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Title 5"/>
          <p:cNvSpPr>
            <a:spLocks noGrp="1"/>
          </p:cNvSpPr>
          <p:nvPr>
            <p:ph type="title"/>
          </p:nvPr>
        </p:nvSpPr>
        <p:spPr bwMode="auto">
          <a:xfrm>
            <a:off x="110880" y="324605"/>
            <a:ext cx="888874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200" b="1" dirty="0" smtClean="0">
                <a:effectLst>
                  <a:outerShdw blurRad="38100" dist="38100" dir="2700000" algn="tl">
                    <a:srgbClr val="000000">
                      <a:alpha val="43137"/>
                    </a:srgbClr>
                  </a:outerShdw>
                </a:effectLst>
                <a:cs typeface="B Traffic" pitchFamily="2" charset="-78"/>
              </a:rPr>
              <a:t>مقایسه خط مشی، روش اجرایی، گاید لاین و پروتکل</a:t>
            </a:r>
            <a:endParaRPr lang="en-US" sz="3200" b="1" dirty="0" smtClean="0">
              <a:effectLst>
                <a:outerShdw blurRad="38100" dist="38100" dir="2700000" algn="tl">
                  <a:srgbClr val="000000">
                    <a:alpha val="43137"/>
                  </a:srgbClr>
                </a:outerShdw>
              </a:effectLst>
              <a:cs typeface="B Traffic" pitchFamily="2" charset="-78"/>
            </a:endParaRPr>
          </a:p>
        </p:txBody>
      </p:sp>
      <p:graphicFrame>
        <p:nvGraphicFramePr>
          <p:cNvPr id="4" name="Table 3"/>
          <p:cNvGraphicFramePr>
            <a:graphicFrameLocks noGrp="1"/>
          </p:cNvGraphicFramePr>
          <p:nvPr/>
        </p:nvGraphicFramePr>
        <p:xfrm>
          <a:off x="114300" y="95250"/>
          <a:ext cx="9029700" cy="6838342"/>
        </p:xfrm>
        <a:graphic>
          <a:graphicData uri="http://schemas.openxmlformats.org/drawingml/2006/table">
            <a:tbl>
              <a:tblPr rtl="1" firstRow="1" bandRow="1">
                <a:tableStyleId>{5C22544A-7EE6-4342-B048-85BDC9FD1C3A}</a:tableStyleId>
              </a:tblPr>
              <a:tblGrid>
                <a:gridCol w="876300"/>
                <a:gridCol w="1981200"/>
                <a:gridCol w="1866900"/>
                <a:gridCol w="1809750"/>
                <a:gridCol w="2495550"/>
              </a:tblGrid>
              <a:tr h="1068896">
                <a:tc>
                  <a:txBody>
                    <a:bodyPr/>
                    <a:lstStyle/>
                    <a:p>
                      <a:pPr algn="ctr" rtl="1"/>
                      <a:endParaRPr lang="fa-IR" sz="2000" b="1" dirty="0">
                        <a:cs typeface="B Compset" pitchFamily="2" charset="-78"/>
                      </a:endParaRPr>
                    </a:p>
                  </a:txBody>
                  <a:tcPr anchor="ctr"/>
                </a:tc>
                <a:tc>
                  <a:txBody>
                    <a:bodyPr/>
                    <a:lstStyle/>
                    <a:p>
                      <a:pPr algn="ctr" rtl="1"/>
                      <a:r>
                        <a:rPr lang="fa-IR" sz="2000" b="1" dirty="0" smtClean="0">
                          <a:cs typeface="B Compset" pitchFamily="2" charset="-78"/>
                        </a:rPr>
                        <a:t>خط مشی</a:t>
                      </a:r>
                      <a:endParaRPr lang="fa-IR" sz="2000" b="1" dirty="0">
                        <a:cs typeface="B Compset" pitchFamily="2" charset="-78"/>
                      </a:endParaRPr>
                    </a:p>
                  </a:txBody>
                  <a:tcPr anchor="ctr"/>
                </a:tc>
                <a:tc>
                  <a:txBody>
                    <a:bodyPr/>
                    <a:lstStyle/>
                    <a:p>
                      <a:pPr algn="ctr" rtl="1"/>
                      <a:r>
                        <a:rPr lang="fa-IR" sz="2000" b="1" dirty="0" smtClean="0">
                          <a:cs typeface="B Compset" pitchFamily="2" charset="-78"/>
                        </a:rPr>
                        <a:t>روش اجرایی</a:t>
                      </a:r>
                      <a:endParaRPr lang="fa-IR" sz="2000" b="1" dirty="0">
                        <a:cs typeface="B Compset" pitchFamily="2" charset="-78"/>
                      </a:endParaRPr>
                    </a:p>
                  </a:txBody>
                  <a:tcPr anchor="ctr"/>
                </a:tc>
                <a:tc>
                  <a:txBody>
                    <a:bodyPr/>
                    <a:lstStyle/>
                    <a:p>
                      <a:pPr algn="ctr" rtl="1"/>
                      <a:r>
                        <a:rPr lang="fa-IR" sz="2000" b="1" dirty="0" smtClean="0">
                          <a:cs typeface="B Compset" pitchFamily="2" charset="-78"/>
                        </a:rPr>
                        <a:t>گاید لاین</a:t>
                      </a:r>
                      <a:endParaRPr lang="fa-IR" sz="2000" b="1" dirty="0">
                        <a:cs typeface="B Compset" pitchFamily="2" charset="-78"/>
                      </a:endParaRPr>
                    </a:p>
                  </a:txBody>
                  <a:tcPr anchor="ctr"/>
                </a:tc>
                <a:tc>
                  <a:txBody>
                    <a:bodyPr/>
                    <a:lstStyle/>
                    <a:p>
                      <a:pPr algn="ctr" rtl="1"/>
                      <a:r>
                        <a:rPr lang="fa-IR" sz="2000" b="1" dirty="0" smtClean="0">
                          <a:cs typeface="B Compset" pitchFamily="2" charset="-78"/>
                        </a:rPr>
                        <a:t>پروتکل</a:t>
                      </a:r>
                      <a:endParaRPr lang="fa-IR" sz="2000" b="1" dirty="0">
                        <a:cs typeface="B Compset" pitchFamily="2" charset="-78"/>
                      </a:endParaRPr>
                    </a:p>
                  </a:txBody>
                  <a:tcPr anchor="ctr"/>
                </a:tc>
              </a:tr>
              <a:tr h="2256055">
                <a:tc>
                  <a:txBody>
                    <a:bodyPr/>
                    <a:lstStyle/>
                    <a:p>
                      <a:pPr algn="ctr" rtl="1"/>
                      <a:r>
                        <a:rPr lang="fa-IR" sz="2000" b="1" dirty="0" smtClean="0">
                          <a:cs typeface="B Compset" pitchFamily="2" charset="-78"/>
                        </a:rPr>
                        <a:t>محتوا</a:t>
                      </a:r>
                      <a:endParaRPr lang="fa-IR" sz="2000" b="1" dirty="0">
                        <a:cs typeface="B Compset" pitchFamily="2" charset="-78"/>
                      </a:endParaRPr>
                    </a:p>
                  </a:txBody>
                  <a:tcPr anchor="ctr"/>
                </a:tc>
                <a:tc>
                  <a:txBody>
                    <a:bodyPr/>
                    <a:lstStyle/>
                    <a:p>
                      <a:pPr algn="just" rtl="1">
                        <a:buFontTx/>
                        <a:buChar char="-"/>
                      </a:pPr>
                      <a:r>
                        <a:rPr lang="fa-IR" sz="2000" b="1" dirty="0" smtClean="0">
                          <a:cs typeface="B Compset" pitchFamily="2" charset="-78"/>
                        </a:rPr>
                        <a:t>بیان ساده</a:t>
                      </a:r>
                    </a:p>
                    <a:p>
                      <a:pPr algn="just" rtl="1">
                        <a:buFontTx/>
                        <a:buChar char="-"/>
                      </a:pPr>
                      <a:r>
                        <a:rPr lang="fa-IR" sz="2000" b="1" dirty="0" smtClean="0">
                          <a:cs typeface="B Compset" pitchFamily="2" charset="-78"/>
                        </a:rPr>
                        <a:t>بیان چیستی</a:t>
                      </a:r>
                      <a:r>
                        <a:rPr lang="fa-IR" sz="2000" b="1" baseline="0" dirty="0" smtClean="0">
                          <a:cs typeface="B Compset" pitchFamily="2" charset="-78"/>
                        </a:rPr>
                        <a:t> و چرایی فرایند</a:t>
                      </a:r>
                      <a:endParaRPr lang="fa-IR" sz="2000" b="1" dirty="0">
                        <a:cs typeface="B Compset" pitchFamily="2" charset="-78"/>
                      </a:endParaRPr>
                    </a:p>
                  </a:txBody>
                  <a:tcPr anchor="ctr"/>
                </a:tc>
                <a:tc>
                  <a:txBody>
                    <a:bodyPr/>
                    <a:lstStyle/>
                    <a:p>
                      <a:pPr algn="just" rtl="1">
                        <a:buFontTx/>
                        <a:buChar char="-"/>
                      </a:pPr>
                      <a:r>
                        <a:rPr lang="fa-IR" sz="2000" b="1" dirty="0" smtClean="0">
                          <a:cs typeface="B Compset" pitchFamily="2" charset="-78"/>
                        </a:rPr>
                        <a:t>بیان ساده</a:t>
                      </a:r>
                    </a:p>
                    <a:p>
                      <a:pPr algn="just" rtl="1">
                        <a:buFontTx/>
                        <a:buChar char="-"/>
                      </a:pPr>
                      <a:r>
                        <a:rPr lang="fa-IR" sz="2000" b="1" dirty="0" smtClean="0">
                          <a:cs typeface="B Compset" pitchFamily="2" charset="-78"/>
                        </a:rPr>
                        <a:t>بیان چگونگی انجام فرایند، فرد مسئول، توالی زمان و ...</a:t>
                      </a:r>
                      <a:endParaRPr lang="fa-IR" sz="2000" b="1" dirty="0">
                        <a:cs typeface="B Compset" pitchFamily="2" charset="-78"/>
                      </a:endParaRPr>
                    </a:p>
                  </a:txBody>
                  <a:tcPr anchor="ctr"/>
                </a:tc>
                <a:tc>
                  <a:txBody>
                    <a:bodyPr/>
                    <a:lstStyle/>
                    <a:p>
                      <a:pPr algn="just" rtl="1">
                        <a:buFontTx/>
                        <a:buChar char="-"/>
                      </a:pPr>
                      <a:r>
                        <a:rPr lang="fa-IR" sz="2000" b="1" dirty="0" smtClean="0">
                          <a:cs typeface="B Compset" pitchFamily="2" charset="-78"/>
                        </a:rPr>
                        <a:t>بیان</a:t>
                      </a:r>
                      <a:r>
                        <a:rPr lang="fa-IR" sz="2000" b="1" baseline="0" dirty="0" smtClean="0">
                          <a:cs typeface="B Compset" pitchFamily="2" charset="-78"/>
                        </a:rPr>
                        <a:t> علمی</a:t>
                      </a:r>
                    </a:p>
                    <a:p>
                      <a:pPr algn="just" rtl="1">
                        <a:buFontTx/>
                        <a:buChar char="-"/>
                      </a:pPr>
                      <a:r>
                        <a:rPr lang="fa-IR" sz="2000" b="1" baseline="0" dirty="0" smtClean="0">
                          <a:cs typeface="B Compset" pitchFamily="2" charset="-78"/>
                        </a:rPr>
                        <a:t>بیان چگونگی ، نحوه ارائه فرایند، فرد مسئول ،توالی</a:t>
                      </a:r>
                    </a:p>
                    <a:p>
                      <a:pPr algn="just" rtl="1">
                        <a:buFontTx/>
                        <a:buChar char="-"/>
                      </a:pPr>
                      <a:r>
                        <a:rPr lang="fa-IR" sz="2000" b="1" baseline="0" dirty="0" smtClean="0">
                          <a:cs typeface="B Compset" pitchFamily="2" charset="-78"/>
                        </a:rPr>
                        <a:t>صرفاً علمی</a:t>
                      </a:r>
                      <a:endParaRPr lang="fa-IR" sz="2000" b="1" dirty="0">
                        <a:cs typeface="B Compset" pitchFamily="2" charset="-78"/>
                      </a:endParaRPr>
                    </a:p>
                  </a:txBody>
                  <a:tcPr anchor="ctr"/>
                </a:tc>
                <a:tc>
                  <a:txBody>
                    <a:bodyPr/>
                    <a:lstStyle/>
                    <a:p>
                      <a:pPr algn="just" rtl="1">
                        <a:buFontTx/>
                        <a:buChar char="-"/>
                      </a:pPr>
                      <a:r>
                        <a:rPr lang="fa-IR" sz="2000" b="1" dirty="0" smtClean="0">
                          <a:cs typeface="B Compset" pitchFamily="2" charset="-78"/>
                        </a:rPr>
                        <a:t>بیان علمی</a:t>
                      </a:r>
                    </a:p>
                    <a:p>
                      <a:pPr marL="0" marR="0" indent="0" algn="just" defTabSz="914400" rtl="1" eaLnBrk="1" fontAlgn="auto" latinLnBrk="0" hangingPunct="1">
                        <a:lnSpc>
                          <a:spcPct val="100000"/>
                        </a:lnSpc>
                        <a:spcBef>
                          <a:spcPts val="0"/>
                        </a:spcBef>
                        <a:spcAft>
                          <a:spcPts val="0"/>
                        </a:spcAft>
                        <a:buClrTx/>
                        <a:buSzTx/>
                        <a:buFontTx/>
                        <a:buChar char="-"/>
                        <a:tabLst/>
                        <a:defRPr/>
                      </a:pPr>
                      <a:r>
                        <a:rPr lang="fa-IR" sz="2000" b="1" baseline="0" dirty="0" smtClean="0">
                          <a:cs typeface="B Compset" pitchFamily="2" charset="-78"/>
                        </a:rPr>
                        <a:t>بیان چگونگی ، نحوه ارائه فرایند، فرد مسئول ،توالی</a:t>
                      </a:r>
                    </a:p>
                    <a:p>
                      <a:pPr marL="0" marR="0" indent="0" algn="just" defTabSz="914400" rtl="1" eaLnBrk="1" fontAlgn="auto" latinLnBrk="0" hangingPunct="1">
                        <a:lnSpc>
                          <a:spcPct val="100000"/>
                        </a:lnSpc>
                        <a:spcBef>
                          <a:spcPts val="0"/>
                        </a:spcBef>
                        <a:spcAft>
                          <a:spcPts val="0"/>
                        </a:spcAft>
                        <a:buClrTx/>
                        <a:buSzTx/>
                        <a:buFontTx/>
                        <a:buChar char="-"/>
                        <a:tabLst/>
                        <a:defRPr/>
                      </a:pPr>
                      <a:r>
                        <a:rPr lang="fa-IR" sz="2000" b="1" baseline="0" dirty="0" smtClean="0">
                          <a:cs typeface="B Compset" pitchFamily="2" charset="-78"/>
                        </a:rPr>
                        <a:t>دارای الزام اجرایی و بار قانونی</a:t>
                      </a:r>
                    </a:p>
                    <a:p>
                      <a:pPr algn="just" rtl="1">
                        <a:buFontTx/>
                        <a:buChar char="-"/>
                      </a:pPr>
                      <a:endParaRPr lang="fa-IR" sz="2000" b="1" dirty="0">
                        <a:cs typeface="B Compset" pitchFamily="2" charset="-78"/>
                      </a:endParaRPr>
                    </a:p>
                  </a:txBody>
                  <a:tcPr anchor="ctr"/>
                </a:tc>
              </a:tr>
              <a:tr h="1897951">
                <a:tc>
                  <a:txBody>
                    <a:bodyPr/>
                    <a:lstStyle/>
                    <a:p>
                      <a:pPr algn="ctr" rtl="1"/>
                      <a:r>
                        <a:rPr lang="fa-IR" sz="2000" b="1" dirty="0" smtClean="0">
                          <a:cs typeface="B Compset" pitchFamily="2" charset="-78"/>
                        </a:rPr>
                        <a:t>حیطه اجرا</a:t>
                      </a:r>
                      <a:endParaRPr lang="fa-IR" sz="2000" b="1" dirty="0">
                        <a:cs typeface="B Compset" pitchFamily="2" charset="-78"/>
                      </a:endParaRPr>
                    </a:p>
                  </a:txBody>
                  <a:tcPr anchor="ctr"/>
                </a:tc>
                <a:tc>
                  <a:txBody>
                    <a:bodyPr/>
                    <a:lstStyle/>
                    <a:p>
                      <a:pPr algn="just" rtl="1"/>
                      <a:r>
                        <a:rPr lang="fa-IR" sz="2000" b="1" dirty="0" smtClean="0">
                          <a:cs typeface="B Compset" pitchFamily="2" charset="-78"/>
                        </a:rPr>
                        <a:t>سطح بیمارستان/بخش</a:t>
                      </a:r>
                      <a:endParaRPr lang="fa-IR" sz="2000" b="1" dirty="0">
                        <a:cs typeface="B Compset" pitchFamily="2" charset="-78"/>
                      </a:endParaRPr>
                    </a:p>
                  </a:txBody>
                  <a:tcPr anchor="ctr"/>
                </a:tc>
                <a:tc>
                  <a:txBody>
                    <a:bodyPr/>
                    <a:lstStyle/>
                    <a:p>
                      <a:pPr algn="just" rtl="1"/>
                      <a:r>
                        <a:rPr lang="fa-IR" sz="2000" b="1" dirty="0" smtClean="0">
                          <a:cs typeface="B Compset" pitchFamily="2" charset="-78"/>
                        </a:rPr>
                        <a:t>سطح بیمارستان/ بخش</a:t>
                      </a:r>
                      <a:endParaRPr lang="fa-IR" sz="2000" b="1" dirty="0">
                        <a:cs typeface="B Compset" pitchFamily="2" charset="-78"/>
                      </a:endParaRPr>
                    </a:p>
                  </a:txBody>
                  <a:tcPr anchor="ctr"/>
                </a:tc>
                <a:tc>
                  <a:txBody>
                    <a:bodyPr/>
                    <a:lstStyle/>
                    <a:p>
                      <a:pPr algn="just" rtl="1"/>
                      <a:r>
                        <a:rPr lang="fa-IR" sz="2000" b="1" dirty="0" smtClean="0">
                          <a:cs typeface="B Compset" pitchFamily="2" charset="-78"/>
                        </a:rPr>
                        <a:t>تمامی مراکز ارائه خدمات سلامت (جهانی)</a:t>
                      </a:r>
                      <a:endParaRPr lang="fa-IR" sz="2000" b="1" dirty="0">
                        <a:cs typeface="B Compset" pitchFamily="2" charset="-78"/>
                      </a:endParaRPr>
                    </a:p>
                  </a:txBody>
                  <a:tcPr anchor="ctr"/>
                </a:tc>
                <a:tc>
                  <a:txBody>
                    <a:bodyPr/>
                    <a:lstStyle/>
                    <a:p>
                      <a:pPr algn="just" rtl="1"/>
                      <a:r>
                        <a:rPr lang="fa-IR" sz="2000" b="1" dirty="0" smtClean="0">
                          <a:cs typeface="B Compset" pitchFamily="2" charset="-78"/>
                        </a:rPr>
                        <a:t>تمامی مراکز ارائه خدمات سلامت در سطح کشور ( در صورت تدوین بومی کلیه مراکز تحت پوشش سازمان تدوین گر)</a:t>
                      </a:r>
                      <a:endParaRPr lang="fa-IR" sz="2000" b="1" dirty="0">
                        <a:cs typeface="B Compset" pitchFamily="2" charset="-78"/>
                      </a:endParaRPr>
                    </a:p>
                  </a:txBody>
                  <a:tcPr anchor="ctr"/>
                </a:tc>
              </a:tr>
              <a:tr h="1539847">
                <a:tc>
                  <a:txBody>
                    <a:bodyPr/>
                    <a:lstStyle/>
                    <a:p>
                      <a:pPr algn="ctr" rtl="1"/>
                      <a:r>
                        <a:rPr lang="fa-IR" sz="2000" b="1" dirty="0" smtClean="0">
                          <a:cs typeface="B Compset" pitchFamily="2" charset="-78"/>
                        </a:rPr>
                        <a:t>نحوه بازنگری</a:t>
                      </a:r>
                      <a:endParaRPr lang="fa-IR" sz="2000" b="1" dirty="0">
                        <a:cs typeface="B Compset" pitchFamily="2" charset="-78"/>
                      </a:endParaRPr>
                    </a:p>
                  </a:txBody>
                  <a:tcPr anchor="ctr"/>
                </a:tc>
                <a:tc>
                  <a:txBody>
                    <a:bodyPr/>
                    <a:lstStyle/>
                    <a:p>
                      <a:pPr algn="just" rtl="1"/>
                      <a:r>
                        <a:rPr lang="fa-IR" sz="2000" b="1" dirty="0" smtClean="0">
                          <a:cs typeface="B Compset" pitchFamily="2" charset="-78"/>
                        </a:rPr>
                        <a:t>علاوه بر تغییرات منابع علمی و براساس نتایج ممیزی اجرای خط مشی در بیمارستان یا بخش</a:t>
                      </a:r>
                      <a:endParaRPr lang="fa-IR" sz="2000" b="1" dirty="0">
                        <a:cs typeface="B Compset" pitchFamily="2" charset="-78"/>
                      </a:endParaRPr>
                    </a:p>
                  </a:txBody>
                  <a:tcPr anchor="ctr"/>
                </a:tc>
                <a:tc>
                  <a:txBody>
                    <a:bodyPr/>
                    <a:lstStyle/>
                    <a:p>
                      <a:pPr algn="just" rtl="1"/>
                      <a:r>
                        <a:rPr lang="fa-IR" sz="2000" b="1" dirty="0" smtClean="0">
                          <a:cs typeface="B Compset" pitchFamily="2" charset="-78"/>
                        </a:rPr>
                        <a:t>براساس نتایج ممیزی اجرای خط مشی در بیمارستان</a:t>
                      </a:r>
                      <a:r>
                        <a:rPr lang="fa-IR" sz="2000" b="1" baseline="0" dirty="0" smtClean="0">
                          <a:cs typeface="B Compset" pitchFamily="2" charset="-78"/>
                        </a:rPr>
                        <a:t> یا بخش</a:t>
                      </a:r>
                      <a:endParaRPr lang="fa-IR" sz="2000" b="1" dirty="0">
                        <a:cs typeface="B Compset" pitchFamily="2" charset="-78"/>
                      </a:endParaRPr>
                    </a:p>
                  </a:txBody>
                  <a:tcPr anchor="ctr"/>
                </a:tc>
                <a:tc>
                  <a:txBody>
                    <a:bodyPr/>
                    <a:lstStyle/>
                    <a:p>
                      <a:pPr algn="just" rtl="1"/>
                      <a:r>
                        <a:rPr lang="fa-IR" sz="2000" b="1" dirty="0" smtClean="0">
                          <a:cs typeface="B Compset" pitchFamily="2" charset="-78"/>
                        </a:rPr>
                        <a:t>براساس پیشرفت در تکنولوژی توسعه علوم پایه و پژوهش های بالینی</a:t>
                      </a:r>
                      <a:endParaRPr lang="fa-IR" sz="2000" b="1" dirty="0">
                        <a:cs typeface="B Compset" pitchFamily="2" charset="-78"/>
                      </a:endParaRPr>
                    </a:p>
                  </a:txBody>
                  <a:tcPr anchor="ctr"/>
                </a:tc>
                <a:tc>
                  <a:txBody>
                    <a:bodyPr/>
                    <a:lstStyle/>
                    <a:p>
                      <a:pPr algn="just" rtl="1"/>
                      <a:r>
                        <a:rPr lang="fa-IR" sz="2000" b="1" dirty="0" smtClean="0">
                          <a:cs typeface="B Compset" pitchFamily="2" charset="-78"/>
                        </a:rPr>
                        <a:t>تغییر در محتوای منابع علمی</a:t>
                      </a:r>
                      <a:r>
                        <a:rPr lang="fa-IR" sz="2000" b="1" baseline="0" dirty="0" smtClean="0">
                          <a:cs typeface="B Compset" pitchFamily="2" charset="-78"/>
                        </a:rPr>
                        <a:t> و سیاستهای مراکز سیاست گذاری</a:t>
                      </a:r>
                      <a:endParaRPr lang="fa-IR" sz="2000" b="1" dirty="0">
                        <a:cs typeface="B Compset" pitchFamily="2" charset="-78"/>
                      </a:endParaRPr>
                    </a:p>
                  </a:txBody>
                  <a:tcPr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0" y="1299410"/>
            <a:ext cx="9143999" cy="5234739"/>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توجه : فرایند نیز روش انجام یک فعالیت را در یک الگوی نظام یافته ترسیم می کند .</a:t>
            </a:r>
          </a:p>
          <a:p>
            <a:pPr marL="0" indent="0" algn="just" rtl="1">
              <a:lnSpc>
                <a:spcPct val="130000"/>
              </a:lnSpc>
              <a:buNone/>
            </a:pPr>
            <a:r>
              <a:rPr lang="fa-IR" sz="3200" b="1" dirty="0" smtClean="0">
                <a:cs typeface="B Compset" pitchFamily="2" charset="-78"/>
              </a:rPr>
              <a:t>1- در یک فرایند از ابتدای شروع یک فعالیت یعنی مراجعه خدمت گیرنده تا آخرین مرحله یعنی خروج خدمت گیرنده از سیستم دیده شده و توالی زمانی و فرد مسئول در فلوچارت با فرمت تعریف شده ثبت می شود. اما در روش اجرایی مدیریت فرایند توضیح داده می شود که شامل ساختار، خود فرایند، پیامد  و نحوه ارزیابی می باشد.</a:t>
            </a:r>
          </a:p>
          <a:p>
            <a:pPr marL="0" indent="0" algn="just" rtl="1">
              <a:lnSpc>
                <a:spcPct val="130000"/>
              </a:lnSpc>
              <a:buNone/>
            </a:pPr>
            <a:r>
              <a:rPr lang="fa-IR" sz="3200" b="1" dirty="0" smtClean="0">
                <a:cs typeface="B Compset" pitchFamily="2" charset="-78"/>
              </a:rPr>
              <a:t>2-روش اجرايي اغلب شامل چند فرايند است.</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مقایسه فرایند با روش اجرایی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جایگاه خط مشی در نظام مدیریت</a:t>
            </a:r>
            <a:endParaRPr lang="en-US" sz="4000" b="1" dirty="0" smtClean="0">
              <a:effectLst>
                <a:outerShdw blurRad="38100" dist="38100" dir="2700000" algn="tl">
                  <a:srgbClr val="000000">
                    <a:alpha val="43137"/>
                  </a:srgbClr>
                </a:outerShdw>
              </a:effectLst>
              <a:cs typeface="B Traffic" pitchFamily="2" charset="-78"/>
            </a:endParaRPr>
          </a:p>
        </p:txBody>
      </p:sp>
      <p:graphicFrame>
        <p:nvGraphicFramePr>
          <p:cNvPr id="6" name="Diagram 5"/>
          <p:cNvGraphicFramePr/>
          <p:nvPr/>
        </p:nvGraphicFramePr>
        <p:xfrm>
          <a:off x="0" y="1149350"/>
          <a:ext cx="9144000" cy="570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282239"/>
          </a:xfrm>
          <a:prstGeom prst="rect">
            <a:avLst/>
          </a:prstGeom>
          <a:noFill/>
          <a:ln>
            <a:miter lim="800000"/>
            <a:headEnd/>
            <a:tailEnd/>
          </a:ln>
        </p:spPr>
        <p:txBody>
          <a:bodyPr/>
          <a:lstStyle/>
          <a:p>
            <a:pPr marL="0" indent="0" algn="just" rtl="1">
              <a:lnSpc>
                <a:spcPct val="130000"/>
              </a:lnSpc>
              <a:buFontTx/>
              <a:buChar char="-"/>
            </a:pPr>
            <a:r>
              <a:rPr lang="fa-IR" sz="3600" b="1" dirty="0" smtClean="0">
                <a:cs typeface="B Compset" pitchFamily="2" charset="-78"/>
              </a:rPr>
              <a:t>خط مشي در حقيقت سياستهاي سازمان و روش اجراي آن را بيان ميكند.</a:t>
            </a:r>
          </a:p>
          <a:p>
            <a:pPr marL="0" indent="0" algn="just" rtl="1">
              <a:lnSpc>
                <a:spcPct val="130000"/>
              </a:lnSpc>
              <a:buFontTx/>
              <a:buChar char="-"/>
            </a:pPr>
            <a:r>
              <a:rPr lang="fa-IR" sz="3600" b="1" dirty="0" smtClean="0">
                <a:cs typeface="B Compset" pitchFamily="2" charset="-78"/>
              </a:rPr>
              <a:t> خط مشي در نظام مديريت پس از تعيين رسالت سازمان ،اهداف و استراتژي ها قرار مي گيرد.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جایگاه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FontTx/>
              <a:buChar char="-"/>
            </a:pPr>
            <a:r>
              <a:rPr lang="fa-IR" sz="3600" b="1" dirty="0" smtClean="0">
                <a:cs typeface="B Compset" pitchFamily="2" charset="-78"/>
              </a:rPr>
              <a:t>یک پله پایین تر از استاندارد و یک پله بالاتر از تصمیمات فردی می باشد.</a:t>
            </a:r>
          </a:p>
          <a:p>
            <a:pPr marL="0" indent="0" algn="just" rtl="1">
              <a:lnSpc>
                <a:spcPct val="130000"/>
              </a:lnSpc>
              <a:buFontTx/>
              <a:buChar char="-"/>
            </a:pPr>
            <a:r>
              <a:rPr lang="fa-IR" sz="3600" b="1" dirty="0" smtClean="0">
                <a:cs typeface="B Compset" pitchFamily="2" charset="-78"/>
              </a:rPr>
              <a:t> در واقع آنچه که هویت هر بیمارستان را ساخته و پرداخته می نماید و آن را متمایز می کند .</a:t>
            </a:r>
          </a:p>
          <a:p>
            <a:pPr marL="0" indent="0" algn="just" rtl="1">
              <a:lnSpc>
                <a:spcPct val="130000"/>
              </a:lnSpc>
              <a:buFontTx/>
              <a:buChar char="-"/>
            </a:pPr>
            <a:r>
              <a:rPr lang="fa-IR" sz="3600" b="1" dirty="0" smtClean="0">
                <a:cs typeface="B Compset" pitchFamily="2" charset="-78"/>
              </a:rPr>
              <a:t>مفاهیم خط مشی از رسالت سازمان منشا می گیرد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جایگاه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266700" indent="-266700" algn="just" rtl="1">
              <a:lnSpc>
                <a:spcPct val="130000"/>
              </a:lnSpc>
            </a:pPr>
            <a:r>
              <a:rPr lang="fa-IR" sz="3600" b="1" dirty="0" smtClean="0">
                <a:cs typeface="B Compset" pitchFamily="2" charset="-78"/>
              </a:rPr>
              <a:t>دارای ثبات و در عین حال انعطاف پذیرباشد.( ثبات بدین معنی است که غیرقابل تغییر است مگر اینکه تغییری زیربنایی در شرایط حاکم ایجاد شود. انعطاف پذیر است بدین معنی که برای سلیقه و تصمیمات مدیر سازمان جایگاه قائل است )</a:t>
            </a:r>
          </a:p>
          <a:p>
            <a:pPr marL="266700" indent="-266700" algn="just" rtl="1">
              <a:lnSpc>
                <a:spcPct val="130000"/>
              </a:lnSpc>
            </a:pPr>
            <a:r>
              <a:rPr lang="fa-IR" sz="3600" b="1" dirty="0" smtClean="0">
                <a:cs typeface="B Compset" pitchFamily="2" charset="-78"/>
              </a:rPr>
              <a:t>دارای زبانی ساده روشن و قابل فهم است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ویژگیهای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FontTx/>
              <a:buChar char="-"/>
            </a:pPr>
            <a:r>
              <a:rPr lang="fa-IR" sz="3600" b="1" dirty="0" smtClean="0">
                <a:cs typeface="B Compset" pitchFamily="2" charset="-78"/>
              </a:rPr>
              <a:t>خط مشی مورد تائید مدیراني است که مسئول تصمیم گیری های اجرای سازمان هستند . </a:t>
            </a:r>
          </a:p>
          <a:p>
            <a:pPr marL="0" indent="0" algn="just" rtl="1">
              <a:lnSpc>
                <a:spcPct val="130000"/>
              </a:lnSpc>
              <a:buNone/>
            </a:pPr>
            <a:r>
              <a:rPr lang="fa-IR" sz="3600" b="1" dirty="0" smtClean="0">
                <a:cs typeface="B Compset" pitchFamily="2" charset="-78"/>
              </a:rPr>
              <a:t>( درصورتی که خط مشی کاربرد وسیع بیش از یک بخش داشته یا هزینه قابل ملاحظه ای دارد، مورد تائید مدیر ارشد سازمان نیز قرار می گیرد . )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ویژگیهای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057944"/>
            <a:ext cx="8354846" cy="5380955"/>
          </a:xfrm>
          <a:prstGeom prst="rect">
            <a:avLst/>
          </a:prstGeom>
          <a:noFill/>
          <a:ln>
            <a:miter lim="800000"/>
            <a:headEnd/>
            <a:tailEnd/>
          </a:ln>
        </p:spPr>
        <p:txBody>
          <a:bodyPr/>
          <a:lstStyle/>
          <a:p>
            <a:pPr marL="0" indent="0" algn="just" rtl="1">
              <a:lnSpc>
                <a:spcPct val="120000"/>
              </a:lnSpc>
            </a:pPr>
            <a:r>
              <a:rPr lang="fa-IR" sz="3200" b="1" dirty="0" smtClean="0">
                <a:cs typeface="B Compset" pitchFamily="2" charset="-78"/>
              </a:rPr>
              <a:t>برنامه استراتژیک</a:t>
            </a:r>
          </a:p>
          <a:p>
            <a:pPr marL="0" indent="0" algn="just" rtl="1">
              <a:lnSpc>
                <a:spcPct val="120000"/>
              </a:lnSpc>
            </a:pPr>
            <a:r>
              <a:rPr lang="fa-IR" sz="3200" b="1" dirty="0" smtClean="0">
                <a:cs typeface="B Compset" pitchFamily="2" charset="-78"/>
              </a:rPr>
              <a:t> برنامه عملیاتی</a:t>
            </a:r>
          </a:p>
          <a:p>
            <a:pPr marL="0" indent="0" algn="just" rtl="1">
              <a:lnSpc>
                <a:spcPct val="120000"/>
              </a:lnSpc>
            </a:pPr>
            <a:r>
              <a:rPr lang="fa-IR" sz="3200" b="1" dirty="0" smtClean="0">
                <a:cs typeface="B Compset" pitchFamily="2" charset="-78"/>
              </a:rPr>
              <a:t> خط مشی</a:t>
            </a:r>
          </a:p>
          <a:p>
            <a:pPr marL="0" indent="0" algn="just" rtl="1">
              <a:lnSpc>
                <a:spcPct val="120000"/>
              </a:lnSpc>
            </a:pPr>
            <a:r>
              <a:rPr lang="fa-IR" sz="3200" b="1" dirty="0" smtClean="0">
                <a:cs typeface="B Compset" pitchFamily="2" charset="-78"/>
              </a:rPr>
              <a:t>روش اجرایی</a:t>
            </a:r>
          </a:p>
          <a:p>
            <a:pPr marL="0" indent="0" algn="just" rtl="1">
              <a:lnSpc>
                <a:spcPct val="120000"/>
              </a:lnSpc>
            </a:pPr>
            <a:r>
              <a:rPr lang="fa-IR" sz="3200" b="1" dirty="0" smtClean="0">
                <a:cs typeface="B Compset" pitchFamily="2" charset="-78"/>
              </a:rPr>
              <a:t> دستورالعمل</a:t>
            </a:r>
          </a:p>
          <a:p>
            <a:pPr marL="0" indent="0" algn="just" rtl="1">
              <a:lnSpc>
                <a:spcPct val="120000"/>
              </a:lnSpc>
            </a:pPr>
            <a:r>
              <a:rPr lang="fa-IR" sz="3200" b="1" dirty="0" smtClean="0">
                <a:cs typeface="B Compset" pitchFamily="2" charset="-78"/>
              </a:rPr>
              <a:t>راهنمای های بالینی</a:t>
            </a:r>
          </a:p>
          <a:p>
            <a:pPr marL="0" indent="0" algn="just" rtl="1">
              <a:lnSpc>
                <a:spcPct val="120000"/>
              </a:lnSpc>
              <a:buNone/>
            </a:pPr>
            <a:r>
              <a:rPr lang="fa-IR" sz="3200" b="1" dirty="0" smtClean="0">
                <a:cs typeface="B Compset" pitchFamily="2" charset="-78"/>
              </a:rPr>
              <a:t>در واقع استفاده از این تکنیک ها یک نظام راهنمای رفتاری را در اختیار پرسنل قرار می دهد که هر کدام مکمل دیگری است.</a:t>
            </a:r>
          </a:p>
        </p:txBody>
      </p:sp>
      <p:sp>
        <p:nvSpPr>
          <p:cNvPr id="4099" name="Title 5"/>
          <p:cNvSpPr>
            <a:spLocks noGrp="1"/>
          </p:cNvSpPr>
          <p:nvPr>
            <p:ph type="title"/>
          </p:nvPr>
        </p:nvSpPr>
        <p:spPr bwMode="auto">
          <a:xfrm>
            <a:off x="255258" y="164183"/>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ابزارهای استانداردسازی شامل :</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098">
                                            <p:txEl>
                                              <p:pRg st="6" end="6"/>
                                            </p:txEl>
                                          </p:spTgt>
                                        </p:tgtEl>
                                        <p:attrNameLst>
                                          <p:attrName>style.visibility</p:attrName>
                                        </p:attrNameLst>
                                      </p:cBhvr>
                                      <p:to>
                                        <p:strVal val="visible"/>
                                      </p:to>
                                    </p:set>
                                    <p:anim calcmode="lin" valueType="num">
                                      <p:cBhvr additive="base">
                                        <p:cTn id="54"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533400" indent="-533400" algn="just" rtl="1">
              <a:lnSpc>
                <a:spcPct val="130000"/>
              </a:lnSpc>
            </a:pPr>
            <a:r>
              <a:rPr lang="fa-IR" sz="3600" b="1" dirty="0" smtClean="0">
                <a:cs typeface="B Compset" pitchFamily="2" charset="-78"/>
              </a:rPr>
              <a:t>واضح و مختصر با جملات کوتاه</a:t>
            </a:r>
          </a:p>
          <a:p>
            <a:pPr marL="533400" indent="-533400" algn="just" rtl="1">
              <a:lnSpc>
                <a:spcPct val="130000"/>
              </a:lnSpc>
            </a:pPr>
            <a:r>
              <a:rPr lang="fa-IR" sz="3600" b="1" dirty="0" smtClean="0">
                <a:cs typeface="B Compset" pitchFamily="2" charset="-78"/>
              </a:rPr>
              <a:t>از به کار بردن افعال مجهول خودداری مي شود .</a:t>
            </a:r>
          </a:p>
          <a:p>
            <a:pPr marL="533400" indent="-533400" algn="just" rtl="1">
              <a:lnSpc>
                <a:spcPct val="130000"/>
              </a:lnSpc>
            </a:pPr>
            <a:r>
              <a:rPr lang="fa-IR" sz="3600" b="1" dirty="0" smtClean="0">
                <a:cs typeface="B Compset" pitchFamily="2" charset="-78"/>
              </a:rPr>
              <a:t>استفاده از آن مفید و راحت است .</a:t>
            </a:r>
          </a:p>
          <a:p>
            <a:pPr marL="533400" indent="-533400" algn="just" rtl="1">
              <a:lnSpc>
                <a:spcPct val="130000"/>
              </a:lnSpc>
            </a:pPr>
            <a:r>
              <a:rPr lang="fa-IR" sz="3600" b="1" dirty="0" smtClean="0">
                <a:cs typeface="B Compset" pitchFamily="2" charset="-78"/>
              </a:rPr>
              <a:t>از پرداختن بیش از حد به جزئیات پرهیز می کند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ویژگیهای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533400" indent="-533400" algn="just" rtl="1"/>
            <a:r>
              <a:rPr lang="fa-IR" sz="3200" b="1" dirty="0" smtClean="0">
                <a:cs typeface="B Compset" pitchFamily="2" charset="-78"/>
              </a:rPr>
              <a:t>ایجاد حافظه ثابت از تخصص های یک سازمان</a:t>
            </a:r>
          </a:p>
          <a:p>
            <a:pPr marL="533400" indent="-533400" algn="just" rtl="1"/>
            <a:r>
              <a:rPr lang="fa-IR" sz="3200" b="1" dirty="0" smtClean="0">
                <a:cs typeface="B Compset" pitchFamily="2" charset="-78"/>
              </a:rPr>
              <a:t>پرهیز از دوباره کاری و موازی کاری</a:t>
            </a:r>
          </a:p>
          <a:p>
            <a:pPr marL="533400" indent="-533400" algn="just" rtl="1"/>
            <a:r>
              <a:rPr lang="fa-IR" sz="3200" b="1" dirty="0" smtClean="0">
                <a:cs typeface="B Compset" pitchFamily="2" charset="-78"/>
              </a:rPr>
              <a:t>کاهش نیاز پرسنل به جستجو و تبادل نظر با همکاران و پیشکسوتان </a:t>
            </a:r>
          </a:p>
          <a:p>
            <a:pPr marL="533400" indent="-533400" algn="just" rtl="1"/>
            <a:r>
              <a:rPr lang="fa-IR" sz="3200" b="1" dirty="0" smtClean="0">
                <a:cs typeface="B Compset" pitchFamily="2" charset="-78"/>
              </a:rPr>
              <a:t>کاهش احتمال اعمال سلیقه فردی در ارائه خدمات درمانی</a:t>
            </a:r>
          </a:p>
          <a:p>
            <a:pPr marL="533400" indent="-533400" algn="just" rtl="1"/>
            <a:r>
              <a:rPr lang="fa-IR" sz="3200" b="1" dirty="0" smtClean="0">
                <a:cs typeface="B Compset" pitchFamily="2" charset="-78"/>
              </a:rPr>
              <a:t>تشویق کننده پرسنل برای ارائه کارها به شکل تیمی نه انفرادی</a:t>
            </a:r>
          </a:p>
          <a:p>
            <a:pPr marL="533400" indent="-533400" algn="just" rtl="1"/>
            <a:r>
              <a:rPr lang="fa-IR" sz="3200" b="1" dirty="0" smtClean="0">
                <a:cs typeface="B Compset" pitchFamily="2" charset="-78"/>
              </a:rPr>
              <a:t>کمک کننده به نهاد یا سازمان برای نیل به اهداف استراتژی</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فواید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533400" indent="-533400" algn="just" rtl="1"/>
            <a:r>
              <a:rPr lang="fa-IR" sz="3200" b="1" dirty="0" smtClean="0">
                <a:cs typeface="B Compset" pitchFamily="2" charset="-78"/>
              </a:rPr>
              <a:t>خط مشی در سطح سازمان </a:t>
            </a:r>
          </a:p>
          <a:p>
            <a:pPr marL="533400" indent="-533400" algn="just" rtl="1">
              <a:buNone/>
            </a:pPr>
            <a:r>
              <a:rPr lang="fa-IR" sz="3200" b="1" dirty="0" smtClean="0">
                <a:cs typeface="B Compset" pitchFamily="2" charset="-78"/>
              </a:rPr>
              <a:t>	مثال : رسیدگی به شکایات</a:t>
            </a:r>
          </a:p>
          <a:p>
            <a:pPr marL="533400" indent="-533400" algn="just" rtl="1">
              <a:buNone/>
            </a:pPr>
            <a:endParaRPr lang="fa-IR" sz="3200" b="1" dirty="0" smtClean="0">
              <a:cs typeface="B Compset" pitchFamily="2" charset="-78"/>
            </a:endParaRPr>
          </a:p>
          <a:p>
            <a:pPr marL="533400" indent="-533400" algn="just" rtl="1"/>
            <a:r>
              <a:rPr lang="fa-IR" sz="3200" b="1" dirty="0" smtClean="0">
                <a:cs typeface="B Compset" pitchFamily="2" charset="-78"/>
              </a:rPr>
              <a:t>خط مشی در سطح چندین بخش</a:t>
            </a:r>
          </a:p>
          <a:p>
            <a:pPr marL="533400" indent="-533400" algn="just" rtl="1">
              <a:buNone/>
            </a:pPr>
            <a:r>
              <a:rPr lang="fa-IR" sz="3200" b="1" dirty="0" smtClean="0">
                <a:cs typeface="B Compset" pitchFamily="2" charset="-78"/>
              </a:rPr>
              <a:t>	مثال : اندازه گیری عوامل زیان آور </a:t>
            </a:r>
            <a:r>
              <a:rPr lang="fa-IR" sz="3200" b="1" smtClean="0">
                <a:cs typeface="B Compset" pitchFamily="2" charset="-78"/>
              </a:rPr>
              <a:t>محیط کار</a:t>
            </a:r>
          </a:p>
          <a:p>
            <a:pPr marL="533400" indent="-533400" algn="just" rtl="1">
              <a:buNone/>
            </a:pPr>
            <a:endParaRPr lang="fa-IR" sz="3200" b="1" dirty="0" smtClean="0">
              <a:cs typeface="B Compset" pitchFamily="2" charset="-78"/>
            </a:endParaRPr>
          </a:p>
          <a:p>
            <a:pPr marL="533400" indent="-533400" algn="just" rtl="1"/>
            <a:r>
              <a:rPr lang="fa-IR" sz="3200" b="1" dirty="0" smtClean="0">
                <a:cs typeface="B Compset" pitchFamily="2" charset="-78"/>
              </a:rPr>
              <a:t>خط مشی در سطح یک بخش </a:t>
            </a:r>
          </a:p>
          <a:p>
            <a:pPr marL="533400" indent="-533400" algn="just" rtl="1">
              <a:buNone/>
            </a:pPr>
            <a:r>
              <a:rPr lang="fa-IR" sz="3200" b="1" dirty="0" smtClean="0">
                <a:cs typeface="B Compset" pitchFamily="2" charset="-78"/>
              </a:rPr>
              <a:t>	مثال : کالیبراسیون تجهیزات</a:t>
            </a:r>
          </a:p>
          <a:p>
            <a:pPr marL="533400" indent="-533400" algn="just" rtl="1">
              <a:buNone/>
            </a:pPr>
            <a:endParaRPr lang="fa-IR" sz="3200" b="1" dirty="0" smtClean="0">
              <a:cs typeface="B Compset" pitchFamily="2" charset="-78"/>
            </a:endParaRP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سطوح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3" end="3"/>
                                            </p:txEl>
                                          </p:spTgt>
                                        </p:tgtEl>
                                        <p:attrNameLst>
                                          <p:attrName>style.visibility</p:attrName>
                                        </p:attrNameLst>
                                      </p:cBhvr>
                                      <p:to>
                                        <p:strVal val="visible"/>
                                      </p:to>
                                    </p:set>
                                    <p:anim calcmode="lin" valueType="num">
                                      <p:cBhvr additive="base">
                                        <p:cTn id="30"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4" end="4"/>
                                            </p:txEl>
                                          </p:spTgt>
                                        </p:tgtEl>
                                        <p:attrNameLst>
                                          <p:attrName>style.visibility</p:attrName>
                                        </p:attrNameLst>
                                      </p:cBhvr>
                                      <p:to>
                                        <p:strVal val="visible"/>
                                      </p:to>
                                    </p:set>
                                    <p:anim calcmode="lin" valueType="num">
                                      <p:cBhvr additive="base">
                                        <p:cTn id="36"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6" end="6"/>
                                            </p:txEl>
                                          </p:spTgt>
                                        </p:tgtEl>
                                        <p:attrNameLst>
                                          <p:attrName>style.visibility</p:attrName>
                                        </p:attrNameLst>
                                      </p:cBhvr>
                                      <p:to>
                                        <p:strVal val="visible"/>
                                      </p:to>
                                    </p:set>
                                    <p:anim calcmode="lin" valueType="num">
                                      <p:cBhvr additive="base">
                                        <p:cTn id="42"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7" end="7"/>
                                            </p:txEl>
                                          </p:spTgt>
                                        </p:tgtEl>
                                        <p:attrNameLst>
                                          <p:attrName>style.visibility</p:attrName>
                                        </p:attrNameLst>
                                      </p:cBhvr>
                                      <p:to>
                                        <p:strVal val="visible"/>
                                      </p:to>
                                    </p:set>
                                    <p:anim calcmode="lin" valueType="num">
                                      <p:cBhvr additive="base">
                                        <p:cTn id="48" dur="500" fill="hold"/>
                                        <p:tgtEl>
                                          <p:spTgt spid="4098">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فرمت خط مشی</a:t>
            </a:r>
            <a:endParaRPr lang="en-US" sz="4000" b="1" dirty="0" smtClean="0">
              <a:effectLst>
                <a:outerShdw blurRad="38100" dist="38100" dir="2700000" algn="tl">
                  <a:srgbClr val="000000">
                    <a:alpha val="43137"/>
                  </a:srgbClr>
                </a:outerShdw>
              </a:effectLst>
              <a:cs typeface="B Traffic" pitchFamily="2" charset="-78"/>
            </a:endParaRPr>
          </a:p>
        </p:txBody>
      </p:sp>
      <p:graphicFrame>
        <p:nvGraphicFramePr>
          <p:cNvPr id="4" name="Table 3"/>
          <p:cNvGraphicFramePr>
            <a:graphicFrameLocks noGrp="1"/>
          </p:cNvGraphicFramePr>
          <p:nvPr/>
        </p:nvGraphicFramePr>
        <p:xfrm>
          <a:off x="0" y="951231"/>
          <a:ext cx="9144000" cy="5906770"/>
        </p:xfrm>
        <a:graphic>
          <a:graphicData uri="http://schemas.openxmlformats.org/drawingml/2006/table">
            <a:tbl>
              <a:tblPr rtl="1" firstRow="1" bandRow="1">
                <a:tableStyleId>{08FB837D-C827-4EFA-A057-4D05807E0F7C}</a:tableStyleId>
              </a:tblPr>
              <a:tblGrid>
                <a:gridCol w="4572000"/>
                <a:gridCol w="4572000"/>
              </a:tblGrid>
              <a:tr h="747997">
                <a:tc gridSpan="2">
                  <a:txBody>
                    <a:bodyPr/>
                    <a:lstStyle/>
                    <a:p>
                      <a:pPr algn="ctr" rtl="1"/>
                      <a:r>
                        <a:rPr lang="fa-IR" b="1" dirty="0" smtClean="0">
                          <a:cs typeface="B Compset" pitchFamily="2" charset="-78"/>
                        </a:rPr>
                        <a:t>بسمه تعالی</a:t>
                      </a:r>
                    </a:p>
                    <a:p>
                      <a:pPr algn="r" rtl="1"/>
                      <a:r>
                        <a:rPr lang="fa-IR" b="1" dirty="0" smtClean="0">
                          <a:cs typeface="B Compset" pitchFamily="2" charset="-78"/>
                        </a:rPr>
                        <a:t>آرم سازمان                                                                                                                                        لگوي اعتباربخشي        </a:t>
                      </a:r>
                      <a:endParaRPr lang="fa-IR" b="1" dirty="0">
                        <a:cs typeface="B Compset" pitchFamily="2" charset="-78"/>
                      </a:endParaRPr>
                    </a:p>
                  </a:txBody>
                  <a:tcPr anchor="ctr"/>
                </a:tc>
                <a:tc hMerge="1">
                  <a:txBody>
                    <a:bodyPr/>
                    <a:lstStyle/>
                    <a:p>
                      <a:pPr rtl="1"/>
                      <a:endParaRPr lang="fa-IR"/>
                    </a:p>
                  </a:txBody>
                  <a:tcPr/>
                </a:tc>
              </a:tr>
              <a:tr h="947341">
                <a:tc>
                  <a:txBody>
                    <a:bodyPr/>
                    <a:lstStyle/>
                    <a:p>
                      <a:pPr algn="r" rtl="1"/>
                      <a:r>
                        <a:rPr lang="fa-IR" b="1" dirty="0" smtClean="0">
                          <a:cs typeface="B Compset" pitchFamily="2" charset="-78"/>
                        </a:rPr>
                        <a:t>عنوان خط مشی</a:t>
                      </a:r>
                    </a:p>
                    <a:p>
                      <a:pPr algn="r" rtl="1"/>
                      <a:r>
                        <a:rPr lang="fa-IR" b="1" dirty="0" smtClean="0">
                          <a:cs typeface="B Compset" pitchFamily="2" charset="-78"/>
                        </a:rPr>
                        <a:t>کد خط</a:t>
                      </a:r>
                      <a:r>
                        <a:rPr lang="fa-IR" b="1" baseline="0" dirty="0" smtClean="0">
                          <a:cs typeface="B Compset" pitchFamily="2" charset="-78"/>
                        </a:rPr>
                        <a:t> مشی</a:t>
                      </a:r>
                    </a:p>
                    <a:p>
                      <a:pPr algn="r" rtl="1"/>
                      <a:r>
                        <a:rPr lang="fa-IR" b="1" baseline="0" dirty="0" smtClean="0">
                          <a:cs typeface="B Compset" pitchFamily="2" charset="-78"/>
                        </a:rPr>
                        <a:t>شماره صفحه</a:t>
                      </a:r>
                      <a:endParaRPr lang="fa-IR" b="1" dirty="0">
                        <a:cs typeface="B Compset" pitchFamily="2" charset="-78"/>
                      </a:endParaRPr>
                    </a:p>
                  </a:txBody>
                  <a:tcPr/>
                </a:tc>
                <a:tc>
                  <a:txBody>
                    <a:bodyPr/>
                    <a:lstStyle/>
                    <a:p>
                      <a:pPr algn="r" rtl="1"/>
                      <a:r>
                        <a:rPr lang="fa-IR" b="1" dirty="0" smtClean="0">
                          <a:cs typeface="B Compset" pitchFamily="2" charset="-78"/>
                        </a:rPr>
                        <a:t>تاریخ تدوین :</a:t>
                      </a:r>
                    </a:p>
                    <a:p>
                      <a:pPr algn="r" rtl="1"/>
                      <a:r>
                        <a:rPr lang="fa-IR" b="1" dirty="0" smtClean="0">
                          <a:cs typeface="B Compset" pitchFamily="2" charset="-78"/>
                        </a:rPr>
                        <a:t>تاریخ بازنگری : </a:t>
                      </a:r>
                    </a:p>
                    <a:p>
                      <a:pPr algn="r" rtl="1"/>
                      <a:r>
                        <a:rPr lang="fa-IR" b="1" dirty="0" smtClean="0">
                          <a:cs typeface="B Compset" pitchFamily="2" charset="-78"/>
                        </a:rPr>
                        <a:t>تاریخ</a:t>
                      </a:r>
                      <a:r>
                        <a:rPr lang="fa-IR" b="1" baseline="0" dirty="0" smtClean="0">
                          <a:cs typeface="B Compset" pitchFamily="2" charset="-78"/>
                        </a:rPr>
                        <a:t> بازنگری ثانویه :</a:t>
                      </a:r>
                      <a:endParaRPr lang="fa-IR" b="1" dirty="0">
                        <a:cs typeface="B Compset" pitchFamily="2" charset="-78"/>
                      </a:endParaRPr>
                    </a:p>
                  </a:txBody>
                  <a:tcPr/>
                </a:tc>
              </a:tr>
              <a:tr h="412165">
                <a:tc gridSpan="2">
                  <a:txBody>
                    <a:bodyPr/>
                    <a:lstStyle/>
                    <a:p>
                      <a:pPr algn="r" rtl="1"/>
                      <a:r>
                        <a:rPr lang="fa-IR" b="1" dirty="0" smtClean="0">
                          <a:cs typeface="B Compset" pitchFamily="2" charset="-78"/>
                        </a:rPr>
                        <a:t>تعریف:</a:t>
                      </a:r>
                      <a:endParaRPr lang="fa-IR" b="1" dirty="0">
                        <a:cs typeface="B Compset" pitchFamily="2" charset="-78"/>
                      </a:endParaRPr>
                    </a:p>
                  </a:txBody>
                  <a:tcPr/>
                </a:tc>
                <a:tc hMerge="1">
                  <a:txBody>
                    <a:bodyPr/>
                    <a:lstStyle/>
                    <a:p>
                      <a:pPr rtl="1"/>
                      <a:endParaRPr lang="fa-IR"/>
                    </a:p>
                  </a:txBody>
                  <a:tcPr/>
                </a:tc>
              </a:tr>
              <a:tr h="412165">
                <a:tc gridSpan="2">
                  <a:txBody>
                    <a:bodyPr/>
                    <a:lstStyle/>
                    <a:p>
                      <a:pPr algn="r" rtl="1"/>
                      <a:r>
                        <a:rPr lang="fa-IR" b="1" dirty="0" smtClean="0">
                          <a:cs typeface="B Compset" pitchFamily="2" charset="-78"/>
                        </a:rPr>
                        <a:t>هدف :</a:t>
                      </a:r>
                      <a:endParaRPr lang="fa-IR" b="1" dirty="0">
                        <a:cs typeface="B Compset" pitchFamily="2" charset="-78"/>
                      </a:endParaRPr>
                    </a:p>
                  </a:txBody>
                  <a:tcPr/>
                </a:tc>
                <a:tc hMerge="1">
                  <a:txBody>
                    <a:bodyPr/>
                    <a:lstStyle/>
                    <a:p>
                      <a:pPr rtl="1"/>
                      <a:endParaRPr lang="fa-IR"/>
                    </a:p>
                  </a:txBody>
                  <a:tcPr/>
                </a:tc>
              </a:tr>
              <a:tr h="412165">
                <a:tc gridSpan="2">
                  <a:txBody>
                    <a:bodyPr/>
                    <a:lstStyle/>
                    <a:p>
                      <a:pPr algn="r" rtl="1"/>
                      <a:r>
                        <a:rPr lang="fa-IR" b="1" dirty="0" smtClean="0">
                          <a:cs typeface="B Compset" pitchFamily="2" charset="-78"/>
                        </a:rPr>
                        <a:t>مخاطبین : </a:t>
                      </a:r>
                      <a:endParaRPr lang="fa-IR" b="1" dirty="0">
                        <a:cs typeface="B Compset" pitchFamily="2" charset="-78"/>
                      </a:endParaRPr>
                    </a:p>
                  </a:txBody>
                  <a:tcPr/>
                </a:tc>
                <a:tc hMerge="1">
                  <a:txBody>
                    <a:bodyPr/>
                    <a:lstStyle/>
                    <a:p>
                      <a:pPr rtl="1"/>
                      <a:endParaRPr lang="fa-IR"/>
                    </a:p>
                  </a:txBody>
                  <a:tcPr/>
                </a:tc>
              </a:tr>
              <a:tr h="412165">
                <a:tc gridSpan="2">
                  <a:txBody>
                    <a:bodyPr/>
                    <a:lstStyle/>
                    <a:p>
                      <a:pPr algn="r" rtl="1"/>
                      <a:r>
                        <a:rPr lang="fa-IR" b="1" dirty="0" smtClean="0">
                          <a:cs typeface="B Compset" pitchFamily="2" charset="-78"/>
                        </a:rPr>
                        <a:t>محتوای خط مشی:</a:t>
                      </a:r>
                      <a:endParaRPr lang="fa-IR" b="1" dirty="0">
                        <a:cs typeface="B Compset" pitchFamily="2" charset="-78"/>
                      </a:endParaRPr>
                    </a:p>
                  </a:txBody>
                  <a:tcPr/>
                </a:tc>
                <a:tc hMerge="1">
                  <a:txBody>
                    <a:bodyPr/>
                    <a:lstStyle/>
                    <a:p>
                      <a:pPr rtl="1"/>
                      <a:endParaRPr lang="fa-IR"/>
                    </a:p>
                  </a:txBody>
                  <a:tcPr/>
                </a:tc>
              </a:tr>
              <a:tr h="412165">
                <a:tc gridSpan="2">
                  <a:txBody>
                    <a:bodyPr/>
                    <a:lstStyle/>
                    <a:p>
                      <a:pPr algn="r" rtl="1"/>
                      <a:r>
                        <a:rPr lang="fa-IR" b="1" dirty="0" smtClean="0">
                          <a:cs typeface="B Compset" pitchFamily="2" charset="-78"/>
                        </a:rPr>
                        <a:t>روش</a:t>
                      </a:r>
                      <a:r>
                        <a:rPr lang="fa-IR" b="1" baseline="0" dirty="0" smtClean="0">
                          <a:cs typeface="B Compset" pitchFamily="2" charset="-78"/>
                        </a:rPr>
                        <a:t> اجرایی :</a:t>
                      </a:r>
                      <a:endParaRPr lang="fa-IR" b="1" dirty="0">
                        <a:cs typeface="B Compset" pitchFamily="2" charset="-78"/>
                      </a:endParaRPr>
                    </a:p>
                  </a:txBody>
                  <a:tcPr/>
                </a:tc>
                <a:tc hMerge="1">
                  <a:txBody>
                    <a:bodyPr/>
                    <a:lstStyle/>
                    <a:p>
                      <a:pPr rtl="1"/>
                      <a:endParaRPr lang="fa-IR"/>
                    </a:p>
                  </a:txBody>
                  <a:tcPr/>
                </a:tc>
              </a:tr>
              <a:tr h="947341">
                <a:tc gridSpan="2">
                  <a:txBody>
                    <a:bodyPr/>
                    <a:lstStyle/>
                    <a:p>
                      <a:pPr algn="r" rtl="1"/>
                      <a:r>
                        <a:rPr lang="fa-IR" b="1" dirty="0" smtClean="0">
                          <a:cs typeface="B Compset" pitchFamily="2" charset="-78"/>
                        </a:rPr>
                        <a:t>مسئول طراحی(تهیه</a:t>
                      </a:r>
                      <a:r>
                        <a:rPr lang="fa-IR" b="1" baseline="0" dirty="0" smtClean="0">
                          <a:cs typeface="B Compset" pitchFamily="2" charset="-78"/>
                        </a:rPr>
                        <a:t> کننده) :</a:t>
                      </a:r>
                    </a:p>
                    <a:p>
                      <a:pPr algn="r" rtl="1"/>
                      <a:r>
                        <a:rPr lang="fa-IR" b="1" baseline="0" dirty="0" smtClean="0">
                          <a:cs typeface="B Compset" pitchFamily="2" charset="-78"/>
                        </a:rPr>
                        <a:t>تایید کننده (صاحب خط مشی)</a:t>
                      </a:r>
                    </a:p>
                    <a:p>
                      <a:pPr algn="r" rtl="1"/>
                      <a:r>
                        <a:rPr lang="fa-IR" b="1" baseline="0" dirty="0" smtClean="0">
                          <a:cs typeface="B Compset" pitchFamily="2" charset="-78"/>
                        </a:rPr>
                        <a:t>تصویب کننده :</a:t>
                      </a:r>
                      <a:endParaRPr lang="fa-IR" b="1" dirty="0">
                        <a:cs typeface="B Compset" pitchFamily="2" charset="-78"/>
                      </a:endParaRPr>
                    </a:p>
                  </a:txBody>
                  <a:tcPr/>
                </a:tc>
                <a:tc hMerge="1">
                  <a:txBody>
                    <a:bodyPr/>
                    <a:lstStyle/>
                    <a:p>
                      <a:pPr rtl="1"/>
                      <a:endParaRPr lang="fa-IR"/>
                    </a:p>
                  </a:txBody>
                  <a:tcPr/>
                </a:tc>
              </a:tr>
              <a:tr h="412165">
                <a:tc gridSpan="2">
                  <a:txBody>
                    <a:bodyPr/>
                    <a:lstStyle/>
                    <a:p>
                      <a:pPr algn="r" rtl="1"/>
                      <a:r>
                        <a:rPr lang="fa-IR" b="1" dirty="0" smtClean="0">
                          <a:cs typeface="B Compset" pitchFamily="2" charset="-78"/>
                        </a:rPr>
                        <a:t>منابع :</a:t>
                      </a:r>
                      <a:endParaRPr lang="fa-IR" b="1" dirty="0">
                        <a:cs typeface="B Compset" pitchFamily="2" charset="-78"/>
                      </a:endParaRPr>
                    </a:p>
                  </a:txBody>
                  <a:tcPr/>
                </a:tc>
                <a:tc hMerge="1">
                  <a:txBody>
                    <a:bodyPr/>
                    <a:lstStyle/>
                    <a:p>
                      <a:pPr rtl="1"/>
                      <a:endParaRPr lang="fa-IR"/>
                    </a:p>
                  </a:txBody>
                  <a:tcPr/>
                </a:tc>
              </a:tr>
              <a:tr h="412165">
                <a:tc gridSpan="2">
                  <a:txBody>
                    <a:bodyPr/>
                    <a:lstStyle/>
                    <a:p>
                      <a:pPr algn="r" rtl="1"/>
                      <a:r>
                        <a:rPr lang="fa-IR" b="1" dirty="0" smtClean="0">
                          <a:cs typeface="B Compset" pitchFamily="2" charset="-78"/>
                        </a:rPr>
                        <a:t>ضمائم: </a:t>
                      </a:r>
                      <a:endParaRPr lang="fa-IR" b="1" dirty="0">
                        <a:cs typeface="B Compset" pitchFamily="2" charset="-78"/>
                      </a:endParaRPr>
                    </a:p>
                  </a:txBody>
                  <a:tcPr/>
                </a:tc>
                <a:tc hMerge="1">
                  <a:txBody>
                    <a:bodyPr/>
                    <a:lstStyle/>
                    <a:p>
                      <a:pPr rtl="1"/>
                      <a:endParaRPr lang="fa-IR"/>
                    </a:p>
                  </a:txBody>
                  <a:tcPr/>
                </a:tc>
              </a:tr>
              <a:tr h="378936">
                <a:tc gridSpan="2">
                  <a:txBody>
                    <a:bodyPr/>
                    <a:lstStyle/>
                    <a:p>
                      <a:pPr algn="r" rtl="1"/>
                      <a:r>
                        <a:rPr lang="fa-IR" b="1" dirty="0" smtClean="0">
                          <a:cs typeface="B Compset" pitchFamily="2" charset="-78"/>
                        </a:rPr>
                        <a:t>محل امضاء صاحبان فرایند:</a:t>
                      </a:r>
                      <a:endParaRPr lang="fa-IR" b="1" dirty="0">
                        <a:cs typeface="B Compset" pitchFamily="2" charset="-78"/>
                      </a:endParaRPr>
                    </a:p>
                  </a:txBody>
                  <a:tcPr/>
                </a:tc>
                <a:tc hMerge="1">
                  <a:txBody>
                    <a:bodyPr/>
                    <a:lstStyle/>
                    <a:p>
                      <a:pPr rtl="1"/>
                      <a:endParaRPr lang="fa-I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1 ) عنوان :</a:t>
            </a:r>
          </a:p>
          <a:p>
            <a:pPr marL="0" indent="0" algn="just" rtl="1">
              <a:buNone/>
            </a:pPr>
            <a:r>
              <a:rPr lang="fa-IR" sz="2800" b="1" dirty="0" smtClean="0">
                <a:cs typeface="B Compset" pitchFamily="2" charset="-78"/>
              </a:rPr>
              <a:t>موضوع اصلی خط مشی را تشریح می کند و به صورت یک عبارت بدون فعل بیان می شود . عناوین خط مشی در کتاب اعتبار بخشی مشخص شده است .</a:t>
            </a:r>
          </a:p>
          <a:p>
            <a:pPr marL="0" indent="0" algn="just" rtl="1">
              <a:buNone/>
            </a:pPr>
            <a:r>
              <a:rPr lang="fa-IR" sz="2800" b="1" dirty="0" smtClean="0">
                <a:cs typeface="B Compset" pitchFamily="2" charset="-78"/>
              </a:rPr>
              <a:t>مثال: معاینات پزشکی قبل از استخدام</a:t>
            </a:r>
          </a:p>
          <a:p>
            <a:pPr marL="0" indent="0" algn="just" rtl="1">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2)کد:</a:t>
            </a:r>
          </a:p>
          <a:p>
            <a:pPr marL="0" indent="0" algn="just" rtl="1">
              <a:buNone/>
            </a:pPr>
            <a:r>
              <a:rPr lang="fa-IR" sz="2800" b="1" dirty="0" smtClean="0">
                <a:cs typeface="B Compset" pitchFamily="2" charset="-78"/>
              </a:rPr>
              <a:t>حروف اول اصطلاح علمی و یا ترجمه لاتین عنوان انتخاب و با حروف بزرگ نوشته می شود و سپس به ترتیب تدوین خط مشی قرار می گیرد و در کتابچه خط مشی از شماره 100به بعد شماره گذاری می شود.</a:t>
            </a:r>
          </a:p>
          <a:p>
            <a:pPr marL="0" indent="0" algn="just" rtl="1">
              <a:buNone/>
            </a:pPr>
            <a:r>
              <a:rPr lang="fa-IR" sz="2800" b="1" dirty="0" smtClean="0">
                <a:cs typeface="B Compset" pitchFamily="2" charset="-78"/>
              </a:rPr>
              <a:t>مثال : </a:t>
            </a:r>
            <a:r>
              <a:rPr lang="en-US" sz="2800" b="1" dirty="0" smtClean="0">
                <a:cs typeface="B Compset" pitchFamily="2" charset="-78"/>
              </a:rPr>
              <a:t>CBE 101</a:t>
            </a:r>
            <a:endParaRPr lang="fa-IR" sz="2800" b="1" dirty="0" smtClean="0">
              <a:cs typeface="B Compset" pitchFamily="2" charset="-78"/>
            </a:endParaRP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بخش های یک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3)صفحه : </a:t>
            </a:r>
          </a:p>
          <a:p>
            <a:pPr marL="0" indent="0" algn="just" rtl="1">
              <a:buNone/>
            </a:pPr>
            <a:r>
              <a:rPr lang="fa-IR" sz="2800" b="1" dirty="0" smtClean="0">
                <a:cs typeface="B Compset" pitchFamily="2" charset="-78"/>
              </a:rPr>
              <a:t>تمام صفحات خط مشی باید شماره گذاری شود.</a:t>
            </a:r>
          </a:p>
          <a:p>
            <a:pPr marL="0" indent="0" algn="just" rtl="1">
              <a:buNone/>
            </a:pPr>
            <a:r>
              <a:rPr lang="fa-IR" sz="2800" b="1" dirty="0" smtClean="0">
                <a:cs typeface="B Compset" pitchFamily="2" charset="-78"/>
              </a:rPr>
              <a:t>مثال : صفحه 1 از 3</a:t>
            </a:r>
          </a:p>
          <a:p>
            <a:pPr marL="0" indent="0" algn="just" rtl="1">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4) تاریخ تدوین:</a:t>
            </a:r>
          </a:p>
          <a:p>
            <a:pPr marL="0" indent="0" algn="just" rtl="1">
              <a:buNone/>
            </a:pPr>
            <a:r>
              <a:rPr lang="fa-IR" sz="2800" b="1" dirty="0" smtClean="0">
                <a:cs typeface="B Compset" pitchFamily="2" charset="-78"/>
              </a:rPr>
              <a:t>تاریخی است که خط مشی برای اولین بار تدوین شده است.</a:t>
            </a:r>
          </a:p>
          <a:p>
            <a:pPr marL="0" indent="0" algn="just" rtl="1">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5) تاریخ بازنگری : </a:t>
            </a:r>
          </a:p>
          <a:p>
            <a:pPr marL="0" indent="0" algn="just" rtl="1">
              <a:buNone/>
            </a:pPr>
            <a:r>
              <a:rPr lang="fa-IR" sz="2800" b="1" dirty="0" smtClean="0">
                <a:cs typeface="B Compset" pitchFamily="2" charset="-78"/>
              </a:rPr>
              <a:t>در صورتی که خط مشی مورد بازنگری قرار گرفته تاریخ آخرین بازنگری ذکر می شود.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بخش های یک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098">
                                            <p:txEl>
                                              <p:pRg st="6" end="6"/>
                                            </p:txEl>
                                          </p:spTgt>
                                        </p:tgtEl>
                                        <p:attrNameLst>
                                          <p:attrName>style.visibility</p:attrName>
                                        </p:attrNameLst>
                                      </p:cBhvr>
                                      <p:to>
                                        <p:strVal val="visible"/>
                                      </p:to>
                                    </p:set>
                                    <p:anim calcmode="lin" valueType="num">
                                      <p:cBhvr additive="base">
                                        <p:cTn id="54"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50000"/>
              </a:lnSpc>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6) تاریخ بازنگری ثانویه: </a:t>
            </a:r>
          </a:p>
          <a:p>
            <a:pPr marL="0" indent="0" algn="just" rtl="1">
              <a:lnSpc>
                <a:spcPct val="150000"/>
              </a:lnSpc>
              <a:buNone/>
            </a:pPr>
            <a:r>
              <a:rPr lang="fa-IR" sz="2800" b="1" dirty="0" smtClean="0">
                <a:cs typeface="B Compset" pitchFamily="2" charset="-78"/>
              </a:rPr>
              <a:t>به طور متوسط هر خط مشی هر 2سال یکبار باید مورد بازنگری قرار گیرد. مسئول اصلی یا صاحب خط مشی باید طی این دو سال برنامه ممیزی خط مشی را طراحی و چرخه آن را اجرا نماید . در این چرخه ممیزی اولیه خط مشی می بایست طی 6 ماه اول اجرا شده و ممیزی ثانویه در ماه های آخر سال دوم اجرا شود و نتایج مورد تحلیل قرار گرفته و در اختیار طراح خط مشی قرار گیرد تا نتایج در بازنگری ثانویه لحاظ نماید.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بخش های یک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50000"/>
              </a:lnSpc>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7) تعریف :</a:t>
            </a:r>
          </a:p>
          <a:p>
            <a:pPr marL="0" indent="0" algn="just" rtl="1">
              <a:lnSpc>
                <a:spcPct val="150000"/>
              </a:lnSpc>
              <a:buNone/>
            </a:pPr>
            <a:r>
              <a:rPr lang="fa-IR" sz="2800" b="1" dirty="0" smtClean="0">
                <a:cs typeface="B Compset" pitchFamily="2" charset="-78"/>
              </a:rPr>
              <a:t>با توجه به اینکه برخی فرایندها کاملاً اختصاصی بوده و توسط تمامی پرسنل قابل درک نیستند یا دارای معنایی متفاوت از اصطلاح رایج در سطح جامعه می باشند لذا عنوان خط مشی می باید به شکلی جامع و مانع توضیح داده شود .</a:t>
            </a:r>
          </a:p>
          <a:p>
            <a:pPr marL="0" indent="0" algn="just" rtl="1">
              <a:lnSpc>
                <a:spcPct val="150000"/>
              </a:lnSpc>
              <a:buNone/>
            </a:pPr>
            <a:r>
              <a:rPr lang="fa-IR" sz="2800" b="1" dirty="0" smtClean="0">
                <a:cs typeface="B Compset" pitchFamily="2" charset="-78"/>
              </a:rPr>
              <a:t>مثال: احیاء قلبی ریوی :فرایندی که برای بازگرداندن عملکرد قلب و ریه در بیمارانی که دچار ایست قلبی – ریوی شده اند انجام می گردد.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بخش های یک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8 ) هدف : </a:t>
            </a:r>
          </a:p>
          <a:p>
            <a:pPr marL="0" indent="0" algn="just" rtl="1">
              <a:lnSpc>
                <a:spcPct val="130000"/>
              </a:lnSpc>
              <a:buNone/>
            </a:pPr>
            <a:r>
              <a:rPr lang="fa-IR" sz="2800" b="1" dirty="0" smtClean="0">
                <a:cs typeface="B Compset" pitchFamily="2" charset="-78"/>
              </a:rPr>
              <a:t>در این بخش فلسفه و مقصود روش کار فرایندی که در مورد آن خط مشی نوشته شد بیان می گردد.</a:t>
            </a:r>
          </a:p>
          <a:p>
            <a:pPr marL="0" indent="0" algn="just" rtl="1">
              <a:lnSpc>
                <a:spcPct val="130000"/>
              </a:lnSpc>
              <a:buNone/>
            </a:pPr>
            <a:r>
              <a:rPr lang="fa-IR" sz="2800" b="1" dirty="0" smtClean="0">
                <a:cs typeface="B Compset" pitchFamily="2" charset="-78"/>
              </a:rPr>
              <a:t>مثال:ارتقاء کیفیت خدمات درمانی و ايمني بیمار نیازمند احیاء قلبی –عروقی</a:t>
            </a:r>
          </a:p>
          <a:p>
            <a:pPr marL="0" indent="0" algn="just" rtl="1">
              <a:lnSpc>
                <a:spcPct val="130000"/>
              </a:lnSpc>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9 ) مخاطبین :</a:t>
            </a:r>
          </a:p>
          <a:p>
            <a:pPr marL="0" indent="0" algn="just" rtl="1">
              <a:lnSpc>
                <a:spcPct val="130000"/>
              </a:lnSpc>
              <a:buNone/>
            </a:pPr>
            <a:r>
              <a:rPr lang="fa-IR" sz="2800" b="1" dirty="0" smtClean="0">
                <a:cs typeface="B Compset" pitchFamily="2" charset="-78"/>
              </a:rPr>
              <a:t>مجموع افرادی که در اجرای خط مشی دخیل می باشند و یا فرایند موردنظر به طور مستقیم به آنان مربوط می شود.</a:t>
            </a:r>
          </a:p>
          <a:p>
            <a:pPr marL="0" indent="0" algn="just" rtl="1">
              <a:lnSpc>
                <a:spcPct val="130000"/>
              </a:lnSpc>
              <a:buNone/>
            </a:pPr>
            <a:r>
              <a:rPr lang="fa-IR" sz="2800" b="1" dirty="0" smtClean="0">
                <a:cs typeface="B Compset" pitchFamily="2" charset="-78"/>
              </a:rPr>
              <a:t>مثال: کلیه پرسنل پرستاری و پزشکان بیمارستان</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بخش های یک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None/>
            </a:pPr>
            <a:r>
              <a:rPr lang="fa-IR" sz="2800" b="1" dirty="0" smtClean="0">
                <a:solidFill>
                  <a:srgbClr val="FF0000"/>
                </a:solidFill>
                <a:effectLst>
                  <a:outerShdw blurRad="38100" dist="38100" dir="2700000" algn="tl">
                    <a:srgbClr val="000000">
                      <a:alpha val="43137"/>
                    </a:srgbClr>
                  </a:outerShdw>
                </a:effectLst>
                <a:cs typeface="B Compset" pitchFamily="2" charset="-78"/>
              </a:rPr>
              <a:t>10 و 11) محتوای خط مشی و روش اجرا :</a:t>
            </a:r>
          </a:p>
          <a:p>
            <a:pPr marL="0" indent="0" algn="just" rtl="1">
              <a:lnSpc>
                <a:spcPct val="130000"/>
              </a:lnSpc>
              <a:buNone/>
            </a:pPr>
            <a:r>
              <a:rPr lang="fa-IR" sz="2800" b="1" dirty="0" smtClean="0">
                <a:cs typeface="B Compset" pitchFamily="2" charset="-78"/>
              </a:rPr>
              <a:t>در خط مشی سیاست های اجرایی بیمارستان در مور یک فرایند مشخص می گردد و در روش اجرا فعالیت های موردنیاز برای اجرای خط مشی به صورت گام به گام و مستند همراه با تعین جزئیات و فرد مسئول اجرا بیان می گردد. برای آنکه آنچه تدوین می گردد جامع و کامل باشد در مورد فرایندی که قصد دارید خط مشی و روش اجرا بنویسید ابتدا سوالات ذیل را مطرح و به طور کامل به همه پاسخ دهید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بخش های یک خط مشی</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057945"/>
            <a:ext cx="8354846" cy="4827588"/>
          </a:xfrm>
          <a:prstGeom prst="rect">
            <a:avLst/>
          </a:prstGeom>
          <a:noFill/>
          <a:ln>
            <a:miter lim="800000"/>
            <a:headEnd/>
            <a:tailEnd/>
          </a:ln>
        </p:spPr>
        <p:txBody>
          <a:bodyPr/>
          <a:lstStyle/>
          <a:p>
            <a:pPr marL="0" indent="0" algn="just" rtl="1">
              <a:lnSpc>
                <a:spcPct val="150000"/>
              </a:lnSpc>
              <a:buNone/>
            </a:pPr>
            <a:r>
              <a:rPr lang="fa-IR" sz="3200" b="1" dirty="0" smtClean="0">
                <a:cs typeface="B Compset" pitchFamily="2" charset="-78"/>
              </a:rPr>
              <a:t>کوششی </a:t>
            </a:r>
            <a:r>
              <a:rPr lang="fa-IR" sz="3200" b="1" smtClean="0">
                <a:cs typeface="B Compset" pitchFamily="2" charset="-78"/>
              </a:rPr>
              <a:t>است </a:t>
            </a:r>
            <a:r>
              <a:rPr lang="fa-IR" sz="3200" b="1" smtClean="0">
                <a:cs typeface="B Compset" pitchFamily="2" charset="-78"/>
              </a:rPr>
              <a:t>ساختار </a:t>
            </a:r>
            <a:r>
              <a:rPr lang="fa-IR" sz="3200" b="1" dirty="0" smtClean="0">
                <a:cs typeface="B Compset" pitchFamily="2" charset="-78"/>
              </a:rPr>
              <a:t>یافته برای اتخاذ تصمیم های اساسی و انجام اعمالی که ماهیت سازمان، نوع فعالیت ها و دلیل آن فعالیت ها را توسط سازمان شکل داده و ميسر می بخشد.</a:t>
            </a:r>
          </a:p>
        </p:txBody>
      </p:sp>
      <p:sp>
        <p:nvSpPr>
          <p:cNvPr id="4099" name="Title 5"/>
          <p:cNvSpPr>
            <a:spLocks noGrp="1"/>
          </p:cNvSpPr>
          <p:nvPr>
            <p:ph type="title"/>
          </p:nvPr>
        </p:nvSpPr>
        <p:spPr bwMode="auto">
          <a:xfrm>
            <a:off x="255258" y="164183"/>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برنامه ریزی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None/>
            </a:pPr>
            <a:r>
              <a:rPr lang="fa-IR" sz="2800" b="1" dirty="0" smtClean="0">
                <a:cs typeface="B Compset" pitchFamily="2" charset="-78"/>
              </a:rPr>
              <a:t>1. ساختار مورد نیاز اجرای فرایند چیست؟</a:t>
            </a:r>
          </a:p>
          <a:p>
            <a:pPr marL="0" indent="0" algn="just" rtl="1">
              <a:lnSpc>
                <a:spcPct val="130000"/>
              </a:lnSpc>
              <a:buNone/>
            </a:pPr>
            <a:r>
              <a:rPr lang="fa-IR" sz="2800" b="1" dirty="0" smtClean="0">
                <a:cs typeface="B Compset" pitchFamily="2" charset="-78"/>
              </a:rPr>
              <a:t>2. روش انجام فرایند چگونه است؟</a:t>
            </a:r>
          </a:p>
          <a:p>
            <a:pPr marL="0" indent="0" algn="just" rtl="1">
              <a:lnSpc>
                <a:spcPct val="130000"/>
              </a:lnSpc>
              <a:buNone/>
            </a:pPr>
            <a:r>
              <a:rPr lang="fa-IR" sz="2800" b="1" dirty="0" smtClean="0">
                <a:cs typeface="B Compset" pitchFamily="2" charset="-78"/>
              </a:rPr>
              <a:t>3. آیا ثبت ، بایگانی و گزارش دهی در زمینه فرایند انجام می شود؟</a:t>
            </a:r>
          </a:p>
          <a:p>
            <a:pPr marL="0" indent="0" algn="just" rtl="1">
              <a:lnSpc>
                <a:spcPct val="130000"/>
              </a:lnSpc>
              <a:buNone/>
            </a:pPr>
            <a:r>
              <a:rPr lang="fa-IR" sz="2800" b="1" dirty="0" smtClean="0">
                <a:cs typeface="B Compset" pitchFamily="2" charset="-78"/>
              </a:rPr>
              <a:t>4. آیا فرایند نیاز به آموزش دارد؟</a:t>
            </a:r>
          </a:p>
          <a:p>
            <a:pPr marL="0" indent="0" algn="just" rtl="1">
              <a:lnSpc>
                <a:spcPct val="130000"/>
              </a:lnSpc>
              <a:buNone/>
            </a:pPr>
            <a:r>
              <a:rPr lang="fa-IR" sz="2800" b="1" dirty="0" smtClean="0">
                <a:cs typeface="B Compset" pitchFamily="2" charset="-78"/>
              </a:rPr>
              <a:t>5. ایا در این زمینه پژوهشی صورت گرفته است ؟</a:t>
            </a:r>
          </a:p>
          <a:p>
            <a:pPr marL="0" indent="0" algn="just" rtl="1">
              <a:lnSpc>
                <a:spcPct val="130000"/>
              </a:lnSpc>
              <a:buNone/>
            </a:pPr>
            <a:r>
              <a:rPr lang="fa-IR" sz="2800" b="1" dirty="0" smtClean="0">
                <a:cs typeface="B Compset" pitchFamily="2" charset="-78"/>
              </a:rPr>
              <a:t>6. آیا در زمینه فرایند نظارت، ارزیابی و پایش وجود دارد؟</a:t>
            </a:r>
          </a:p>
          <a:p>
            <a:pPr marL="0" indent="0" algn="just" rtl="1">
              <a:lnSpc>
                <a:spcPct val="130000"/>
              </a:lnSpc>
              <a:buNone/>
            </a:pPr>
            <a:r>
              <a:rPr lang="fa-IR" sz="2800" b="1" dirty="0" smtClean="0">
                <a:cs typeface="B Compset" pitchFamily="2" charset="-78"/>
              </a:rPr>
              <a:t>7. اقدامات ابتکاری در زمینه فرایند چیست؟</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محتوای خط مشی و روش اجرا (ادامه)</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098">
                                            <p:txEl>
                                              <p:pRg st="6" end="6"/>
                                            </p:txEl>
                                          </p:spTgt>
                                        </p:tgtEl>
                                        <p:attrNameLst>
                                          <p:attrName>style.visibility</p:attrName>
                                        </p:attrNameLst>
                                      </p:cBhvr>
                                      <p:to>
                                        <p:strVal val="visible"/>
                                      </p:to>
                                    </p:set>
                                    <p:anim calcmode="lin" valueType="num">
                                      <p:cBhvr additive="base">
                                        <p:cTn id="54"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اکنون متن کاملی از کلیه سیاستهای بیمارستان و جزئیات اجرای آن پیش روی شماست . سپس سوالات ذیل را در مورد هر یک از بخش های ساختار، روش اجرا، آموزش و ... مطرح کنید .</a:t>
            </a:r>
          </a:p>
          <a:p>
            <a:pPr marL="514350" indent="-514350" algn="just" rtl="1">
              <a:lnSpc>
                <a:spcPct val="130000"/>
              </a:lnSpc>
              <a:buAutoNum type="arabicPeriod"/>
            </a:pPr>
            <a:r>
              <a:rPr lang="en-US" sz="3200" b="1" dirty="0" smtClean="0">
                <a:cs typeface="B Compset" pitchFamily="2" charset="-78"/>
              </a:rPr>
              <a:t>What</a:t>
            </a:r>
            <a:r>
              <a:rPr lang="fa-IR" sz="3200" b="1" dirty="0" smtClean="0">
                <a:cs typeface="B Compset" pitchFamily="2" charset="-78"/>
              </a:rPr>
              <a:t> ( سیاست بیمارستان چیست  ؟ )</a:t>
            </a:r>
          </a:p>
          <a:p>
            <a:pPr marL="514350" indent="-514350" algn="just" rtl="1">
              <a:lnSpc>
                <a:spcPct val="130000"/>
              </a:lnSpc>
              <a:buAutoNum type="arabicPeriod"/>
            </a:pPr>
            <a:r>
              <a:rPr lang="en-US" sz="3200" b="1" dirty="0" smtClean="0">
                <a:cs typeface="B Compset" pitchFamily="2" charset="-78"/>
              </a:rPr>
              <a:t>Why </a:t>
            </a:r>
            <a:r>
              <a:rPr lang="fa-IR" sz="3200" b="1" dirty="0" smtClean="0">
                <a:cs typeface="B Compset" pitchFamily="2" charset="-78"/>
              </a:rPr>
              <a:t> (چرا چنین سیاستی اتخاذ شده است ؟ ) </a:t>
            </a:r>
          </a:p>
          <a:p>
            <a:pPr marL="514350" indent="-514350" algn="just" rtl="1">
              <a:lnSpc>
                <a:spcPct val="130000"/>
              </a:lnSpc>
              <a:buAutoNum type="arabicPeriod"/>
            </a:pPr>
            <a:r>
              <a:rPr lang="en-US" sz="3200" b="1" dirty="0" smtClean="0">
                <a:cs typeface="B Compset" pitchFamily="2" charset="-78"/>
              </a:rPr>
              <a:t>How</a:t>
            </a:r>
            <a:r>
              <a:rPr lang="fa-IR" sz="3200" b="1" dirty="0" smtClean="0">
                <a:cs typeface="B Compset" pitchFamily="2" charset="-78"/>
              </a:rPr>
              <a:t> ( این سیاست چگونه اجرا می شود ؟ )</a:t>
            </a:r>
          </a:p>
          <a:p>
            <a:pPr marL="514350" indent="-514350" algn="just" rtl="1">
              <a:lnSpc>
                <a:spcPct val="130000"/>
              </a:lnSpc>
              <a:buAutoNum type="arabicPeriod"/>
            </a:pPr>
            <a:r>
              <a:rPr lang="en-US" sz="3200" b="1" dirty="0" smtClean="0">
                <a:cs typeface="B Compset" pitchFamily="2" charset="-78"/>
              </a:rPr>
              <a:t>Who</a:t>
            </a:r>
            <a:r>
              <a:rPr lang="fa-IR" sz="3200" b="1" dirty="0" smtClean="0">
                <a:cs typeface="B Compset" pitchFamily="2" charset="-78"/>
              </a:rPr>
              <a:t> ( توسط چه کسی اجرا می شود؟ )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ادامه</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5. </a:t>
            </a:r>
            <a:r>
              <a:rPr lang="en-US" sz="3200" b="1" dirty="0" smtClean="0">
                <a:cs typeface="B Compset" pitchFamily="2" charset="-78"/>
              </a:rPr>
              <a:t>How often</a:t>
            </a:r>
            <a:r>
              <a:rPr lang="fa-IR" sz="3200" b="1" dirty="0" smtClean="0">
                <a:cs typeface="B Compset" pitchFamily="2" charset="-78"/>
              </a:rPr>
              <a:t> ( هر چند وقت یکبار اجرا می شود؟ )</a:t>
            </a:r>
          </a:p>
          <a:p>
            <a:pPr marL="0" indent="0" algn="just" rtl="1">
              <a:lnSpc>
                <a:spcPct val="130000"/>
              </a:lnSpc>
              <a:buNone/>
            </a:pPr>
            <a:r>
              <a:rPr lang="fa-IR" sz="3200" b="1" dirty="0" smtClean="0">
                <a:cs typeface="B Compset" pitchFamily="2" charset="-78"/>
              </a:rPr>
              <a:t>6. </a:t>
            </a:r>
            <a:r>
              <a:rPr lang="en-US" sz="3200" b="1" dirty="0" smtClean="0">
                <a:cs typeface="B Compset" pitchFamily="2" charset="-78"/>
              </a:rPr>
              <a:t>When</a:t>
            </a:r>
            <a:r>
              <a:rPr lang="fa-IR" sz="3200" b="1" dirty="0" smtClean="0">
                <a:cs typeface="B Compset" pitchFamily="2" charset="-78"/>
              </a:rPr>
              <a:t> (چه زمانی اجرا می شود ؟ ) </a:t>
            </a:r>
          </a:p>
          <a:p>
            <a:pPr marL="0" indent="0" algn="just" rtl="1">
              <a:lnSpc>
                <a:spcPct val="130000"/>
              </a:lnSpc>
              <a:buNone/>
            </a:pPr>
            <a:r>
              <a:rPr lang="fa-IR" sz="3200" b="1" dirty="0" smtClean="0">
                <a:cs typeface="B Compset" pitchFamily="2" charset="-78"/>
              </a:rPr>
              <a:t>7. </a:t>
            </a:r>
            <a:r>
              <a:rPr lang="en-US" sz="3200" b="1" dirty="0" smtClean="0">
                <a:cs typeface="B Compset" pitchFamily="2" charset="-78"/>
              </a:rPr>
              <a:t>Where</a:t>
            </a:r>
            <a:r>
              <a:rPr lang="fa-IR" sz="3200" b="1" dirty="0" smtClean="0">
                <a:cs typeface="B Compset" pitchFamily="2" charset="-78"/>
              </a:rPr>
              <a:t> ( در چه مکانی اجرا می شود ؟ ) </a:t>
            </a:r>
          </a:p>
          <a:p>
            <a:pPr marL="0" indent="0" algn="just" rtl="1">
              <a:lnSpc>
                <a:spcPct val="130000"/>
              </a:lnSpc>
              <a:buNone/>
            </a:pPr>
            <a:r>
              <a:rPr lang="fa-IR" sz="3200" b="1" dirty="0" smtClean="0">
                <a:cs typeface="B Compset" pitchFamily="2" charset="-78"/>
              </a:rPr>
              <a:t>در هر قسمت از متنی که نگاشته اید آن بخش هایی که پاسخ به </a:t>
            </a:r>
            <a:r>
              <a:rPr lang="en-US" sz="3200" b="1" dirty="0" smtClean="0">
                <a:cs typeface="B Compset" pitchFamily="2" charset="-78"/>
              </a:rPr>
              <a:t>what</a:t>
            </a:r>
            <a:r>
              <a:rPr lang="fa-IR" sz="3200" b="1" dirty="0" smtClean="0">
                <a:cs typeface="B Compset" pitchFamily="2" charset="-78"/>
              </a:rPr>
              <a:t> و </a:t>
            </a:r>
            <a:r>
              <a:rPr lang="en-US" sz="3200" b="1" dirty="0" smtClean="0">
                <a:cs typeface="B Compset" pitchFamily="2" charset="-78"/>
              </a:rPr>
              <a:t>why</a:t>
            </a:r>
            <a:r>
              <a:rPr lang="fa-IR" sz="3200" b="1" dirty="0" smtClean="0">
                <a:cs typeface="B Compset" pitchFamily="2" charset="-78"/>
              </a:rPr>
              <a:t> می باشد در </a:t>
            </a:r>
            <a:r>
              <a:rPr lang="fa-IR" sz="3200" b="1" dirty="0" smtClean="0">
                <a:solidFill>
                  <a:srgbClr val="FF0000"/>
                </a:solidFill>
                <a:cs typeface="B Compset" pitchFamily="2" charset="-78"/>
              </a:rPr>
              <a:t>خط مشی </a:t>
            </a:r>
            <a:r>
              <a:rPr lang="fa-IR" sz="3200" b="1" dirty="0" smtClean="0">
                <a:cs typeface="B Compset" pitchFamily="2" charset="-78"/>
              </a:rPr>
              <a:t>و پاسخ به سایر پرسش ها در </a:t>
            </a:r>
            <a:r>
              <a:rPr lang="fa-IR" sz="3200" b="1" dirty="0" smtClean="0">
                <a:solidFill>
                  <a:srgbClr val="FF0000"/>
                </a:solidFill>
                <a:cs typeface="B Compset" pitchFamily="2" charset="-78"/>
              </a:rPr>
              <a:t>روش اجرا </a:t>
            </a:r>
            <a:r>
              <a:rPr lang="fa-IR" sz="3200" b="1" dirty="0" smtClean="0">
                <a:cs typeface="B Compset" pitchFamily="2" charset="-78"/>
              </a:rPr>
              <a:t>خواهد آمد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ادامه</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ساختار موردنیاز انجام فرایند چیست؟</a:t>
            </a:r>
          </a:p>
          <a:p>
            <a:pPr marL="0" indent="0" algn="just" rtl="1">
              <a:lnSpc>
                <a:spcPct val="130000"/>
              </a:lnSpc>
              <a:buNone/>
            </a:pPr>
            <a:r>
              <a:rPr lang="fa-IR" sz="3200" b="1" dirty="0" smtClean="0">
                <a:cs typeface="B Compset" pitchFamily="2" charset="-78"/>
              </a:rPr>
              <a:t>- برای اجرای معاینات قبل از استخدام یک گروه ویژه دارای مهارت کافی تحت عنوان گروه طب کار در نظر گرفته شده است . این تیم به محض نیاز به انجام معاینات بدو استخدام در سطح بیمارستان و در هر یک از بخش ها با معرفی فرد توسط مدیر اداری بیمارستان به واحد بهداشت حرفه ای فرم موردنظر جهت معاینات بدو استخدام را برای وی تکمیل می کنند.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200" b="1" dirty="0" smtClean="0">
                <a:effectLst>
                  <a:outerShdw blurRad="38100" dist="38100" dir="2700000" algn="tl">
                    <a:srgbClr val="000000">
                      <a:alpha val="43137"/>
                    </a:srgbClr>
                  </a:outerShdw>
                </a:effectLst>
                <a:cs typeface="B Traffic" pitchFamily="2" charset="-78"/>
              </a:rPr>
              <a:t>مثال:مدیریت فرایند انجام معاینات سلامت شغلی</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FontTx/>
              <a:buChar char="-"/>
            </a:pPr>
            <a:r>
              <a:rPr lang="fa-IR" sz="3200" b="1" dirty="0" smtClean="0">
                <a:cs typeface="B Compset" pitchFamily="2" charset="-78"/>
              </a:rPr>
              <a:t>اعضاء تیم عبارتند از : یک متخصص طب کار یا پزشک دوره دیده طب کار – کارشناس بهداشت حرفه ای -کارشناس ادیولوژی -کارشناس اپتومتری - آزمایشگاه - کارشناس اپتومتری</a:t>
            </a:r>
          </a:p>
          <a:p>
            <a:pPr marL="0" indent="0" algn="just" rtl="1">
              <a:lnSpc>
                <a:spcPct val="130000"/>
              </a:lnSpc>
              <a:buFontTx/>
              <a:buChar char="-"/>
            </a:pPr>
            <a:r>
              <a:rPr lang="fa-IR" sz="3200" b="1" dirty="0" smtClean="0">
                <a:cs typeface="B Compset" pitchFamily="2" charset="-78"/>
              </a:rPr>
              <a:t>چنانچه همزمان دو الی چند مورد اعلام گردد توسط همان تیم تحت پوشش قرار می گیرند.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ادامه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FontTx/>
              <a:buChar char="-"/>
            </a:pPr>
            <a:r>
              <a:rPr lang="fa-IR" sz="3200" b="1" dirty="0" smtClean="0">
                <a:cs typeface="B Compset" pitchFamily="2" charset="-78"/>
              </a:rPr>
              <a:t>نحوه تعیین اعضاء تیم به این صورت است که در ابتدای هر سال یا با خرید خدمت از بخش خصوصی اعضاء تیم تامین می گردد یا با استفاده از امکانات بیمارستان ( آزمایشگاه ، پزشک دوره دیده و سایر پاراکلینیک تامین می گردد و قرار داد يا لیست آن به تائید رئیس بیمارستان برسد .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ادامه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0" y="990600"/>
            <a:ext cx="9144000" cy="6248401"/>
          </a:xfrm>
          <a:prstGeom prst="rect">
            <a:avLst/>
          </a:prstGeom>
          <a:noFill/>
          <a:ln>
            <a:miter lim="800000"/>
            <a:headEnd/>
            <a:tailEnd/>
          </a:ln>
        </p:spPr>
        <p:txBody>
          <a:bodyPr/>
          <a:lstStyle/>
          <a:p>
            <a:pPr marL="514350" indent="-514350" algn="just" rtl="1">
              <a:lnSpc>
                <a:spcPct val="130000"/>
              </a:lnSpc>
              <a:buNone/>
            </a:pPr>
            <a:r>
              <a:rPr lang="fa-IR" sz="2800" b="1" dirty="0" smtClean="0">
                <a:cs typeface="B Compset" pitchFamily="2" charset="-78"/>
              </a:rPr>
              <a:t>برای تیم انجام معاینات تقسیم وظایف انجام شده و اعضاء به 7 دسته تقسیم می شوند :</a:t>
            </a:r>
          </a:p>
          <a:p>
            <a:pPr marL="514350" indent="-514350" algn="just" rtl="1">
              <a:lnSpc>
                <a:spcPct val="130000"/>
              </a:lnSpc>
              <a:buFont typeface="+mj-lt"/>
              <a:buAutoNum type="arabicPeriod"/>
            </a:pPr>
            <a:r>
              <a:rPr lang="fa-IR" sz="2800" b="1" dirty="0" smtClean="0">
                <a:cs typeface="B Compset" pitchFamily="2" charset="-78"/>
              </a:rPr>
              <a:t>مسئول تکمیل پرونده و تکمیل گزارش عوامل زیان آور</a:t>
            </a:r>
          </a:p>
          <a:p>
            <a:pPr marL="514350" indent="-514350" algn="just" rtl="1">
              <a:lnSpc>
                <a:spcPct val="130000"/>
              </a:lnSpc>
              <a:buFont typeface="+mj-lt"/>
              <a:buAutoNum type="arabicPeriod"/>
            </a:pPr>
            <a:r>
              <a:rPr lang="fa-IR" sz="2800" b="1" dirty="0" smtClean="0">
                <a:cs typeface="B Compset" pitchFamily="2" charset="-78"/>
              </a:rPr>
              <a:t>مسئول انجام معاینات بالینی و اظهارنظر نهایی</a:t>
            </a:r>
          </a:p>
          <a:p>
            <a:pPr marL="514350" indent="-514350" algn="just" rtl="1">
              <a:lnSpc>
                <a:spcPct val="130000"/>
              </a:lnSpc>
              <a:buFont typeface="+mj-lt"/>
              <a:buAutoNum type="arabicPeriod"/>
            </a:pPr>
            <a:r>
              <a:rPr lang="fa-IR" sz="2800" b="1" dirty="0" smtClean="0">
                <a:cs typeface="B Compset" pitchFamily="2" charset="-78"/>
              </a:rPr>
              <a:t>مسئول انجام آزمایشات</a:t>
            </a:r>
          </a:p>
          <a:p>
            <a:pPr marL="514350" indent="-514350" algn="just" rtl="1">
              <a:lnSpc>
                <a:spcPct val="130000"/>
              </a:lnSpc>
              <a:buFont typeface="+mj-lt"/>
              <a:buAutoNum type="arabicPeriod"/>
            </a:pPr>
            <a:r>
              <a:rPr lang="fa-IR" sz="2800" b="1" dirty="0" smtClean="0">
                <a:cs typeface="B Compset" pitchFamily="2" charset="-78"/>
              </a:rPr>
              <a:t>مسئول انجام شنوایی سنجی</a:t>
            </a:r>
          </a:p>
          <a:p>
            <a:pPr marL="514350" indent="-514350" algn="just" rtl="1">
              <a:lnSpc>
                <a:spcPct val="130000"/>
              </a:lnSpc>
              <a:buFont typeface="+mj-lt"/>
              <a:buAutoNum type="arabicPeriod"/>
            </a:pPr>
            <a:r>
              <a:rPr lang="fa-IR" sz="2800" b="1" dirty="0" smtClean="0">
                <a:cs typeface="B Compset" pitchFamily="2" charset="-78"/>
              </a:rPr>
              <a:t>مسئول انجام بینایی سنجی</a:t>
            </a:r>
          </a:p>
          <a:p>
            <a:pPr marL="514350" indent="-514350" algn="just" rtl="1">
              <a:lnSpc>
                <a:spcPct val="130000"/>
              </a:lnSpc>
              <a:buFont typeface="+mj-lt"/>
              <a:buAutoNum type="arabicPeriod"/>
            </a:pPr>
            <a:r>
              <a:rPr lang="fa-IR" sz="2800" b="1" dirty="0" smtClean="0">
                <a:cs typeface="B Compset" pitchFamily="2" charset="-78"/>
              </a:rPr>
              <a:t>مسئول انجام اسپیرومتری</a:t>
            </a:r>
          </a:p>
          <a:p>
            <a:pPr marL="514350" indent="-514350" algn="just" rtl="1">
              <a:lnSpc>
                <a:spcPct val="130000"/>
              </a:lnSpc>
              <a:buFont typeface="+mj-lt"/>
              <a:buAutoNum type="arabicPeriod"/>
            </a:pPr>
            <a:r>
              <a:rPr lang="fa-IR" sz="2800" b="1" dirty="0" smtClean="0">
                <a:cs typeface="B Compset" pitchFamily="2" charset="-78"/>
              </a:rPr>
              <a:t>مسئول انجام رادیوگرافی در صورت نیاز</a:t>
            </a:r>
          </a:p>
          <a:p>
            <a:pPr marL="514350" indent="-514350" algn="just" rtl="1">
              <a:lnSpc>
                <a:spcPct val="130000"/>
              </a:lnSpc>
              <a:buNone/>
            </a:pPr>
            <a:r>
              <a:rPr lang="fa-IR" sz="2800" b="1" dirty="0" smtClean="0">
                <a:cs typeface="B Compset" pitchFamily="2" charset="-78"/>
              </a:rPr>
              <a:t>که هر کدام در هنگام انجام معاینات وظایف مشخصی را عهده دار هستند.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200" b="1" dirty="0" smtClean="0">
                <a:effectLst>
                  <a:outerShdw blurRad="38100" dist="38100" dir="2700000" algn="tl">
                    <a:srgbClr val="000000">
                      <a:alpha val="43137"/>
                    </a:srgbClr>
                  </a:outerShdw>
                </a:effectLst>
                <a:cs typeface="B Traffic" pitchFamily="2" charset="-78"/>
              </a:rPr>
              <a:t>مدیریت فرایند انجام معاینات سلامت شغلی</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098">
                                            <p:txEl>
                                              <p:pRg st="6" end="6"/>
                                            </p:txEl>
                                          </p:spTgt>
                                        </p:tgtEl>
                                        <p:attrNameLst>
                                          <p:attrName>style.visibility</p:attrName>
                                        </p:attrNameLst>
                                      </p:cBhvr>
                                      <p:to>
                                        <p:strVal val="visible"/>
                                      </p:to>
                                    </p:set>
                                    <p:anim calcmode="lin" valueType="num">
                                      <p:cBhvr additive="base">
                                        <p:cTn id="54"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098">
                                            <p:txEl>
                                              <p:pRg st="7" end="7"/>
                                            </p:txEl>
                                          </p:spTgt>
                                        </p:tgtEl>
                                        <p:attrNameLst>
                                          <p:attrName>style.visibility</p:attrName>
                                        </p:attrNameLst>
                                      </p:cBhvr>
                                      <p:to>
                                        <p:strVal val="visible"/>
                                      </p:to>
                                    </p:set>
                                    <p:anim calcmode="lin" valueType="num">
                                      <p:cBhvr additive="base">
                                        <p:cTn id="60" dur="500" fill="hold"/>
                                        <p:tgtEl>
                                          <p:spTgt spid="4098">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0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098">
                                            <p:txEl>
                                              <p:pRg st="8" end="8"/>
                                            </p:txEl>
                                          </p:spTgt>
                                        </p:tgtEl>
                                        <p:attrNameLst>
                                          <p:attrName>style.visibility</p:attrName>
                                        </p:attrNameLst>
                                      </p:cBhvr>
                                      <p:to>
                                        <p:strVal val="visible"/>
                                      </p:to>
                                    </p:set>
                                    <p:anim calcmode="lin" valueType="num">
                                      <p:cBhvr additive="base">
                                        <p:cTn id="66" dur="500" fill="hold"/>
                                        <p:tgtEl>
                                          <p:spTgt spid="4098">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09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FontTx/>
              <a:buChar char="-"/>
            </a:pPr>
            <a:r>
              <a:rPr lang="fa-IR" sz="3200" b="1" dirty="0" smtClean="0">
                <a:cs typeface="B Compset" pitchFamily="2" charset="-78"/>
              </a:rPr>
              <a:t>در این متن برای اجرای معاینات قبل از استخدام یک گروه ویژه دارای مهارت کافی تحت عنوان کد طب کار در نظر گرتفه شده است پاسخ به پرسش « </a:t>
            </a:r>
            <a:r>
              <a:rPr lang="en-US" sz="3200" b="1" dirty="0" smtClean="0">
                <a:cs typeface="B Compset" pitchFamily="2" charset="-78"/>
              </a:rPr>
              <a:t>what</a:t>
            </a:r>
            <a:r>
              <a:rPr lang="fa-IR" sz="3200" b="1" dirty="0" smtClean="0">
                <a:cs typeface="B Compset" pitchFamily="2" charset="-78"/>
              </a:rPr>
              <a:t> » است و در خط مشی ذکر می شود سایر توضیحات پاسخ به سوالات « </a:t>
            </a:r>
            <a:r>
              <a:rPr lang="en-US" sz="3200" b="1" dirty="0" smtClean="0">
                <a:cs typeface="B Compset" pitchFamily="2" charset="-78"/>
              </a:rPr>
              <a:t>who</a:t>
            </a:r>
            <a:r>
              <a:rPr lang="fa-IR" sz="3200" b="1" dirty="0" smtClean="0">
                <a:cs typeface="B Compset" pitchFamily="2" charset="-78"/>
              </a:rPr>
              <a:t>» « </a:t>
            </a:r>
            <a:r>
              <a:rPr lang="en-US" sz="3200" b="1" dirty="0" smtClean="0">
                <a:cs typeface="B Compset" pitchFamily="2" charset="-78"/>
              </a:rPr>
              <a:t>how</a:t>
            </a:r>
            <a:r>
              <a:rPr lang="fa-IR" sz="3200" b="1" dirty="0" smtClean="0">
                <a:cs typeface="B Compset" pitchFamily="2" charset="-78"/>
              </a:rPr>
              <a:t> » (اعضاء تیم معاینات نحوه تعیین اعضاء تیم و تقسیم وظایف) می باشند ، بنابراین در روش اجرا می آیند.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ادامه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فرایند معاینات بدو استخدام در بیمارستان طبق پروتکل انجام معاینات سلامت شغلی ابلاغی از وزارت بهداشت و درمان و آموزش پزشکی انجام می شود بخشی از پروتکل که مربوط به نحوه انجام معاینات است در قالب الگوریتم انجام معاینات و به صورت پوستر تهیه و توسط کارشناس بهداشت حرفه ای به امور اداری و اعضاء تیم  ابلاغ شده است .</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نحوه انجام فرایند چگونه است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None/>
            </a:pPr>
            <a:r>
              <a:rPr lang="fa-IR" sz="2800" b="1" dirty="0" smtClean="0">
                <a:cs typeface="B Compset" pitchFamily="2" charset="-78"/>
              </a:rPr>
              <a:t>رئیس امور اداری پوستر مربوطه را در اتاق کار خود و اعضاء تیم نصب نموده است . کلیه کارکنان موظفند طبق تقسیم کار انجام شده توسط مسئول تیم و مراحل مندرج در پوستر فوق معاینات را انجام دهند . </a:t>
            </a:r>
          </a:p>
          <a:p>
            <a:pPr marL="0" indent="0" algn="just" rtl="1">
              <a:lnSpc>
                <a:spcPct val="130000"/>
              </a:lnSpc>
              <a:buNone/>
            </a:pPr>
            <a:r>
              <a:rPr lang="fa-IR" sz="2800" b="1" dirty="0" smtClean="0">
                <a:cs typeface="B Compset" pitchFamily="2" charset="-78"/>
              </a:rPr>
              <a:t>در این متن جمله فرایند انجام معاینات بدو استخدام در بیمارستان طبق پروتکل انجام معاینات سلامت شغلی انجام می شود پاسخ به سوال </a:t>
            </a:r>
            <a:r>
              <a:rPr lang="en-US" sz="2800" b="1" dirty="0" smtClean="0">
                <a:cs typeface="B Compset" pitchFamily="2" charset="-78"/>
              </a:rPr>
              <a:t>what</a:t>
            </a:r>
            <a:r>
              <a:rPr lang="fa-IR" sz="2800" b="1" dirty="0" smtClean="0">
                <a:cs typeface="B Compset" pitchFamily="2" charset="-78"/>
              </a:rPr>
              <a:t> می باشد و لذا در خط مشی به آن اشاره می شود . سایر بخش های پاسخ به پرسش های </a:t>
            </a:r>
            <a:r>
              <a:rPr lang="en-US" sz="2800" b="1" dirty="0" smtClean="0">
                <a:cs typeface="B Compset" pitchFamily="2" charset="-78"/>
              </a:rPr>
              <a:t>who</a:t>
            </a:r>
            <a:r>
              <a:rPr lang="fa-IR" sz="2800" b="1" dirty="0" smtClean="0">
                <a:cs typeface="B Compset" pitchFamily="2" charset="-78"/>
              </a:rPr>
              <a:t> و </a:t>
            </a:r>
            <a:r>
              <a:rPr lang="en-US" sz="2800" b="1" dirty="0" smtClean="0">
                <a:cs typeface="B Compset" pitchFamily="2" charset="-78"/>
              </a:rPr>
              <a:t>how</a:t>
            </a:r>
            <a:r>
              <a:rPr lang="fa-IR" sz="2800" b="1" dirty="0" smtClean="0">
                <a:cs typeface="B Compset" pitchFamily="2" charset="-78"/>
              </a:rPr>
              <a:t> است . نحوه ابلاغ و افراد دخیل در اطلاع رسانی پروتکل به پرسنل ، و در روش اجرا ذکر می شود.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ادامه : نحوه انجام فرایند چگونه است ؟</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2" y="895350"/>
            <a:ext cx="8983578" cy="5962649"/>
          </a:xfrm>
          <a:prstGeom prst="rect">
            <a:avLst/>
          </a:prstGeom>
          <a:noFill/>
          <a:ln>
            <a:miter lim="800000"/>
            <a:headEnd/>
            <a:tailEnd/>
          </a:ln>
        </p:spPr>
        <p:txBody>
          <a:bodyPr/>
          <a:lstStyle/>
          <a:p>
            <a:pPr marL="514350" indent="-514350" algn="just" rtl="1">
              <a:lnSpc>
                <a:spcPct val="120000"/>
              </a:lnSpc>
              <a:buFont typeface="+mj-lt"/>
              <a:buAutoNum type="arabicPeriod"/>
            </a:pPr>
            <a:r>
              <a:rPr lang="fa-IR" sz="2800" b="1" dirty="0" smtClean="0">
                <a:cs typeface="B Compset" pitchFamily="2" charset="-78"/>
              </a:rPr>
              <a:t>مقدمه 				</a:t>
            </a:r>
          </a:p>
          <a:p>
            <a:pPr marL="514350" indent="-514350" algn="just" rtl="1">
              <a:lnSpc>
                <a:spcPct val="120000"/>
              </a:lnSpc>
              <a:buFont typeface="+mj-lt"/>
              <a:buAutoNum type="arabicPeriod"/>
            </a:pPr>
            <a:r>
              <a:rPr lang="fa-IR" sz="2800" b="1" dirty="0" smtClean="0">
                <a:cs typeface="B Compset" pitchFamily="2" charset="-78"/>
              </a:rPr>
              <a:t>چشم انداز				</a:t>
            </a:r>
          </a:p>
          <a:p>
            <a:pPr marL="514350" indent="-514350" algn="just" rtl="1">
              <a:lnSpc>
                <a:spcPct val="120000"/>
              </a:lnSpc>
              <a:buFont typeface="+mj-lt"/>
              <a:buAutoNum type="arabicPeriod"/>
            </a:pPr>
            <a:r>
              <a:rPr lang="fa-IR" sz="2800" b="1" dirty="0" smtClean="0">
                <a:cs typeface="B Compset" pitchFamily="2" charset="-78"/>
              </a:rPr>
              <a:t>رسالت</a:t>
            </a:r>
          </a:p>
          <a:p>
            <a:pPr marL="514350" indent="-514350" algn="just" rtl="1">
              <a:lnSpc>
                <a:spcPct val="120000"/>
              </a:lnSpc>
              <a:buFont typeface="+mj-lt"/>
              <a:buAutoNum type="arabicPeriod"/>
            </a:pPr>
            <a:r>
              <a:rPr lang="fa-IR" sz="2800" b="1" dirty="0" smtClean="0">
                <a:cs typeface="B Compset" pitchFamily="2" charset="-78"/>
              </a:rPr>
              <a:t>ارزش ها</a:t>
            </a:r>
          </a:p>
          <a:p>
            <a:pPr marL="514350" indent="-514350" algn="just" rtl="1">
              <a:lnSpc>
                <a:spcPct val="120000"/>
              </a:lnSpc>
              <a:buFont typeface="+mj-lt"/>
              <a:buAutoNum type="arabicPeriod"/>
            </a:pPr>
            <a:r>
              <a:rPr lang="fa-IR" sz="2800" b="1" dirty="0" smtClean="0">
                <a:cs typeface="B Compset" pitchFamily="2" charset="-78"/>
              </a:rPr>
              <a:t>ذی نفعان</a:t>
            </a:r>
          </a:p>
          <a:p>
            <a:pPr marL="514350" indent="-514350" algn="just" rtl="1">
              <a:lnSpc>
                <a:spcPct val="120000"/>
              </a:lnSpc>
              <a:buFont typeface="+mj-lt"/>
              <a:buAutoNum type="arabicPeriod"/>
            </a:pPr>
            <a:r>
              <a:rPr lang="fa-IR" sz="2800" b="1" dirty="0" smtClean="0">
                <a:cs typeface="B Compset" pitchFamily="2" charset="-78"/>
              </a:rPr>
              <a:t>تحلیل وضعیت موجود براساس روش (</a:t>
            </a:r>
            <a:r>
              <a:rPr lang="en-US" sz="2800" b="1" dirty="0" smtClean="0">
                <a:cs typeface="B Compset" pitchFamily="2" charset="-78"/>
              </a:rPr>
              <a:t>SWOT</a:t>
            </a:r>
            <a:r>
              <a:rPr lang="fa-IR" sz="2800" b="1" dirty="0" smtClean="0">
                <a:cs typeface="B Compset" pitchFamily="2" charset="-78"/>
              </a:rPr>
              <a:t> ) </a:t>
            </a:r>
          </a:p>
          <a:p>
            <a:pPr marL="514350" indent="-514350" algn="just" rtl="1">
              <a:lnSpc>
                <a:spcPct val="120000"/>
              </a:lnSpc>
              <a:buFont typeface="+mj-lt"/>
              <a:buAutoNum type="arabicPeriod"/>
            </a:pPr>
            <a:r>
              <a:rPr lang="fa-IR" sz="2800" b="1" dirty="0" smtClean="0">
                <a:cs typeface="B Compset" pitchFamily="2" charset="-78"/>
              </a:rPr>
              <a:t>تعیین وضعیت سازمان </a:t>
            </a:r>
          </a:p>
          <a:p>
            <a:pPr marL="514350" indent="-514350" algn="just" rtl="1">
              <a:lnSpc>
                <a:spcPct val="120000"/>
              </a:lnSpc>
              <a:buFont typeface="+mj-lt"/>
              <a:buAutoNum type="arabicPeriod"/>
            </a:pPr>
            <a:r>
              <a:rPr lang="fa-IR" sz="2800" b="1" dirty="0" smtClean="0">
                <a:cs typeface="B Compset" pitchFamily="2" charset="-78"/>
              </a:rPr>
              <a:t>تعیین موضوع استراتژیک پیش روی سازمان</a:t>
            </a:r>
          </a:p>
          <a:p>
            <a:pPr marL="514350" indent="-514350" algn="just" rtl="1">
              <a:lnSpc>
                <a:spcPct val="120000"/>
              </a:lnSpc>
              <a:buFont typeface="+mj-lt"/>
              <a:buAutoNum type="arabicPeriod"/>
            </a:pPr>
            <a:r>
              <a:rPr lang="fa-IR" sz="2800" b="1" dirty="0" smtClean="0">
                <a:solidFill>
                  <a:schemeClr val="accent6">
                    <a:lumMod val="75000"/>
                  </a:schemeClr>
                </a:solidFill>
                <a:cs typeface="B Compset" pitchFamily="2" charset="-78"/>
              </a:rPr>
              <a:t>9 .</a:t>
            </a:r>
            <a:r>
              <a:rPr lang="fa-IR" sz="2800" b="1" dirty="0" smtClean="0">
                <a:cs typeface="B Compset" pitchFamily="2" charset="-78"/>
              </a:rPr>
              <a:t> استراتژی ها</a:t>
            </a:r>
          </a:p>
          <a:p>
            <a:pPr marL="514350" indent="-514350" algn="just" rtl="1">
              <a:lnSpc>
                <a:spcPct val="120000"/>
              </a:lnSpc>
              <a:buFont typeface="+mj-lt"/>
              <a:buAutoNum type="arabicPeriod"/>
            </a:pPr>
            <a:r>
              <a:rPr lang="fa-IR" sz="2800" b="1" dirty="0" smtClean="0">
                <a:solidFill>
                  <a:schemeClr val="accent6">
                    <a:lumMod val="75000"/>
                  </a:schemeClr>
                </a:solidFill>
                <a:cs typeface="B Compset" pitchFamily="2" charset="-78"/>
              </a:rPr>
              <a:t>10 .</a:t>
            </a:r>
            <a:r>
              <a:rPr lang="fa-IR" sz="2800" b="1" dirty="0" smtClean="0">
                <a:cs typeface="B Compset" pitchFamily="2" charset="-78"/>
              </a:rPr>
              <a:t> اهداف استراتژی</a:t>
            </a:r>
          </a:p>
        </p:txBody>
      </p:sp>
      <p:sp>
        <p:nvSpPr>
          <p:cNvPr id="4099" name="Title 5"/>
          <p:cNvSpPr>
            <a:spLocks noGrp="1"/>
          </p:cNvSpPr>
          <p:nvPr>
            <p:ph type="title"/>
          </p:nvPr>
        </p:nvSpPr>
        <p:spPr bwMode="auto">
          <a:xfrm>
            <a:off x="255258" y="164183"/>
            <a:ext cx="8260011" cy="597817"/>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098">
                                            <p:txEl>
                                              <p:pRg st="6" end="6"/>
                                            </p:txEl>
                                          </p:spTgt>
                                        </p:tgtEl>
                                        <p:attrNameLst>
                                          <p:attrName>style.visibility</p:attrName>
                                        </p:attrNameLst>
                                      </p:cBhvr>
                                      <p:to>
                                        <p:strVal val="visible"/>
                                      </p:to>
                                    </p:set>
                                    <p:anim calcmode="lin" valueType="num">
                                      <p:cBhvr additive="base">
                                        <p:cTn id="54"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098">
                                            <p:txEl>
                                              <p:pRg st="7" end="7"/>
                                            </p:txEl>
                                          </p:spTgt>
                                        </p:tgtEl>
                                        <p:attrNameLst>
                                          <p:attrName>style.visibility</p:attrName>
                                        </p:attrNameLst>
                                      </p:cBhvr>
                                      <p:to>
                                        <p:strVal val="visible"/>
                                      </p:to>
                                    </p:set>
                                    <p:anim calcmode="lin" valueType="num">
                                      <p:cBhvr additive="base">
                                        <p:cTn id="60" dur="500" fill="hold"/>
                                        <p:tgtEl>
                                          <p:spTgt spid="4098">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0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098">
                                            <p:txEl>
                                              <p:pRg st="8" end="8"/>
                                            </p:txEl>
                                          </p:spTgt>
                                        </p:tgtEl>
                                        <p:attrNameLst>
                                          <p:attrName>style.visibility</p:attrName>
                                        </p:attrNameLst>
                                      </p:cBhvr>
                                      <p:to>
                                        <p:strVal val="visible"/>
                                      </p:to>
                                    </p:set>
                                    <p:anim calcmode="lin" valueType="num">
                                      <p:cBhvr additive="base">
                                        <p:cTn id="66" dur="500" fill="hold"/>
                                        <p:tgtEl>
                                          <p:spTgt spid="4098">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09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098">
                                            <p:txEl>
                                              <p:pRg st="9" end="9"/>
                                            </p:txEl>
                                          </p:spTgt>
                                        </p:tgtEl>
                                        <p:attrNameLst>
                                          <p:attrName>style.visibility</p:attrName>
                                        </p:attrNameLst>
                                      </p:cBhvr>
                                      <p:to>
                                        <p:strVal val="visible"/>
                                      </p:to>
                                    </p:set>
                                    <p:anim calcmode="lin" valueType="num">
                                      <p:cBhvr additive="base">
                                        <p:cTn id="72" dur="500" fill="hold"/>
                                        <p:tgtEl>
                                          <p:spTgt spid="4098">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09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2" y="1299411"/>
            <a:ext cx="8983578" cy="4666332"/>
          </a:xfrm>
          <a:prstGeom prst="rect">
            <a:avLst/>
          </a:prstGeom>
          <a:noFill/>
          <a:ln>
            <a:miter lim="800000"/>
            <a:headEnd/>
            <a:tailEnd/>
          </a:ln>
        </p:spPr>
        <p:txBody>
          <a:bodyPr/>
          <a:lstStyle/>
          <a:p>
            <a:pPr marL="0" indent="0" algn="just" rtl="1">
              <a:lnSpc>
                <a:spcPct val="130000"/>
              </a:lnSpc>
              <a:buNone/>
            </a:pPr>
            <a:r>
              <a:rPr lang="fa-IR" sz="2800" b="1" dirty="0" smtClean="0">
                <a:cs typeface="B Compset" pitchFamily="2" charset="-78"/>
              </a:rPr>
              <a:t>روند فرایند معاینات ( زمان آغاز و پایان عملیات، وسایل و اقلام مصرفی، توالی انجام اقدامات و ... ) در فرم های مربوطه ثبت می شود . </a:t>
            </a:r>
          </a:p>
          <a:p>
            <a:pPr marL="0" indent="0" algn="just" rtl="1">
              <a:lnSpc>
                <a:spcPct val="130000"/>
              </a:lnSpc>
              <a:buNone/>
            </a:pPr>
            <a:r>
              <a:rPr lang="fa-IR" sz="2800" b="1" dirty="0" smtClean="0">
                <a:cs typeface="B Compset" pitchFamily="2" charset="-78"/>
              </a:rPr>
              <a:t>نتیجه معاینات نیز در فرم معاینات ثبت و در قسمت مربوطه در بهداشت حرفه ای ثبت می گردد . فرم های کاغذی توسط کارشناس بهداشت حرفه ای در پایان عملیات انجام معاینات پس از امضاء رئیس تیم در پرونده وی ثبت می شود.</a:t>
            </a:r>
          </a:p>
          <a:p>
            <a:pPr marL="0" indent="0" algn="just" rtl="1">
              <a:lnSpc>
                <a:spcPct val="130000"/>
              </a:lnSpc>
              <a:buNone/>
            </a:pPr>
            <a:r>
              <a:rPr lang="fa-IR" sz="2800" b="1" dirty="0" smtClean="0">
                <a:cs typeface="B Compset" pitchFamily="2" charset="-78"/>
              </a:rPr>
              <a:t>در این قسمت پاراگراف اول پاسخ به سوال </a:t>
            </a:r>
            <a:r>
              <a:rPr lang="en-US" sz="2800" b="1" dirty="0" smtClean="0">
                <a:cs typeface="B Compset" pitchFamily="2" charset="-78"/>
              </a:rPr>
              <a:t>what</a:t>
            </a:r>
            <a:r>
              <a:rPr lang="fa-IR" sz="2800" b="1" dirty="0" smtClean="0">
                <a:cs typeface="B Compset" pitchFamily="2" charset="-78"/>
              </a:rPr>
              <a:t>است و سایر مطالب توضیح </a:t>
            </a:r>
            <a:r>
              <a:rPr lang="en-US" sz="2800" b="1" dirty="0" smtClean="0">
                <a:cs typeface="B Compset" pitchFamily="2" charset="-78"/>
              </a:rPr>
              <a:t>how</a:t>
            </a:r>
            <a:r>
              <a:rPr lang="fa-IR" sz="2800" b="1" dirty="0" smtClean="0">
                <a:cs typeface="B Compset" pitchFamily="2" charset="-78"/>
              </a:rPr>
              <a:t> ، </a:t>
            </a:r>
            <a:r>
              <a:rPr lang="en-US" sz="2800" b="1" dirty="0" smtClean="0">
                <a:cs typeface="B Compset" pitchFamily="2" charset="-78"/>
              </a:rPr>
              <a:t>who</a:t>
            </a:r>
            <a:r>
              <a:rPr lang="fa-IR" sz="2800" b="1" dirty="0" smtClean="0">
                <a:cs typeface="B Compset" pitchFamily="2" charset="-78"/>
              </a:rPr>
              <a:t> و </a:t>
            </a:r>
            <a:r>
              <a:rPr lang="en-US" sz="2800" b="1" dirty="0" smtClean="0">
                <a:cs typeface="B Compset" pitchFamily="2" charset="-78"/>
              </a:rPr>
              <a:t>whom</a:t>
            </a:r>
            <a:r>
              <a:rPr lang="fa-IR" sz="2800" b="1" dirty="0" smtClean="0">
                <a:cs typeface="B Compset" pitchFamily="2" charset="-78"/>
              </a:rPr>
              <a:t> می شود که در روش اجرا مطرح می شود.</a:t>
            </a:r>
          </a:p>
        </p:txBody>
      </p:sp>
      <p:sp>
        <p:nvSpPr>
          <p:cNvPr id="4099" name="Title 5"/>
          <p:cNvSpPr>
            <a:spLocks noGrp="1"/>
          </p:cNvSpPr>
          <p:nvPr>
            <p:ph type="title"/>
          </p:nvPr>
        </p:nvSpPr>
        <p:spPr bwMode="auto">
          <a:xfrm>
            <a:off x="255258" y="324605"/>
            <a:ext cx="850774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200" b="1" dirty="0" smtClean="0">
                <a:effectLst>
                  <a:outerShdw blurRad="38100" dist="38100" dir="2700000" algn="tl">
                    <a:srgbClr val="000000">
                      <a:alpha val="43137"/>
                    </a:srgbClr>
                  </a:outerShdw>
                </a:effectLst>
                <a:cs typeface="B Traffic" pitchFamily="2" charset="-78"/>
              </a:rPr>
              <a:t>آیا فرایند موردنظر در مکانی ثبت و بایگانی می شود؟</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0"/>
            <a:ext cx="8354846" cy="5215689"/>
          </a:xfrm>
          <a:prstGeom prst="rect">
            <a:avLst/>
          </a:prstGeom>
          <a:noFill/>
          <a:ln>
            <a:miter lim="800000"/>
            <a:headEnd/>
            <a:tailEnd/>
          </a:ln>
        </p:spPr>
        <p:txBody>
          <a:bodyPr/>
          <a:lstStyle/>
          <a:p>
            <a:pPr marL="0" indent="0" algn="just" rtl="1">
              <a:lnSpc>
                <a:spcPct val="130000"/>
              </a:lnSpc>
              <a:buFontTx/>
              <a:buChar char="-"/>
            </a:pPr>
            <a:r>
              <a:rPr lang="fa-IR" sz="3200" b="1" dirty="0" smtClean="0">
                <a:cs typeface="B Compset" pitchFamily="2" charset="-78"/>
              </a:rPr>
              <a:t>به منظور به روز رسانی و ارتقائ سطح دانش و مهارت پرسنل بهداشت حرفه اي و طب كار بیمارستان آموزش مستمر نحوه انجام معاینات در دستور کار مدیریت قرار دارد .</a:t>
            </a:r>
          </a:p>
          <a:p>
            <a:pPr marL="0" indent="0" algn="just" rtl="1">
              <a:lnSpc>
                <a:spcPct val="130000"/>
              </a:lnSpc>
              <a:buFontTx/>
              <a:buChar char="-"/>
            </a:pPr>
            <a:r>
              <a:rPr lang="fa-IR" sz="3200" b="1" dirty="0" smtClean="0">
                <a:cs typeface="B Compset" pitchFamily="2" charset="-78"/>
              </a:rPr>
              <a:t> واحد بهبود کیفیت در ابتدای هر سال از تیم معاینات نیازسنجی آموزشی نموده و اعضاء تیم در کلاسهای تئوری مدون شرکت می کنند . همچنین معاونت آموزشی دانشگاه قسمت آموزش مداوم نسبت به برگزاری دوره برنامه(ز)اقدام و پزشکان دوره دیده در این کلاسها شرکت می نمایند .</a:t>
            </a:r>
          </a:p>
        </p:txBody>
      </p:sp>
      <p:sp>
        <p:nvSpPr>
          <p:cNvPr id="4099" name="Title 5"/>
          <p:cNvSpPr>
            <a:spLocks noGrp="1"/>
          </p:cNvSpPr>
          <p:nvPr>
            <p:ph type="title"/>
          </p:nvPr>
        </p:nvSpPr>
        <p:spPr bwMode="auto">
          <a:xfrm>
            <a:off x="255258" y="324605"/>
            <a:ext cx="85267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آیا فرایند موردنظر </a:t>
            </a:r>
            <a:r>
              <a:rPr lang="fa-IR" sz="3600" b="1" dirty="0" smtClean="0">
                <a:effectLst>
                  <a:outerShdw blurRad="38100" dist="38100" dir="2700000" algn="tl">
                    <a:srgbClr val="000000">
                      <a:alpha val="43137"/>
                    </a:srgbClr>
                  </a:outerShdw>
                </a:effectLst>
                <a:cs typeface="B Traffic" pitchFamily="2" charset="-78"/>
              </a:rPr>
              <a:t>نیازمند </a:t>
            </a:r>
            <a:r>
              <a:rPr lang="fa-IR" sz="4000" b="1" dirty="0" smtClean="0">
                <a:effectLst>
                  <a:outerShdw blurRad="38100" dist="38100" dir="2700000" algn="tl">
                    <a:srgbClr val="000000">
                      <a:alpha val="43137"/>
                    </a:srgbClr>
                  </a:outerShdw>
                </a:effectLst>
                <a:cs typeface="B Traffic" pitchFamily="2" charset="-78"/>
              </a:rPr>
              <a:t>آموزش است؟</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FontTx/>
              <a:buChar char="-"/>
            </a:pPr>
            <a:r>
              <a:rPr lang="fa-IR" sz="3200" b="1" dirty="0" smtClean="0">
                <a:cs typeface="B Compset" pitchFamily="2" charset="-78"/>
              </a:rPr>
              <a:t>گواهینامه دوره های مذکور در صورت شرکت اعضاء تیم صادر شده و تا 2 سال اعتبار دارد .</a:t>
            </a:r>
          </a:p>
          <a:p>
            <a:pPr marL="0" indent="0" algn="just" rtl="1">
              <a:lnSpc>
                <a:spcPct val="130000"/>
              </a:lnSpc>
              <a:buFontTx/>
              <a:buChar char="-"/>
            </a:pPr>
            <a:r>
              <a:rPr lang="fa-IR" sz="3200" b="1" dirty="0" smtClean="0">
                <a:cs typeface="B Compset" pitchFamily="2" charset="-78"/>
              </a:rPr>
              <a:t>در این متن خط اول پاسخ به پرسش </a:t>
            </a:r>
            <a:r>
              <a:rPr lang="en-US" sz="3200" b="1" dirty="0" smtClean="0">
                <a:cs typeface="B Compset" pitchFamily="2" charset="-78"/>
              </a:rPr>
              <a:t>why</a:t>
            </a:r>
            <a:r>
              <a:rPr lang="fa-IR" sz="3200" b="1" dirty="0" smtClean="0">
                <a:cs typeface="B Compset" pitchFamily="2" charset="-78"/>
              </a:rPr>
              <a:t> و خط دوم پاسخ به پرسش </a:t>
            </a:r>
            <a:r>
              <a:rPr lang="en-US" sz="3200" b="1" dirty="0" smtClean="0">
                <a:cs typeface="B Compset" pitchFamily="2" charset="-78"/>
              </a:rPr>
              <a:t>what</a:t>
            </a:r>
            <a:r>
              <a:rPr lang="fa-IR" sz="3200" b="1" dirty="0" smtClean="0">
                <a:cs typeface="B Compset" pitchFamily="2" charset="-78"/>
              </a:rPr>
              <a:t> است و در خط مشی ذکر می شود و سایر موارد در روش اجرایی مطرح می شود.</a:t>
            </a:r>
          </a:p>
        </p:txBody>
      </p:sp>
      <p:sp>
        <p:nvSpPr>
          <p:cNvPr id="4099" name="Title 5"/>
          <p:cNvSpPr>
            <a:spLocks noGrp="1"/>
          </p:cNvSpPr>
          <p:nvPr>
            <p:ph type="title"/>
          </p:nvPr>
        </p:nvSpPr>
        <p:spPr bwMode="auto">
          <a:xfrm>
            <a:off x="255258" y="324605"/>
            <a:ext cx="8260011"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آیا فرایند موردنظر </a:t>
            </a:r>
            <a:r>
              <a:rPr lang="fa-IR" sz="3600" b="1" dirty="0" smtClean="0">
                <a:effectLst>
                  <a:outerShdw blurRad="38100" dist="38100" dir="2700000" algn="tl">
                    <a:srgbClr val="000000">
                      <a:alpha val="43137"/>
                    </a:srgbClr>
                  </a:outerShdw>
                </a:effectLst>
                <a:cs typeface="B Traffic" pitchFamily="2" charset="-78"/>
              </a:rPr>
              <a:t>نیازمند </a:t>
            </a:r>
            <a:r>
              <a:rPr lang="fa-IR" sz="4000" b="1" dirty="0" smtClean="0">
                <a:effectLst>
                  <a:outerShdw blurRad="38100" dist="38100" dir="2700000" algn="tl">
                    <a:srgbClr val="000000">
                      <a:alpha val="43137"/>
                    </a:srgbClr>
                  </a:outerShdw>
                </a:effectLst>
                <a:cs typeface="B Traffic" pitchFamily="2" charset="-78"/>
              </a:rPr>
              <a:t>اموزش است؟</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299411"/>
            <a:ext cx="8354846" cy="4666332"/>
          </a:xfrm>
          <a:prstGeom prst="rect">
            <a:avLst/>
          </a:prstGeom>
          <a:noFill/>
          <a:ln>
            <a:miter lim="800000"/>
            <a:headEnd/>
            <a:tailEnd/>
          </a:ln>
        </p:spPr>
        <p:txBody>
          <a:bodyPr/>
          <a:lstStyle/>
          <a:p>
            <a:pPr marL="0" indent="0" algn="just" rtl="1">
              <a:lnSpc>
                <a:spcPct val="130000"/>
              </a:lnSpc>
              <a:buFontTx/>
              <a:buChar char="-"/>
            </a:pPr>
            <a:r>
              <a:rPr lang="fa-IR" sz="3200" b="1" dirty="0" smtClean="0">
                <a:cs typeface="B Compset" pitchFamily="2" charset="-78"/>
              </a:rPr>
              <a:t>برفرایند انجام معاینات در بیمارستان نظارت وجود دارد. در هر بیمارستان رئیس بیمارستان و مسئول تیم و کارشناس بهداشت حرفه ای مسئول حسن اجرای فرایند می باشند.</a:t>
            </a:r>
          </a:p>
          <a:p>
            <a:pPr marL="0" indent="0" algn="just" rtl="1">
              <a:lnSpc>
                <a:spcPct val="130000"/>
              </a:lnSpc>
              <a:buFontTx/>
              <a:buChar char="-"/>
            </a:pPr>
            <a:r>
              <a:rPr lang="fa-IR" sz="3200" b="1" dirty="0" smtClean="0">
                <a:cs typeface="B Compset" pitchFamily="2" charset="-78"/>
              </a:rPr>
              <a:t>علاوه بر این اعضاء معاونت بهداشت دانشگاه علوم پزشکی تیم نظارتی خود را در جهت کنترل فرایند کار اعزام می نماید و تیم انجام دهنده معاینات به این گروه پاسخگو خواهد بود.</a:t>
            </a:r>
          </a:p>
          <a:p>
            <a:pPr marL="0" indent="0" algn="just" rtl="1">
              <a:lnSpc>
                <a:spcPct val="130000"/>
              </a:lnSpc>
              <a:buFontTx/>
              <a:buChar char="-"/>
            </a:pPr>
            <a:r>
              <a:rPr lang="fa-IR" sz="3200" b="1" dirty="0" smtClean="0">
                <a:cs typeface="B Compset" pitchFamily="2" charset="-78"/>
              </a:rPr>
              <a:t>اعضاء تیم اعزامی از معاونت بهداشت عبارتند از متخصص طب کار، کارشناس بهداشت حرفه ای و کارشناس آزمایشگاه</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4000" b="1" dirty="0" smtClean="0">
                <a:effectLst>
                  <a:outerShdw blurRad="38100" dist="38100" dir="2700000" algn="tl">
                    <a:srgbClr val="000000">
                      <a:alpha val="43137"/>
                    </a:srgbClr>
                  </a:outerShdw>
                </a:effectLst>
                <a:cs typeface="B Traffic" pitchFamily="2" charset="-78"/>
              </a:rPr>
              <a:t>آیا بر فرایند موردنظر نظارت وجود دارد؟</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0" y="1143000"/>
            <a:ext cx="8915399" cy="5715000"/>
          </a:xfrm>
          <a:prstGeom prst="rect">
            <a:avLst/>
          </a:prstGeom>
          <a:noFill/>
          <a:ln>
            <a:miter lim="800000"/>
            <a:headEnd/>
            <a:tailEnd/>
          </a:ln>
        </p:spPr>
        <p:txBody>
          <a:bodyPr/>
          <a:lstStyle/>
          <a:p>
            <a:pPr marL="361950" indent="-361950" algn="just" rtl="1">
              <a:lnSpc>
                <a:spcPct val="130000"/>
              </a:lnSpc>
              <a:buFontTx/>
              <a:buChar char="-"/>
            </a:pPr>
            <a:r>
              <a:rPr lang="fa-IR" sz="2800" b="1" dirty="0" smtClean="0">
                <a:cs typeface="B Compset" pitchFamily="2" charset="-78"/>
              </a:rPr>
              <a:t> بررسی مستندات ارائه شده توسط تیم معاینات سلامت شغلی که به صورت شش ماهه به معاونت بهداشتی ارسال می گردد.</a:t>
            </a:r>
          </a:p>
          <a:p>
            <a:pPr marL="361950" indent="-361950" algn="just" rtl="1">
              <a:lnSpc>
                <a:spcPct val="130000"/>
              </a:lnSpc>
              <a:buFontTx/>
              <a:buChar char="-"/>
            </a:pPr>
            <a:r>
              <a:rPr lang="fa-IR" sz="2800" b="1" dirty="0" smtClean="0">
                <a:cs typeface="B Compset" pitchFamily="2" charset="-78"/>
              </a:rPr>
              <a:t>مشاهده مستقیم بوسیله حضور مستقیم در هنگام انجام معاینات توسط تیم پایش کننده که تنها اعضاء تیم پایش از آن مطلع هستند . </a:t>
            </a:r>
          </a:p>
          <a:p>
            <a:pPr marL="361950" indent="-361950" algn="just" rtl="1">
              <a:lnSpc>
                <a:spcPct val="130000"/>
              </a:lnSpc>
              <a:buFontTx/>
              <a:buChar char="-"/>
            </a:pPr>
            <a:r>
              <a:rPr lang="fa-IR" sz="2800" b="1" dirty="0" smtClean="0">
                <a:cs typeface="B Compset" pitchFamily="2" charset="-78"/>
              </a:rPr>
              <a:t>مستندات مربوط به پایش و سایر مراحل نظارت و بایگانی و در صورت نیاز به گروه ارزیاب بیمارستان یا مدیران ستادی ارائه می گردد.</a:t>
            </a:r>
          </a:p>
          <a:p>
            <a:pPr marL="361950" indent="-361950" algn="just" rtl="1">
              <a:lnSpc>
                <a:spcPct val="130000"/>
              </a:lnSpc>
              <a:buFontTx/>
              <a:buChar char="-"/>
            </a:pPr>
            <a:r>
              <a:rPr lang="fa-IR" sz="2800" b="1" dirty="0" smtClean="0">
                <a:cs typeface="B Compset" pitchFamily="2" charset="-78"/>
              </a:rPr>
              <a:t>در این بخش مرحله اول اسلاید قبل پاسخ به سوال </a:t>
            </a:r>
            <a:r>
              <a:rPr lang="en-US" sz="2800" b="1" dirty="0" smtClean="0">
                <a:cs typeface="B Compset" pitchFamily="2" charset="-78"/>
              </a:rPr>
              <a:t>what</a:t>
            </a:r>
            <a:r>
              <a:rPr lang="fa-IR" sz="2800" b="1" dirty="0" smtClean="0">
                <a:cs typeface="B Compset" pitchFamily="2" charset="-78"/>
              </a:rPr>
              <a:t> بوده و در خط مشی مطرح می شود و سایر پاسخ ها در روش اجرا ذکر می شود . </a:t>
            </a:r>
          </a:p>
          <a:p>
            <a:pPr marL="361950" indent="-361950" algn="just" rtl="1">
              <a:lnSpc>
                <a:spcPct val="130000"/>
              </a:lnSpc>
              <a:buFontTx/>
              <a:buChar char="-"/>
            </a:pPr>
            <a:endParaRPr lang="fa-IR" sz="2800" b="1" dirty="0" smtClean="0">
              <a:cs typeface="B Compset" pitchFamily="2" charset="-78"/>
            </a:endParaRPr>
          </a:p>
          <a:p>
            <a:pPr marL="361950" indent="-361950" algn="just" rtl="1">
              <a:lnSpc>
                <a:spcPct val="130000"/>
              </a:lnSpc>
              <a:buFontTx/>
              <a:buChar char="-"/>
            </a:pPr>
            <a:endParaRPr lang="fa-IR" sz="2800" b="1" dirty="0" smtClean="0">
              <a:cs typeface="B Compset" pitchFamily="2" charset="-78"/>
            </a:endParaRPr>
          </a:p>
        </p:txBody>
      </p:sp>
      <p:sp>
        <p:nvSpPr>
          <p:cNvPr id="4099" name="Title 5"/>
          <p:cNvSpPr>
            <a:spLocks noGrp="1"/>
          </p:cNvSpPr>
          <p:nvPr>
            <p:ph type="title"/>
          </p:nvPr>
        </p:nvSpPr>
        <p:spPr bwMode="auto">
          <a:xfrm>
            <a:off x="0" y="0"/>
            <a:ext cx="9144000" cy="1047750"/>
          </a:xfrm>
          <a:noFill/>
          <a:ln>
            <a:miter lim="800000"/>
            <a:headEnd/>
            <a:tailEnd/>
          </a:ln>
        </p:spPr>
        <p:txBody>
          <a:bodyPr vert="horz" wrap="square" lIns="91440" tIns="45720" rIns="91440" bIns="45720" numCol="1" anchor="t" anchorCtr="0" compatLnSpc="1">
            <a:prstTxWarp prst="textNoShape">
              <a:avLst/>
            </a:prstTxWarp>
          </a:bodyPr>
          <a:lstStyle/>
          <a:p>
            <a:pPr algn="ctr" rtl="1"/>
            <a:r>
              <a:rPr lang="fa-IR" sz="4000" b="1" dirty="0" smtClean="0">
                <a:effectLst>
                  <a:outerShdw blurRad="38100" dist="38100" dir="2700000" algn="tl">
                    <a:srgbClr val="000000">
                      <a:alpha val="43137"/>
                    </a:srgbClr>
                  </a:outerShdw>
                </a:effectLst>
                <a:cs typeface="B Traffic" pitchFamily="2" charset="-78"/>
              </a:rPr>
              <a:t>آیا بر فرایند موردنظر نظارت وجود دارد؟ </a:t>
            </a:r>
            <a:br>
              <a:rPr lang="fa-IR" sz="4000" b="1" dirty="0" smtClean="0">
                <a:effectLst>
                  <a:outerShdw blurRad="38100" dist="38100" dir="2700000" algn="tl">
                    <a:srgbClr val="000000">
                      <a:alpha val="43137"/>
                    </a:srgbClr>
                  </a:outerShdw>
                </a:effectLst>
                <a:cs typeface="B Traffic" pitchFamily="2" charset="-78"/>
              </a:rPr>
            </a:br>
            <a:r>
              <a:rPr lang="fa-IR" sz="4000" b="1" dirty="0" smtClean="0">
                <a:effectLst>
                  <a:outerShdw blurRad="38100" dist="38100" dir="2700000" algn="tl">
                    <a:srgbClr val="000000">
                      <a:alpha val="43137"/>
                    </a:srgbClr>
                  </a:outerShdw>
                </a:effectLst>
                <a:cs typeface="B Traffic" pitchFamily="2" charset="-78"/>
              </a:rPr>
              <a:t>ادامه</a:t>
            </a:r>
            <a:endParaRPr lang="en-US" sz="40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2" y="1390651"/>
            <a:ext cx="8697827" cy="4575092"/>
          </a:xfrm>
          <a:prstGeom prst="rect">
            <a:avLst/>
          </a:prstGeom>
          <a:noFill/>
          <a:ln>
            <a:miter lim="800000"/>
            <a:headEnd/>
            <a:tailEnd/>
          </a:ln>
        </p:spPr>
        <p:txBody>
          <a:bodyPr/>
          <a:lstStyle/>
          <a:p>
            <a:pPr marL="361950" indent="-361950" algn="just" rtl="1">
              <a:lnSpc>
                <a:spcPct val="130000"/>
              </a:lnSpc>
              <a:buNone/>
            </a:pPr>
            <a:endParaRPr lang="fa-IR" sz="3200" b="1" dirty="0" smtClean="0">
              <a:cs typeface="B Compset" pitchFamily="2" charset="-78"/>
            </a:endParaRPr>
          </a:p>
          <a:p>
            <a:pPr marL="361950" indent="-361950" algn="just" rtl="1">
              <a:lnSpc>
                <a:spcPct val="130000"/>
              </a:lnSpc>
              <a:buNone/>
            </a:pPr>
            <a:r>
              <a:rPr lang="fa-IR" sz="3200" b="1" dirty="0" smtClean="0">
                <a:cs typeface="B Compset" pitchFamily="2" charset="-78"/>
              </a:rPr>
              <a:t>با توجه به اینکه در بیمارستان اقدام ابتکاری و پژوهشی در زمینه معاینات بدو استخدام صورت  نمی گیرد در این زمینه مطلبی تدوین نشده است .</a:t>
            </a:r>
          </a:p>
        </p:txBody>
      </p:sp>
      <p:sp>
        <p:nvSpPr>
          <p:cNvPr id="4099" name="Title 5"/>
          <p:cNvSpPr>
            <a:spLocks noGrp="1"/>
          </p:cNvSpPr>
          <p:nvPr>
            <p:ph type="title"/>
          </p:nvPr>
        </p:nvSpPr>
        <p:spPr bwMode="auto">
          <a:xfrm>
            <a:off x="255258" y="0"/>
            <a:ext cx="8450592" cy="1066800"/>
          </a:xfrm>
          <a:noFill/>
          <a:ln>
            <a:miter lim="800000"/>
            <a:headEnd/>
            <a:tailEnd/>
          </a:ln>
        </p:spPr>
        <p:txBody>
          <a:bodyPr vert="horz" wrap="square" lIns="91440" tIns="45720" rIns="91440" bIns="45720" numCol="1" anchor="t" anchorCtr="0" compatLnSpc="1">
            <a:prstTxWarp prst="textNoShape">
              <a:avLst/>
            </a:prstTxWarp>
          </a:bodyPr>
          <a:lstStyle/>
          <a:p>
            <a:pPr algn="ctr" rtl="1"/>
            <a:r>
              <a:rPr lang="fa-IR" sz="3600" b="1" dirty="0" smtClean="0">
                <a:effectLst>
                  <a:outerShdw blurRad="38100" dist="38100" dir="2700000" algn="tl">
                    <a:srgbClr val="000000">
                      <a:alpha val="43137"/>
                    </a:srgbClr>
                  </a:outerShdw>
                </a:effectLst>
                <a:cs typeface="B Traffic" pitchFamily="2" charset="-78"/>
              </a:rPr>
              <a:t>آیا در این زمینه پژوهشی صورت گرفته است</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1" end="1"/>
                                            </p:txEl>
                                          </p:spTgt>
                                        </p:tgtEl>
                                        <p:attrNameLst>
                                          <p:attrName>style.visibility</p:attrName>
                                        </p:attrNameLst>
                                      </p:cBhvr>
                                      <p:to>
                                        <p:strVal val="visible"/>
                                      </p:to>
                                    </p:set>
                                    <p:anim calcmode="lin" valueType="num">
                                      <p:cBhvr additive="base">
                                        <p:cTn id="18"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600199"/>
            <a:ext cx="8354846" cy="4365543"/>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اکنون از کل مطالب تدوین شده پاسخ به پرسش های </a:t>
            </a:r>
            <a:r>
              <a:rPr lang="en-US" sz="3200" b="1" dirty="0" smtClean="0">
                <a:cs typeface="B Compset" pitchFamily="2" charset="-78"/>
              </a:rPr>
              <a:t>what</a:t>
            </a:r>
            <a:r>
              <a:rPr lang="fa-IR" sz="3200" b="1" dirty="0" smtClean="0">
                <a:cs typeface="B Compset" pitchFamily="2" charset="-78"/>
              </a:rPr>
              <a:t> و </a:t>
            </a:r>
            <a:r>
              <a:rPr lang="en-US" sz="3200" b="1" dirty="0" smtClean="0">
                <a:cs typeface="B Compset" pitchFamily="2" charset="-78"/>
              </a:rPr>
              <a:t>why</a:t>
            </a:r>
            <a:r>
              <a:rPr lang="fa-IR" sz="3200" b="1" dirty="0" smtClean="0">
                <a:cs typeface="B Compset" pitchFamily="2" charset="-78"/>
              </a:rPr>
              <a:t> را جدا کرده و جمع بندی کنید و در بخش خط مشی پشت سر هم بنویسید . </a:t>
            </a:r>
          </a:p>
          <a:p>
            <a:pPr marL="0" indent="0" algn="just" rtl="1">
              <a:lnSpc>
                <a:spcPct val="130000"/>
              </a:lnSpc>
              <a:buNone/>
            </a:pPr>
            <a:r>
              <a:rPr lang="fa-IR" sz="3200" b="1" dirty="0" smtClean="0">
                <a:cs typeface="B Compset" pitchFamily="2" charset="-78"/>
              </a:rPr>
              <a:t>پاسخ به پرسش های</a:t>
            </a:r>
            <a:r>
              <a:rPr lang="en-US" sz="3200" b="1" dirty="0" smtClean="0">
                <a:cs typeface="B Compset" pitchFamily="2" charset="-78"/>
              </a:rPr>
              <a:t>who</a:t>
            </a:r>
            <a:r>
              <a:rPr lang="fa-IR" sz="3200" b="1" dirty="0" smtClean="0">
                <a:cs typeface="B Compset" pitchFamily="2" charset="-78"/>
              </a:rPr>
              <a:t> و </a:t>
            </a:r>
            <a:r>
              <a:rPr lang="en-US" sz="3200" b="1" dirty="0" smtClean="0">
                <a:cs typeface="B Compset" pitchFamily="2" charset="-78"/>
              </a:rPr>
              <a:t>how</a:t>
            </a:r>
            <a:r>
              <a:rPr lang="fa-IR" sz="3200" b="1" dirty="0" smtClean="0">
                <a:cs typeface="B Compset" pitchFamily="2" charset="-78"/>
              </a:rPr>
              <a:t> و ... را نیز جدا و جمع بندی کنید و در بخش روش اجرا پشت سر هم بنویسید . </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بخش 10 و 11 – محتوای خط مشی و روش اجرا</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600199"/>
            <a:ext cx="8354846" cy="4991101"/>
          </a:xfrm>
          <a:prstGeom prst="rect">
            <a:avLst/>
          </a:prstGeom>
          <a:noFill/>
          <a:ln>
            <a:miter lim="800000"/>
            <a:headEnd/>
            <a:tailEnd/>
          </a:ln>
        </p:spPr>
        <p:txBody>
          <a:bodyPr/>
          <a:lstStyle/>
          <a:p>
            <a:pPr marL="514350" indent="-514350" algn="just" rtl="1">
              <a:lnSpc>
                <a:spcPct val="130000"/>
              </a:lnSpc>
              <a:buAutoNum type="arabicPeriod"/>
            </a:pPr>
            <a:r>
              <a:rPr lang="fa-IR" sz="3200" b="1" dirty="0" smtClean="0">
                <a:cs typeface="B Compset" pitchFamily="2" charset="-78"/>
              </a:rPr>
              <a:t>در بیمارستان تیم مجرب کار آزموده (طب کار) مسئول اجرای فرایند انجام معاینات بدو استخدام است .</a:t>
            </a:r>
          </a:p>
          <a:p>
            <a:pPr marL="514350" indent="-514350" algn="just" rtl="1">
              <a:lnSpc>
                <a:spcPct val="130000"/>
              </a:lnSpc>
              <a:buAutoNum type="arabicPeriod"/>
            </a:pPr>
            <a:r>
              <a:rPr lang="fa-IR" sz="3200" b="1" dirty="0" smtClean="0">
                <a:cs typeface="B Compset" pitchFamily="2" charset="-78"/>
              </a:rPr>
              <a:t>اجرای فرایند معاینات بدو استخدام مطابق نسخه پروتکل وزارت بهداشت می باشد (به پیوست خواهد آمد ) این پروتکل به کلیه بخشها ابلاغ و به اطلاع کلیه پرسنل می رسد.</a:t>
            </a:r>
          </a:p>
          <a:p>
            <a:pPr marL="514350" indent="-514350" algn="just" rtl="1">
              <a:lnSpc>
                <a:spcPct val="130000"/>
              </a:lnSpc>
              <a:buAutoNum type="arabicPeriod"/>
            </a:pPr>
            <a:r>
              <a:rPr lang="fa-IR" sz="3200" b="1" dirty="0" smtClean="0">
                <a:cs typeface="B Compset" pitchFamily="2" charset="-78"/>
              </a:rPr>
              <a:t>نتایج و نحوه انجام فرایند معاینات قبل از استخدام انجام شده در بیمارستان ثبت و بایگانی می شود.</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خط مشی</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2" y="1600199"/>
            <a:ext cx="8716877" cy="4365543"/>
          </a:xfrm>
          <a:prstGeom prst="rect">
            <a:avLst/>
          </a:prstGeom>
          <a:noFill/>
          <a:ln>
            <a:miter lim="800000"/>
            <a:headEnd/>
            <a:tailEnd/>
          </a:ln>
        </p:spPr>
        <p:txBody>
          <a:bodyPr/>
          <a:lstStyle/>
          <a:p>
            <a:pPr marL="514350" indent="-514350" algn="just" rtl="1">
              <a:lnSpc>
                <a:spcPct val="130000"/>
              </a:lnSpc>
              <a:buNone/>
            </a:pPr>
            <a:r>
              <a:rPr lang="fa-IR" sz="3200" b="1" dirty="0" smtClean="0">
                <a:cs typeface="B Compset" pitchFamily="2" charset="-78"/>
              </a:rPr>
              <a:t>4. بر عملکرد تیم معاینات در دو سطح داخل بخشی و دانشگاهی نظارت ( پایش و ارزشیابی ) وجود دارد.</a:t>
            </a:r>
          </a:p>
          <a:p>
            <a:pPr marL="514350" indent="-514350" algn="just" rtl="1">
              <a:lnSpc>
                <a:spcPct val="130000"/>
              </a:lnSpc>
              <a:buNone/>
            </a:pPr>
            <a:r>
              <a:rPr lang="fa-IR" sz="3200" b="1" dirty="0" smtClean="0">
                <a:cs typeface="B Compset" pitchFamily="2" charset="-78"/>
              </a:rPr>
              <a:t>5 . به منظور ارتقاء و به روز رسانی دانش و مهارت پرسنل کارگاه ها و دوره های آموزشی به صورت دوره ای برگزار می شود.</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خط مشی</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2" y="1409699"/>
            <a:ext cx="8678777" cy="5200651"/>
          </a:xfrm>
          <a:prstGeom prst="rect">
            <a:avLst/>
          </a:prstGeom>
          <a:noFill/>
          <a:ln>
            <a:miter lim="800000"/>
            <a:headEnd/>
            <a:tailEnd/>
          </a:ln>
        </p:spPr>
        <p:txBody>
          <a:bodyPr/>
          <a:lstStyle/>
          <a:p>
            <a:pPr marL="514350" indent="-514350" algn="just" rtl="1">
              <a:lnSpc>
                <a:spcPct val="130000"/>
              </a:lnSpc>
              <a:buAutoNum type="arabicPeriod"/>
            </a:pPr>
            <a:r>
              <a:rPr lang="fa-IR" sz="3200" b="1" dirty="0" smtClean="0">
                <a:cs typeface="B Compset" pitchFamily="2" charset="-78"/>
              </a:rPr>
              <a:t>اعضاء تیم انجام معاینات در بیمارستان از متخصص طب کار یا پزشک دوره دیده ، کارشناس بهداشت حرفه ای ، آزمایشگاه، شنوایی سنجی ، بینایی سنجی ، ادیولوژی و اسپیرومتری تشکیل شده است .</a:t>
            </a:r>
          </a:p>
          <a:p>
            <a:pPr marL="514350" indent="-514350" algn="just" rtl="1">
              <a:lnSpc>
                <a:spcPct val="130000"/>
              </a:lnSpc>
              <a:buAutoNum type="arabicPeriod"/>
            </a:pPr>
            <a:r>
              <a:rPr lang="fa-IR" sz="3200" b="1" dirty="0" smtClean="0">
                <a:cs typeface="B Compset" pitchFamily="2" charset="-78"/>
              </a:rPr>
              <a:t>اعضاء تیم در ابتدای هر سال با عقد قرارداد یا ابلاغ ریاست بیمارستان تعیین و قرارداد یا ابلاغ مذکور به امضاء ریاست بیمارستان می رسد و در تابلوی اعلانات هر بخش نصب می شود.</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روش اجرا</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5"/>
          <p:cNvSpPr>
            <a:spLocks noGrp="1"/>
          </p:cNvSpPr>
          <p:nvPr>
            <p:ph type="title"/>
          </p:nvPr>
        </p:nvSpPr>
        <p:spPr bwMode="auto">
          <a:xfrm>
            <a:off x="255258" y="164183"/>
            <a:ext cx="8260011" cy="559717"/>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graphicFrame>
        <p:nvGraphicFramePr>
          <p:cNvPr id="4" name="Table 3"/>
          <p:cNvGraphicFramePr>
            <a:graphicFrameLocks noGrp="1"/>
          </p:cNvGraphicFramePr>
          <p:nvPr/>
        </p:nvGraphicFramePr>
        <p:xfrm>
          <a:off x="64168" y="791163"/>
          <a:ext cx="8951495" cy="5541264"/>
        </p:xfrm>
        <a:graphic>
          <a:graphicData uri="http://schemas.openxmlformats.org/drawingml/2006/table">
            <a:tbl>
              <a:tblPr rtl="1" firstRow="1" bandRow="1">
                <a:tableStyleId>{5C22544A-7EE6-4342-B048-85BDC9FD1C3A}</a:tableStyleId>
              </a:tblPr>
              <a:tblGrid>
                <a:gridCol w="1338513"/>
                <a:gridCol w="7612982"/>
              </a:tblGrid>
              <a:tr h="411996">
                <a:tc>
                  <a:txBody>
                    <a:bodyPr/>
                    <a:lstStyle/>
                    <a:p>
                      <a:pPr algn="ctr" rtl="1">
                        <a:lnSpc>
                          <a:spcPct val="120000"/>
                        </a:lnSpc>
                      </a:pPr>
                      <a:r>
                        <a:rPr lang="fa-IR" sz="2000" b="1" dirty="0" smtClean="0">
                          <a:cs typeface="B Homa" pitchFamily="2" charset="-78"/>
                        </a:rPr>
                        <a:t>1- مقدمه</a:t>
                      </a:r>
                      <a:endParaRPr lang="fa-IR" sz="2000" b="1" dirty="0">
                        <a:cs typeface="B Homa" pitchFamily="2" charset="-78"/>
                      </a:endParaRPr>
                    </a:p>
                  </a:txBody>
                  <a:tcPr anchor="ctr"/>
                </a:tc>
                <a:tc>
                  <a:txBody>
                    <a:bodyPr/>
                    <a:lstStyle/>
                    <a:p>
                      <a:pPr algn="just" rtl="1">
                        <a:lnSpc>
                          <a:spcPct val="120000"/>
                        </a:lnSpc>
                      </a:pPr>
                      <a:endParaRPr lang="fa-IR" sz="2400" b="1">
                        <a:cs typeface="B Compset" pitchFamily="2" charset="-78"/>
                      </a:endParaRPr>
                    </a:p>
                  </a:txBody>
                  <a:tcPr/>
                </a:tc>
              </a:tr>
              <a:tr h="1720275">
                <a:tc>
                  <a:txBody>
                    <a:bodyPr/>
                    <a:lstStyle/>
                    <a:p>
                      <a:pPr algn="ctr" rtl="1">
                        <a:lnSpc>
                          <a:spcPct val="120000"/>
                        </a:lnSpc>
                      </a:pPr>
                      <a:r>
                        <a:rPr lang="fa-IR" sz="2000" b="1" dirty="0" smtClean="0">
                          <a:cs typeface="B Homa" pitchFamily="2" charset="-78"/>
                        </a:rPr>
                        <a:t>2-چشم انداز</a:t>
                      </a:r>
                      <a:endParaRPr lang="fa-IR" sz="2000" b="1" dirty="0">
                        <a:cs typeface="B Homa" pitchFamily="2" charset="-78"/>
                      </a:endParaRPr>
                    </a:p>
                  </a:txBody>
                  <a:tcPr anchor="ctr"/>
                </a:tc>
                <a:tc>
                  <a:txBody>
                    <a:bodyPr/>
                    <a:lstStyle/>
                    <a:p>
                      <a:pPr algn="just" rtl="1">
                        <a:lnSpc>
                          <a:spcPct val="120000"/>
                        </a:lnSpc>
                      </a:pPr>
                      <a:r>
                        <a:rPr lang="fa-IR" sz="2400" b="1" dirty="0" smtClean="0">
                          <a:cs typeface="B Compset" pitchFamily="2" charset="-78"/>
                        </a:rPr>
                        <a:t>چشم انداز دورنمای کلی سازمان را نشان </a:t>
                      </a:r>
                      <a:r>
                        <a:rPr lang="fa-IR" sz="2400" b="1" baseline="0" dirty="0" smtClean="0">
                          <a:cs typeface="B Compset" pitchFamily="2" charset="-78"/>
                        </a:rPr>
                        <a:t>می دهد .</a:t>
                      </a:r>
                    </a:p>
                    <a:p>
                      <a:pPr algn="just" rtl="1">
                        <a:lnSpc>
                          <a:spcPct val="120000"/>
                        </a:lnSpc>
                      </a:pPr>
                      <a:r>
                        <a:rPr lang="fa-IR" sz="2400" b="1" baseline="0" dirty="0" smtClean="0">
                          <a:cs typeface="B Compset" pitchFamily="2" charset="-78"/>
                        </a:rPr>
                        <a:t>مثال : بیمارستان بر این باور است که با پایبندی به سند چشم انداز جمهوری اسلامی ایران و نقشه جامع علمی کشور، یکی از بیمارستان های برتر کشور در زمینه ارتقائ سطح سلامت باشد .</a:t>
                      </a:r>
                      <a:endParaRPr lang="fa-IR" sz="2400" b="1" dirty="0">
                        <a:cs typeface="B Compset" pitchFamily="2" charset="-78"/>
                      </a:endParaRPr>
                    </a:p>
                  </a:txBody>
                  <a:tcPr/>
                </a:tc>
              </a:tr>
              <a:tr h="2946610">
                <a:tc>
                  <a:txBody>
                    <a:bodyPr/>
                    <a:lstStyle/>
                    <a:p>
                      <a:pPr algn="ctr" rtl="1">
                        <a:lnSpc>
                          <a:spcPct val="120000"/>
                        </a:lnSpc>
                      </a:pPr>
                      <a:r>
                        <a:rPr lang="fa-IR" sz="2000" b="1" dirty="0" smtClean="0">
                          <a:cs typeface="B Homa" pitchFamily="2" charset="-78"/>
                        </a:rPr>
                        <a:t>3- رسالت</a:t>
                      </a:r>
                      <a:endParaRPr lang="fa-IR" sz="2000" b="1" dirty="0">
                        <a:cs typeface="B Homa" pitchFamily="2" charset="-78"/>
                      </a:endParaRPr>
                    </a:p>
                  </a:txBody>
                  <a:tcPr anchor="ctr"/>
                </a:tc>
                <a:tc>
                  <a:txBody>
                    <a:bodyPr/>
                    <a:lstStyle/>
                    <a:p>
                      <a:pPr algn="just" rtl="1">
                        <a:lnSpc>
                          <a:spcPct val="120000"/>
                        </a:lnSpc>
                      </a:pPr>
                      <a:r>
                        <a:rPr lang="fa-IR" sz="2400" b="1" dirty="0" smtClean="0">
                          <a:cs typeface="B Compset" pitchFamily="2" charset="-78"/>
                        </a:rPr>
                        <a:t>رسالت</a:t>
                      </a:r>
                      <a:r>
                        <a:rPr lang="fa-IR" sz="2400" b="1" baseline="0" dirty="0" smtClean="0">
                          <a:cs typeface="B Compset" pitchFamily="2" charset="-78"/>
                        </a:rPr>
                        <a:t> ، مشخص کننده فلسفه وجودی سازمان بود و شامل اهداف، وظایف اصلی ، ویژگی ها و ارزش های حاکم بر آن سازمان می باشد .</a:t>
                      </a:r>
                    </a:p>
                    <a:p>
                      <a:pPr algn="just" rtl="1">
                        <a:lnSpc>
                          <a:spcPct val="120000"/>
                        </a:lnSpc>
                      </a:pPr>
                      <a:r>
                        <a:rPr lang="fa-IR" sz="2400" b="1" baseline="0" dirty="0" smtClean="0">
                          <a:cs typeface="B Compset" pitchFamily="2" charset="-78"/>
                        </a:rPr>
                        <a:t>مثال : بیمارستان متعقد است که با برنامه ریزی ، هدایت ، نظارت و ارزشیابی موثر و با تاکید بر همکاری بین بخشی و بهره گیری از ظرفیت های علمی و تخصصی موجود در زمینه ارائه خدمات مطلوب آموزشی، پژوهشی ، بهداشتی و درمانی در سطح منطقه با رویکرد دسترسی همگانی به خدمات بهداشتی درمانی را فراهم آورد.</a:t>
                      </a:r>
                      <a:endParaRPr lang="fa-IR" sz="2400" b="1" dirty="0">
                        <a:cs typeface="B Compset" pitchFamily="2" charset="-78"/>
                      </a:endParaRP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409699"/>
            <a:ext cx="8354846" cy="5448301"/>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3.تقسيم وظايف داخل تيم به صورت ذيل است:</a:t>
            </a:r>
          </a:p>
          <a:p>
            <a:pPr marL="0" indent="0" algn="just" rtl="1">
              <a:lnSpc>
                <a:spcPct val="130000"/>
              </a:lnSpc>
              <a:buFontTx/>
              <a:buChar char="-"/>
            </a:pPr>
            <a:r>
              <a:rPr lang="fa-IR" sz="3200" b="1" dirty="0" smtClean="0">
                <a:cs typeface="B Compset" pitchFamily="2" charset="-78"/>
              </a:rPr>
              <a:t>کارشناس بهداشت حرفه اي مسئول تكميل دو صفحه اول فرم وثبت نتايج اندازه گيري</a:t>
            </a:r>
          </a:p>
          <a:p>
            <a:pPr marL="0" indent="0" algn="just" rtl="1">
              <a:lnSpc>
                <a:spcPct val="130000"/>
              </a:lnSpc>
              <a:buFontTx/>
              <a:buChar char="-"/>
            </a:pPr>
            <a:r>
              <a:rPr lang="fa-IR" sz="3200" b="1" dirty="0" smtClean="0">
                <a:cs typeface="B Compset" pitchFamily="2" charset="-78"/>
              </a:rPr>
              <a:t>پزشك طب كار مسئول انجام معاينه باليني و تجويز پاراكلنيك و اظهار نظر نهايي</a:t>
            </a:r>
          </a:p>
          <a:p>
            <a:pPr marL="0" indent="0" algn="just" rtl="1">
              <a:lnSpc>
                <a:spcPct val="130000"/>
              </a:lnSpc>
              <a:buFontTx/>
              <a:buChar char="-"/>
            </a:pPr>
            <a:r>
              <a:rPr lang="fa-IR" sz="3200" b="1" dirty="0" smtClean="0">
                <a:cs typeface="B Compset" pitchFamily="2" charset="-78"/>
              </a:rPr>
              <a:t>كارشناس آزمايشگاه مسئول انجام آزمايشات تشخيص طبي</a:t>
            </a:r>
          </a:p>
          <a:p>
            <a:pPr marL="0" indent="0" algn="just" rtl="1">
              <a:lnSpc>
                <a:spcPct val="130000"/>
              </a:lnSpc>
              <a:buFontTx/>
              <a:buChar char="-"/>
            </a:pPr>
            <a:r>
              <a:rPr lang="fa-IR" sz="3200" b="1" dirty="0" smtClean="0">
                <a:cs typeface="B Compset" pitchFamily="2" charset="-78"/>
              </a:rPr>
              <a:t>کارشناس رادیولوژی مسئول انجام رادیوگرافی</a:t>
            </a:r>
          </a:p>
          <a:p>
            <a:pPr marL="0" indent="0" algn="just" rtl="1">
              <a:lnSpc>
                <a:spcPct val="130000"/>
              </a:lnSpc>
              <a:buFontTx/>
              <a:buChar char="-"/>
            </a:pPr>
            <a:r>
              <a:rPr lang="fa-IR" sz="3200" b="1" dirty="0" smtClean="0">
                <a:cs typeface="B Compset" pitchFamily="2" charset="-78"/>
              </a:rPr>
              <a:t>کارشناس اديولوژي مسئول انجام شنوايي سنجي </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روش اجرا (ادامه)</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409699"/>
            <a:ext cx="8354846" cy="4365543"/>
          </a:xfrm>
          <a:prstGeom prst="rect">
            <a:avLst/>
          </a:prstGeom>
          <a:noFill/>
          <a:ln>
            <a:miter lim="800000"/>
            <a:headEnd/>
            <a:tailEnd/>
          </a:ln>
        </p:spPr>
        <p:txBody>
          <a:bodyPr/>
          <a:lstStyle/>
          <a:p>
            <a:pPr marL="0" indent="0" algn="just" rtl="1">
              <a:lnSpc>
                <a:spcPct val="130000"/>
              </a:lnSpc>
              <a:buFontTx/>
              <a:buChar char="-"/>
            </a:pPr>
            <a:r>
              <a:rPr lang="fa-IR" sz="3200" b="1" dirty="0" smtClean="0">
                <a:cs typeface="B Compset" pitchFamily="2" charset="-78"/>
              </a:rPr>
              <a:t>کارشناس اپتومتريست مسئول انجام بینایی سنجی</a:t>
            </a:r>
          </a:p>
          <a:p>
            <a:pPr marL="0" indent="0" algn="just" rtl="1">
              <a:lnSpc>
                <a:spcPct val="130000"/>
              </a:lnSpc>
              <a:buFontTx/>
              <a:buChar char="-"/>
            </a:pPr>
            <a:r>
              <a:rPr lang="fa-IR" sz="3200" b="1" dirty="0" smtClean="0">
                <a:cs typeface="B Compset" pitchFamily="2" charset="-78"/>
              </a:rPr>
              <a:t>کارشناس رادیولوژی مسئول انجام رادیوگرافی</a:t>
            </a:r>
          </a:p>
          <a:p>
            <a:pPr marL="0" indent="0" algn="just" rtl="1">
              <a:lnSpc>
                <a:spcPct val="130000"/>
              </a:lnSpc>
              <a:buFontTx/>
              <a:buChar char="-"/>
            </a:pPr>
            <a:r>
              <a:rPr lang="fa-IR" sz="3200" b="1" dirty="0" smtClean="0">
                <a:cs typeface="B Compset" pitchFamily="2" charset="-78"/>
              </a:rPr>
              <a:t>کارشناس اسپیرومتری مسئول انجام اسپیرومتری</a:t>
            </a:r>
          </a:p>
          <a:p>
            <a:pPr marL="0" indent="0" algn="just" rtl="1">
              <a:lnSpc>
                <a:spcPct val="130000"/>
              </a:lnSpc>
              <a:buFontTx/>
              <a:buChar char="-"/>
            </a:pPr>
            <a:r>
              <a:rPr lang="fa-IR" sz="3200" b="1" dirty="0" smtClean="0">
                <a:cs typeface="B Compset" pitchFamily="2" charset="-78"/>
              </a:rPr>
              <a:t>پزشک : سرپرست تیم</a:t>
            </a:r>
          </a:p>
          <a:p>
            <a:pPr marL="0" indent="0" algn="just" rtl="1">
              <a:lnSpc>
                <a:spcPct val="130000"/>
              </a:lnSpc>
              <a:buFontTx/>
              <a:buChar char="-"/>
            </a:pPr>
            <a:r>
              <a:rPr lang="fa-IR" sz="3200" b="1" dirty="0" smtClean="0">
                <a:cs typeface="B Compset" pitchFamily="2" charset="-78"/>
              </a:rPr>
              <a:t>کارشناس بهداشت حرفه ای : مسئول هماهنگی </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روش اجرا (ادامه)</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2" y="1409699"/>
            <a:ext cx="8602577" cy="5048251"/>
          </a:xfrm>
          <a:prstGeom prst="rect">
            <a:avLst/>
          </a:prstGeom>
          <a:noFill/>
          <a:ln>
            <a:miter lim="800000"/>
            <a:headEnd/>
            <a:tailEnd/>
          </a:ln>
        </p:spPr>
        <p:txBody>
          <a:bodyPr/>
          <a:lstStyle/>
          <a:p>
            <a:pPr marL="0" indent="0" algn="just" rtl="1">
              <a:lnSpc>
                <a:spcPct val="130000"/>
              </a:lnSpc>
              <a:buNone/>
            </a:pPr>
            <a:r>
              <a:rPr lang="fa-IR" sz="2800" b="1" dirty="0" smtClean="0">
                <a:cs typeface="B Compset" pitchFamily="2" charset="-78"/>
              </a:rPr>
              <a:t>4. دستور العمل انجام معاینات سلامت شغلی به صورت پوستر تهیه شده و در قسمتهای مربوطه نصب و به کلیه بخشها ابلاغ می شود. پوستر فوق در مکانی قابل رویت در قسمت اداری و بهداشت حرفه ای نصب می شود. </a:t>
            </a:r>
          </a:p>
          <a:p>
            <a:pPr marL="0" indent="0" algn="just" rtl="1">
              <a:lnSpc>
                <a:spcPct val="130000"/>
              </a:lnSpc>
              <a:buNone/>
            </a:pPr>
            <a:r>
              <a:rPr lang="fa-IR" sz="2800" b="1" dirty="0" smtClean="0">
                <a:cs typeface="B Compset" pitchFamily="2" charset="-78"/>
              </a:rPr>
              <a:t>5. کارشناس بهداشت حرفه ای مسئول اطلاع رسانی پروتکل به کلیه پرسنل می باشد .</a:t>
            </a:r>
          </a:p>
          <a:p>
            <a:pPr marL="0" indent="0" algn="just" rtl="1">
              <a:lnSpc>
                <a:spcPct val="130000"/>
              </a:lnSpc>
              <a:buNone/>
            </a:pPr>
            <a:r>
              <a:rPr lang="fa-IR" sz="2800" b="1" dirty="0" smtClean="0">
                <a:cs typeface="B Compset" pitchFamily="2" charset="-78"/>
              </a:rPr>
              <a:t>6. زمان آغاز و پایان معاینات، مواد مصرفی ، توالی انجام معاینات، اقدامات انجام شده و نتیجه معاینات توسط کارشناس بهداشت حرفه ای در فرم مربوطه ثبت می گردد.</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روش اجرا (ادامه)</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2" y="1219200"/>
            <a:ext cx="8602577" cy="5372099"/>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7. فرم های تکمیل شده در پایان انجام معاینات در قالب خلاصه نتایج معاینات به صورت شش ماهه به معاونت بهداشت گزارش می گردد .</a:t>
            </a:r>
          </a:p>
          <a:p>
            <a:pPr marL="0" indent="0" algn="just" rtl="1">
              <a:lnSpc>
                <a:spcPct val="130000"/>
              </a:lnSpc>
              <a:buNone/>
            </a:pPr>
            <a:r>
              <a:rPr lang="fa-IR" sz="3200" b="1" dirty="0" smtClean="0">
                <a:cs typeface="B Compset" pitchFamily="2" charset="-78"/>
              </a:rPr>
              <a:t>8. دفتر بهبود کیفیت مسئول نیازسنجی آموزشی در زمینه انجام معاینات سلامت شغلی می باشد.</a:t>
            </a:r>
          </a:p>
          <a:p>
            <a:pPr marL="0" indent="0" algn="just" rtl="1">
              <a:lnSpc>
                <a:spcPct val="130000"/>
              </a:lnSpc>
              <a:buNone/>
            </a:pPr>
            <a:r>
              <a:rPr lang="fa-IR" sz="3200" b="1" dirty="0" smtClean="0">
                <a:cs typeface="B Compset" pitchFamily="2" charset="-78"/>
              </a:rPr>
              <a:t>9. دفتر بهبود کیفیت دوره های آموزشی موردنیاز را در قالب برنامه آموزشی زمانبندی شده براساس الزامات سازمان  تعیین و به اطلاع پرسنل بهداشت حرفه ای و طب کار مي رساند</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روش اجرا (ادامه)</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409699"/>
            <a:ext cx="8354846" cy="4838701"/>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10. مسئول دفتر بهبود کیفیت مسئولیت اجرای دوره های آموزشی را بر عهده دارد .</a:t>
            </a:r>
          </a:p>
          <a:p>
            <a:pPr marL="0" indent="0" algn="just" rtl="1">
              <a:lnSpc>
                <a:spcPct val="130000"/>
              </a:lnSpc>
              <a:buNone/>
            </a:pPr>
            <a:r>
              <a:rPr lang="fa-IR" sz="3200" b="1" dirty="0" smtClean="0">
                <a:cs typeface="B Compset" pitchFamily="2" charset="-78"/>
              </a:rPr>
              <a:t>11. پزشک تیم معاینات ،کارشناس بهداشت حرفه ای بیمارستان  مسئول نظارت بر حسن انجام معاینات هستند. </a:t>
            </a:r>
          </a:p>
          <a:p>
            <a:pPr marL="0" indent="0" algn="just" rtl="1">
              <a:lnSpc>
                <a:spcPct val="130000"/>
              </a:lnSpc>
              <a:buNone/>
            </a:pPr>
            <a:r>
              <a:rPr lang="fa-IR" sz="3200" b="1" dirty="0" smtClean="0">
                <a:cs typeface="B Compset" pitchFamily="2" charset="-78"/>
              </a:rPr>
              <a:t>12. کمیته حفاظت و بهداشتکار نظارت و پایش فرایند معاینات را در بیمارستان بر عهده دارد.</a:t>
            </a:r>
          </a:p>
          <a:p>
            <a:pPr marL="0" indent="0" algn="just" rtl="1">
              <a:lnSpc>
                <a:spcPct val="130000"/>
              </a:lnSpc>
              <a:buNone/>
            </a:pPr>
            <a:r>
              <a:rPr lang="fa-IR" sz="3200" b="1" dirty="0" smtClean="0">
                <a:cs typeface="B Compset" pitchFamily="2" charset="-78"/>
              </a:rPr>
              <a:t>13 . اعضاء کمیته طبق پروتکل ثبت گردد.</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روش اجرا (ادامه)</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409699"/>
            <a:ext cx="8354846" cy="4365543"/>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14. کمیته حفاظت و بهداشتکار از طریق ذیل بر نحوه انجام معاینات نظارت دارد:</a:t>
            </a:r>
          </a:p>
          <a:p>
            <a:pPr marL="0" indent="0" algn="just" rtl="1">
              <a:lnSpc>
                <a:spcPct val="130000"/>
              </a:lnSpc>
              <a:buNone/>
            </a:pPr>
            <a:r>
              <a:rPr lang="fa-IR" sz="3200" b="1" dirty="0" smtClean="0">
                <a:cs typeface="B Compset" pitchFamily="2" charset="-78"/>
              </a:rPr>
              <a:t>14-1- بررسی مستندات</a:t>
            </a:r>
          </a:p>
          <a:p>
            <a:pPr marL="0" indent="0" algn="just" rtl="1">
              <a:lnSpc>
                <a:spcPct val="130000"/>
              </a:lnSpc>
              <a:buNone/>
            </a:pPr>
            <a:r>
              <a:rPr lang="fa-IR" sz="3200" b="1" dirty="0" smtClean="0">
                <a:cs typeface="B Compset" pitchFamily="2" charset="-78"/>
              </a:rPr>
              <a:t>14-2- مشاهده مستقیم با حضور نماینده کمیته در هنگام معاینات</a:t>
            </a:r>
          </a:p>
          <a:p>
            <a:pPr marL="0" indent="0" algn="just" rtl="1">
              <a:lnSpc>
                <a:spcPct val="130000"/>
              </a:lnSpc>
              <a:buNone/>
            </a:pPr>
            <a:r>
              <a:rPr lang="fa-IR" sz="3200" b="1" dirty="0" smtClean="0">
                <a:cs typeface="B Compset" pitchFamily="2" charset="-78"/>
              </a:rPr>
              <a:t>14-3- مستندات مربوط به تیم پایش سلامت شغلی معاونت بهداشت</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روش اجرا (ادامه)</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371599"/>
            <a:ext cx="8354846" cy="5486401"/>
          </a:xfrm>
          <a:prstGeom prst="rect">
            <a:avLst/>
          </a:prstGeom>
          <a:noFill/>
          <a:ln>
            <a:miter lim="800000"/>
            <a:headEnd/>
            <a:tailEnd/>
          </a:ln>
        </p:spPr>
        <p:txBody>
          <a:bodyPr/>
          <a:lstStyle/>
          <a:p>
            <a:pPr marL="0" indent="0" algn="just" rtl="1">
              <a:lnSpc>
                <a:spcPct val="130000"/>
              </a:lnSpc>
              <a:buNone/>
            </a:pPr>
            <a:r>
              <a:rPr lang="fa-IR" sz="3200" b="1" dirty="0" smtClean="0">
                <a:cs typeface="B Compset" pitchFamily="2" charset="-78"/>
              </a:rPr>
              <a:t>15. مستندات مربوط به انجام بازدیدها بایگانی و در صورت نیاز به گروه ارزیاب دانشگاه ارائه می گردد.</a:t>
            </a:r>
          </a:p>
          <a:p>
            <a:pPr marL="0" indent="0" algn="just" rtl="1">
              <a:lnSpc>
                <a:spcPct val="130000"/>
              </a:lnSpc>
              <a:buNone/>
            </a:pPr>
            <a:r>
              <a:rPr lang="fa-IR" sz="3200" b="1" dirty="0" smtClean="0">
                <a:cs typeface="B Compset" pitchFamily="2" charset="-78"/>
              </a:rPr>
              <a:t>16. واحد آموزش مداوم دانشگاه هر دو سال یکبار پزشکان بیمارستان را آموزش می دهد .</a:t>
            </a:r>
          </a:p>
          <a:p>
            <a:pPr marL="0" indent="0" algn="just" rtl="1">
              <a:lnSpc>
                <a:spcPct val="130000"/>
              </a:lnSpc>
              <a:buNone/>
            </a:pPr>
            <a:r>
              <a:rPr lang="fa-IR" sz="3200" b="1" dirty="0" smtClean="0">
                <a:cs typeface="B Compset" pitchFamily="2" charset="-78"/>
              </a:rPr>
              <a:t>17.واحد بهداشت حرفه ای معاونت بهداشت هر شش ماه یکبار کارشناس بهداشت حرفه ای بیمارستان را آموزش می دهد .</a:t>
            </a:r>
          </a:p>
          <a:p>
            <a:pPr marL="0" indent="0" algn="just" rtl="1">
              <a:lnSpc>
                <a:spcPct val="130000"/>
              </a:lnSpc>
              <a:buNone/>
            </a:pPr>
            <a:r>
              <a:rPr lang="fa-IR" sz="3200" b="1" dirty="0" smtClean="0">
                <a:cs typeface="B Compset" pitchFamily="2" charset="-78"/>
              </a:rPr>
              <a:t>18.گواهینامه گذراندن دوره های مذکور در صورت شرکت صادر و تا 2سال اعتبار دارد.</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مثال : روش اجرا (ادامه)</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371599"/>
            <a:ext cx="8354846" cy="4365543"/>
          </a:xfrm>
          <a:prstGeom prst="rect">
            <a:avLst/>
          </a:prstGeom>
          <a:noFill/>
          <a:ln>
            <a:miter lim="800000"/>
            <a:headEnd/>
            <a:tailEnd/>
          </a:ln>
        </p:spPr>
        <p:txBody>
          <a:bodyPr/>
          <a:lstStyle/>
          <a:p>
            <a:pPr marL="0" indent="0" algn="just" rtl="1">
              <a:lnSpc>
                <a:spcPct val="130000"/>
              </a:lnSpc>
              <a:buNone/>
            </a:pPr>
            <a:r>
              <a:rPr lang="fa-IR" sz="2800" b="1" dirty="0" smtClean="0">
                <a:cs typeface="B Compset" pitchFamily="2" charset="-78"/>
              </a:rPr>
              <a:t>12 . مسئول طراحی ( تهیه کننده ) : </a:t>
            </a:r>
          </a:p>
          <a:p>
            <a:pPr marL="0" indent="0" algn="just" rtl="1">
              <a:lnSpc>
                <a:spcPct val="130000"/>
              </a:lnSpc>
              <a:buNone/>
            </a:pPr>
            <a:r>
              <a:rPr lang="fa-IR" sz="2800" b="1" dirty="0" smtClean="0">
                <a:cs typeface="B Compset" pitchFamily="2" charset="-78"/>
              </a:rPr>
              <a:t>فردی است که پس از انجام مطالعه و مشاورات موردنیاز پیش نویس خط مشی را تهیه می کند .</a:t>
            </a:r>
          </a:p>
          <a:p>
            <a:pPr marL="0" indent="0" algn="just" rtl="1">
              <a:lnSpc>
                <a:spcPct val="130000"/>
              </a:lnSpc>
              <a:buNone/>
            </a:pPr>
            <a:r>
              <a:rPr lang="fa-IR" sz="2800" b="1" dirty="0" smtClean="0">
                <a:cs typeface="B Compset" pitchFamily="2" charset="-78"/>
              </a:rPr>
              <a:t>مثال  : کارشناس بهداشت حرفه ای بیمارستان </a:t>
            </a:r>
          </a:p>
          <a:p>
            <a:pPr marL="0" indent="0" algn="just" rtl="1">
              <a:lnSpc>
                <a:spcPct val="130000"/>
              </a:lnSpc>
              <a:buNone/>
            </a:pPr>
            <a:r>
              <a:rPr lang="fa-IR" sz="2800" b="1" dirty="0" smtClean="0">
                <a:cs typeface="B Compset" pitchFamily="2" charset="-78"/>
              </a:rPr>
              <a:t>13. تائید کننده ( صاحب خط مشی ) </a:t>
            </a:r>
          </a:p>
          <a:p>
            <a:pPr marL="0" indent="0" algn="just" rtl="1">
              <a:lnSpc>
                <a:spcPct val="130000"/>
              </a:lnSpc>
              <a:buNone/>
            </a:pPr>
            <a:r>
              <a:rPr lang="fa-IR" sz="2800" b="1" dirty="0" smtClean="0">
                <a:cs typeface="B Compset" pitchFamily="2" charset="-78"/>
              </a:rPr>
              <a:t>فردی که مسئول تایید محتوا و اجرای نهایی خط مشی بوده و عموماً ریاست بخش یا واحد را عهده دار است .</a:t>
            </a:r>
          </a:p>
          <a:p>
            <a:pPr marL="0" indent="0" algn="just" rtl="1">
              <a:lnSpc>
                <a:spcPct val="130000"/>
              </a:lnSpc>
              <a:buNone/>
            </a:pPr>
            <a:r>
              <a:rPr lang="fa-IR" sz="2800" b="1" dirty="0" smtClean="0">
                <a:cs typeface="B Compset" pitchFamily="2" charset="-78"/>
              </a:rPr>
              <a:t>مثال: مسئول بهداشت حرفه ای بیمارستان</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بخش های یک خط مشی :</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371599"/>
            <a:ext cx="8354846" cy="4991101"/>
          </a:xfrm>
          <a:prstGeom prst="rect">
            <a:avLst/>
          </a:prstGeom>
          <a:noFill/>
          <a:ln>
            <a:miter lim="800000"/>
            <a:headEnd/>
            <a:tailEnd/>
          </a:ln>
        </p:spPr>
        <p:txBody>
          <a:bodyPr/>
          <a:lstStyle/>
          <a:p>
            <a:pPr marL="0" indent="0" algn="just" rtl="1">
              <a:lnSpc>
                <a:spcPct val="130000"/>
              </a:lnSpc>
              <a:buNone/>
            </a:pPr>
            <a:r>
              <a:rPr lang="fa-IR" sz="2800" b="1" dirty="0" smtClean="0">
                <a:cs typeface="B Compset" pitchFamily="2" charset="-78"/>
              </a:rPr>
              <a:t>14. تصویب کننده :</a:t>
            </a:r>
          </a:p>
          <a:p>
            <a:pPr marL="0" indent="0" algn="just" rtl="1">
              <a:lnSpc>
                <a:spcPct val="130000"/>
              </a:lnSpc>
              <a:buNone/>
            </a:pPr>
            <a:r>
              <a:rPr lang="fa-IR" sz="2800" b="1" dirty="0" smtClean="0">
                <a:cs typeface="B Compset" pitchFamily="2" charset="-78"/>
              </a:rPr>
              <a:t>تصویب کننده نهایی خط مشی تایید شده توسط ریاست دپارتمان و قراردهی آن در کتابچه خط مشی به عهده این مقام است .</a:t>
            </a:r>
          </a:p>
          <a:p>
            <a:pPr marL="0" indent="0" algn="just" rtl="1">
              <a:lnSpc>
                <a:spcPct val="130000"/>
              </a:lnSpc>
              <a:buNone/>
            </a:pPr>
            <a:r>
              <a:rPr lang="fa-IR" sz="2800" b="1" dirty="0" smtClean="0">
                <a:cs typeface="B Compset" pitchFamily="2" charset="-78"/>
              </a:rPr>
              <a:t>مثال : دفتر بهبود کیفیت بیمارستان یا ریاست بیمارستان</a:t>
            </a:r>
          </a:p>
          <a:p>
            <a:pPr marL="0" indent="0" algn="just" rtl="1">
              <a:lnSpc>
                <a:spcPct val="130000"/>
              </a:lnSpc>
              <a:buNone/>
            </a:pPr>
            <a:r>
              <a:rPr lang="fa-IR" sz="2800" b="1" dirty="0" smtClean="0">
                <a:cs typeface="B Compset" pitchFamily="2" charset="-78"/>
              </a:rPr>
              <a:t>15.منابع :</a:t>
            </a:r>
          </a:p>
          <a:p>
            <a:pPr marL="0" indent="0" algn="just" rtl="1">
              <a:lnSpc>
                <a:spcPct val="130000"/>
              </a:lnSpc>
              <a:buNone/>
            </a:pPr>
            <a:r>
              <a:rPr lang="fa-IR" sz="2800" b="1" dirty="0" smtClean="0">
                <a:cs typeface="B Compset" pitchFamily="2" charset="-78"/>
              </a:rPr>
              <a:t>هر منبعی که در تدوین خط مشی از آن کمک گرفته شده است .كتب اینترنت، شخص، مجله و انجمن ها</a:t>
            </a:r>
          </a:p>
          <a:p>
            <a:pPr marL="0" indent="0" algn="just" rtl="1">
              <a:lnSpc>
                <a:spcPct val="130000"/>
              </a:lnSpc>
              <a:buNone/>
            </a:pPr>
            <a:r>
              <a:rPr lang="fa-IR" sz="2800" b="1" dirty="0" smtClean="0">
                <a:cs typeface="B Compset" pitchFamily="2" charset="-78"/>
              </a:rPr>
              <a:t>مثال :پروتکل معاینات – کتاب اعتباربخشی بیمارستان و ...</a:t>
            </a: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بخش های یک خط مشی :</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8">
                                            <p:txEl>
                                              <p:pRg st="5" end="5"/>
                                            </p:txEl>
                                          </p:spTgt>
                                        </p:tgtEl>
                                        <p:attrNameLst>
                                          <p:attrName>style.visibility</p:attrName>
                                        </p:attrNameLst>
                                      </p:cBhvr>
                                      <p:to>
                                        <p:strVal val="visible"/>
                                      </p:to>
                                    </p:set>
                                    <p:anim calcmode="lin" valueType="num">
                                      <p:cBhvr additive="base">
                                        <p:cTn id="48"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371599"/>
            <a:ext cx="8354846" cy="4365543"/>
          </a:xfrm>
          <a:prstGeom prst="rect">
            <a:avLst/>
          </a:prstGeom>
          <a:noFill/>
          <a:ln>
            <a:miter lim="800000"/>
            <a:headEnd/>
            <a:tailEnd/>
          </a:ln>
        </p:spPr>
        <p:txBody>
          <a:bodyPr/>
          <a:lstStyle/>
          <a:p>
            <a:pPr marL="0" indent="0" algn="just" rtl="1">
              <a:lnSpc>
                <a:spcPct val="130000"/>
              </a:lnSpc>
              <a:buNone/>
            </a:pPr>
            <a:r>
              <a:rPr lang="fa-IR" sz="2800" b="1" dirty="0" smtClean="0">
                <a:cs typeface="B Compset" pitchFamily="2" charset="-78"/>
              </a:rPr>
              <a:t>16- ضمائم : </a:t>
            </a:r>
          </a:p>
          <a:p>
            <a:pPr marL="0" indent="0" algn="just" rtl="1">
              <a:lnSpc>
                <a:spcPct val="130000"/>
              </a:lnSpc>
              <a:buNone/>
            </a:pPr>
            <a:r>
              <a:rPr lang="fa-IR" sz="2800" b="1" dirty="0" smtClean="0">
                <a:cs typeface="B Compset" pitchFamily="2" charset="-78"/>
              </a:rPr>
              <a:t>در صورتیکه پروتکل کشوری یا سایر منابع برای قابل درک شدن خط مشی ضروری است می بایست به پیوست الحاق گردد.</a:t>
            </a:r>
          </a:p>
          <a:p>
            <a:pPr marL="0" indent="0" algn="just" rtl="1">
              <a:lnSpc>
                <a:spcPct val="130000"/>
              </a:lnSpc>
              <a:buNone/>
            </a:pPr>
            <a:r>
              <a:rPr lang="fa-IR" sz="2800" b="1" dirty="0" smtClean="0">
                <a:cs typeface="B Compset" pitchFamily="2" charset="-78"/>
              </a:rPr>
              <a:t>مثال : پروتکل انجام معاینات</a:t>
            </a:r>
          </a:p>
          <a:p>
            <a:pPr marL="0" indent="0" algn="just" rtl="1">
              <a:lnSpc>
                <a:spcPct val="130000"/>
              </a:lnSpc>
              <a:buNone/>
            </a:pPr>
            <a:r>
              <a:rPr lang="fa-IR" sz="2800" b="1" dirty="0" smtClean="0">
                <a:cs typeface="B Compset" pitchFamily="2" charset="-78"/>
              </a:rPr>
              <a:t>17. محل امضاء صاحب فرایند </a:t>
            </a:r>
          </a:p>
          <a:p>
            <a:pPr marL="0" indent="0" algn="just" rtl="1">
              <a:lnSpc>
                <a:spcPct val="130000"/>
              </a:lnSpc>
              <a:buNone/>
            </a:pPr>
            <a:r>
              <a:rPr lang="fa-IR" sz="2800" b="1" smtClean="0">
                <a:cs typeface="B Compset" pitchFamily="2" charset="-78"/>
              </a:rPr>
              <a:t>در پایان کلیه پرسنل مخاطب خط مشی می بایست خط مشی را مطالعه و امضاء نمایند .</a:t>
            </a:r>
            <a:endParaRPr lang="fa-IR" sz="2800" b="1" dirty="0" smtClean="0">
              <a:cs typeface="B Compset" pitchFamily="2" charset="-78"/>
            </a:endParaRPr>
          </a:p>
        </p:txBody>
      </p:sp>
      <p:sp>
        <p:nvSpPr>
          <p:cNvPr id="4099" name="Title 5"/>
          <p:cNvSpPr>
            <a:spLocks noGrp="1"/>
          </p:cNvSpPr>
          <p:nvPr>
            <p:ph type="title"/>
          </p:nvPr>
        </p:nvSpPr>
        <p:spPr bwMode="auto">
          <a:xfrm>
            <a:off x="255258" y="324605"/>
            <a:ext cx="8450592" cy="692150"/>
          </a:xfrm>
          <a:noFill/>
          <a:ln>
            <a:miter lim="800000"/>
            <a:headEnd/>
            <a:tailEnd/>
          </a:ln>
        </p:spPr>
        <p:txBody>
          <a:bodyPr vert="horz" wrap="square" lIns="91440" tIns="45720" rIns="91440" bIns="45720" numCol="1" anchor="t" anchorCtr="0" compatLnSpc="1">
            <a:prstTxWarp prst="textNoShape">
              <a:avLst/>
            </a:prstTxWarp>
          </a:bodyPr>
          <a:lstStyle/>
          <a:p>
            <a:pPr rtl="1"/>
            <a:r>
              <a:rPr lang="fa-IR" sz="3600" b="1" dirty="0" smtClean="0">
                <a:effectLst>
                  <a:outerShdw blurRad="38100" dist="38100" dir="2700000" algn="tl">
                    <a:srgbClr val="000000">
                      <a:alpha val="43137"/>
                    </a:srgbClr>
                  </a:outerShdw>
                </a:effectLst>
                <a:cs typeface="B Traffic" pitchFamily="2" charset="-78"/>
              </a:rPr>
              <a:t>بخش های یک خط مشی :</a:t>
            </a:r>
            <a:endParaRPr lang="en-US" sz="36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2" end="2"/>
                                            </p:txEl>
                                          </p:spTgt>
                                        </p:tgtEl>
                                        <p:attrNameLst>
                                          <p:attrName>style.visibility</p:attrName>
                                        </p:attrNameLst>
                                      </p:cBhvr>
                                      <p:to>
                                        <p:strVal val="visible"/>
                                      </p:to>
                                    </p:set>
                                    <p:anim calcmode="lin" valueType="num">
                                      <p:cBhvr additive="base">
                                        <p:cTn id="30"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8">
                                            <p:txEl>
                                              <p:pRg st="3" end="3"/>
                                            </p:txEl>
                                          </p:spTgt>
                                        </p:tgtEl>
                                        <p:attrNameLst>
                                          <p:attrName>style.visibility</p:attrName>
                                        </p:attrNameLst>
                                      </p:cBhvr>
                                      <p:to>
                                        <p:strVal val="visible"/>
                                      </p:to>
                                    </p:set>
                                    <p:anim calcmode="lin" valueType="num">
                                      <p:cBhvr additive="base">
                                        <p:cTn id="36"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8">
                                            <p:txEl>
                                              <p:pRg st="4" end="4"/>
                                            </p:txEl>
                                          </p:spTgt>
                                        </p:tgtEl>
                                        <p:attrNameLst>
                                          <p:attrName>style.visibility</p:attrName>
                                        </p:attrNameLst>
                                      </p:cBhvr>
                                      <p:to>
                                        <p:strVal val="visible"/>
                                      </p:to>
                                    </p:set>
                                    <p:anim calcmode="lin" valueType="num">
                                      <p:cBhvr additive="base">
                                        <p:cTn id="42"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5"/>
          <p:cNvSpPr>
            <a:spLocks noGrp="1"/>
          </p:cNvSpPr>
          <p:nvPr>
            <p:ph type="title"/>
          </p:nvPr>
        </p:nvSpPr>
        <p:spPr bwMode="auto">
          <a:xfrm>
            <a:off x="255258" y="164183"/>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graphicFrame>
        <p:nvGraphicFramePr>
          <p:cNvPr id="4" name="Table 3"/>
          <p:cNvGraphicFramePr>
            <a:graphicFrameLocks noGrp="1"/>
          </p:cNvGraphicFramePr>
          <p:nvPr/>
        </p:nvGraphicFramePr>
        <p:xfrm>
          <a:off x="64168" y="791163"/>
          <a:ext cx="8951495" cy="6327648"/>
        </p:xfrm>
        <a:graphic>
          <a:graphicData uri="http://schemas.openxmlformats.org/drawingml/2006/table">
            <a:tbl>
              <a:tblPr rtl="1" firstRow="1" bandRow="1">
                <a:tableStyleId>{5C22544A-7EE6-4342-B048-85BDC9FD1C3A}</a:tableStyleId>
              </a:tblPr>
              <a:tblGrid>
                <a:gridCol w="1315453"/>
                <a:gridCol w="7636042"/>
              </a:tblGrid>
              <a:tr h="493940">
                <a:tc>
                  <a:txBody>
                    <a:bodyPr/>
                    <a:lstStyle/>
                    <a:p>
                      <a:pPr algn="ctr" rtl="1">
                        <a:lnSpc>
                          <a:spcPct val="120000"/>
                        </a:lnSpc>
                      </a:pPr>
                      <a:r>
                        <a:rPr lang="fa-IR" sz="2000" b="1" dirty="0" smtClean="0">
                          <a:solidFill>
                            <a:schemeClr val="tx1"/>
                          </a:solidFill>
                          <a:cs typeface="B Homa" pitchFamily="2" charset="-78"/>
                        </a:rPr>
                        <a:t>4- ارزش ها</a:t>
                      </a:r>
                      <a:endParaRPr lang="fa-IR" sz="2000" b="1" dirty="0">
                        <a:solidFill>
                          <a:schemeClr val="tx1"/>
                        </a:solidFill>
                        <a:cs typeface="B Homa" pitchFamily="2" charset="-78"/>
                      </a:endParaRPr>
                    </a:p>
                  </a:txBody>
                  <a:tcPr anchor="ctr">
                    <a:solidFill>
                      <a:schemeClr val="accent5">
                        <a:lumMod val="40000"/>
                        <a:lumOff val="60000"/>
                      </a:schemeClr>
                    </a:solidFill>
                  </a:tcPr>
                </a:tc>
                <a:tc>
                  <a:txBody>
                    <a:bodyPr/>
                    <a:lstStyle/>
                    <a:p>
                      <a:pPr algn="just" rtl="1">
                        <a:lnSpc>
                          <a:spcPct val="120000"/>
                        </a:lnSpc>
                      </a:pPr>
                      <a:r>
                        <a:rPr lang="fa-IR" sz="2400" b="1" dirty="0" smtClean="0">
                          <a:solidFill>
                            <a:schemeClr val="tx1"/>
                          </a:solidFill>
                          <a:cs typeface="B Compset" pitchFamily="2" charset="-78"/>
                        </a:rPr>
                        <a:t>ارزش ها مجموعه قوانین ثابت و غیرمتغیری است که کل استراتژی ها بر مبنای آنها شکل</a:t>
                      </a:r>
                      <a:r>
                        <a:rPr lang="fa-IR" sz="2400" b="1" baseline="0" dirty="0" smtClean="0">
                          <a:solidFill>
                            <a:schemeClr val="tx1"/>
                          </a:solidFill>
                          <a:cs typeface="B Compset" pitchFamily="2" charset="-78"/>
                        </a:rPr>
                        <a:t> گرفته و در تمام طول زمان اجرا، با تکیه و نگاه بر آنها استراتژی ها به اجرا گذاشته می شوند . </a:t>
                      </a:r>
                    </a:p>
                    <a:p>
                      <a:pPr algn="just" rtl="1">
                        <a:lnSpc>
                          <a:spcPct val="120000"/>
                        </a:lnSpc>
                      </a:pPr>
                      <a:r>
                        <a:rPr lang="fa-IR" sz="2400" b="1" baseline="0" dirty="0" smtClean="0">
                          <a:solidFill>
                            <a:schemeClr val="tx1"/>
                          </a:solidFill>
                          <a:cs typeface="B Compset" pitchFamily="2" charset="-78"/>
                        </a:rPr>
                        <a:t>مثال : </a:t>
                      </a:r>
                    </a:p>
                    <a:p>
                      <a:pPr algn="just" rtl="1">
                        <a:lnSpc>
                          <a:spcPct val="120000"/>
                        </a:lnSpc>
                        <a:buFontTx/>
                        <a:buChar char="-"/>
                      </a:pPr>
                      <a:r>
                        <a:rPr lang="fa-IR" sz="2400" b="1" baseline="0" dirty="0" smtClean="0">
                          <a:solidFill>
                            <a:schemeClr val="tx1"/>
                          </a:solidFill>
                          <a:cs typeface="B Compset" pitchFamily="2" charset="-78"/>
                        </a:rPr>
                        <a:t>اعتقاد به هویت و کرامت انسانی</a:t>
                      </a:r>
                    </a:p>
                    <a:p>
                      <a:pPr algn="just" rtl="1">
                        <a:lnSpc>
                          <a:spcPct val="120000"/>
                        </a:lnSpc>
                        <a:buFontTx/>
                        <a:buChar char="-"/>
                      </a:pPr>
                      <a:r>
                        <a:rPr lang="fa-IR" sz="2400" b="1" baseline="0" dirty="0" smtClean="0">
                          <a:solidFill>
                            <a:schemeClr val="tx1"/>
                          </a:solidFill>
                          <a:cs typeface="B Compset" pitchFamily="2" charset="-78"/>
                        </a:rPr>
                        <a:t> تامین عدالت در سلامت و پرهیز از هرگونه تبعیض</a:t>
                      </a:r>
                      <a:endParaRPr lang="fa-IR" sz="2400" b="1" dirty="0">
                        <a:solidFill>
                          <a:schemeClr val="tx1"/>
                        </a:solidFill>
                        <a:cs typeface="B Compset" pitchFamily="2" charset="-78"/>
                      </a:endParaRPr>
                    </a:p>
                  </a:txBody>
                  <a:tcPr>
                    <a:solidFill>
                      <a:schemeClr val="accent5">
                        <a:lumMod val="40000"/>
                        <a:lumOff val="60000"/>
                      </a:schemeClr>
                    </a:solidFill>
                  </a:tcPr>
                </a:tc>
              </a:tr>
              <a:tr h="493940">
                <a:tc>
                  <a:txBody>
                    <a:bodyPr/>
                    <a:lstStyle/>
                    <a:p>
                      <a:pPr algn="ctr" rtl="1">
                        <a:lnSpc>
                          <a:spcPct val="120000"/>
                        </a:lnSpc>
                      </a:pPr>
                      <a:r>
                        <a:rPr lang="fa-IR" sz="2000" b="1" dirty="0" smtClean="0">
                          <a:solidFill>
                            <a:schemeClr val="tx1"/>
                          </a:solidFill>
                          <a:cs typeface="B Homa" pitchFamily="2" charset="-78"/>
                        </a:rPr>
                        <a:t>5- ذی نفعان</a:t>
                      </a:r>
                      <a:endParaRPr lang="fa-IR" sz="2000" b="1" dirty="0">
                        <a:solidFill>
                          <a:schemeClr val="tx1"/>
                        </a:solidFill>
                        <a:cs typeface="B Homa" pitchFamily="2" charset="-78"/>
                      </a:endParaRPr>
                    </a:p>
                  </a:txBody>
                  <a:tcPr anchor="ctr"/>
                </a:tc>
                <a:tc>
                  <a:txBody>
                    <a:bodyPr/>
                    <a:lstStyle/>
                    <a:p>
                      <a:pPr algn="just" rtl="1">
                        <a:lnSpc>
                          <a:spcPct val="120000"/>
                        </a:lnSpc>
                        <a:buFontTx/>
                        <a:buNone/>
                      </a:pPr>
                      <a:r>
                        <a:rPr lang="fa-IR" sz="2400" b="1" dirty="0" smtClean="0">
                          <a:solidFill>
                            <a:schemeClr val="tx1"/>
                          </a:solidFill>
                          <a:cs typeface="B Compset" pitchFamily="2" charset="-78"/>
                        </a:rPr>
                        <a:t>ذینفع ، افراد و گروههایی هستند که برای رسیدن به بخشی از اهداف یا نیازهای خود به سازمان وابسته اند و سازمان نیز به نوبه خود به آنها وابسته است و از آنها متاثر می شود.شناسایی ذینفع به منظور ارزیابی سلایق</a:t>
                      </a:r>
                      <a:r>
                        <a:rPr lang="fa-IR" sz="2400" b="1" baseline="0" dirty="0" smtClean="0">
                          <a:solidFill>
                            <a:schemeClr val="tx1"/>
                          </a:solidFill>
                          <a:cs typeface="B Compset" pitchFamily="2" charset="-78"/>
                        </a:rPr>
                        <a:t> آنها و تشخیص راه های اثرپذیری و اثرگذاری بر این سلایق و علایق است و کمک می کند تا پی ببرید کدام افراد یا سازمان ها را در فعالیت خود دخیل بدانید، به نفش و جایگاه ذینفع در قبال خود پی ببرید و استراتژی کلی انگیزشی رفتاری را برای آنها طراحی کنید .</a:t>
                      </a:r>
                    </a:p>
                    <a:p>
                      <a:pPr algn="just" rtl="1">
                        <a:lnSpc>
                          <a:spcPct val="120000"/>
                        </a:lnSpc>
                        <a:buFontTx/>
                        <a:buNone/>
                      </a:pPr>
                      <a:r>
                        <a:rPr lang="fa-IR" sz="2400" b="1" baseline="0" dirty="0" smtClean="0">
                          <a:solidFill>
                            <a:schemeClr val="tx1"/>
                          </a:solidFill>
                          <a:cs typeface="B Compset" pitchFamily="2" charset="-78"/>
                        </a:rPr>
                        <a:t>مثال : - نظام پزشکی     - مردم و بمیاران      - اعضای هیات علمی</a:t>
                      </a:r>
                      <a:endParaRPr lang="fa-IR" sz="2400" b="1" dirty="0">
                        <a:solidFill>
                          <a:schemeClr val="tx1"/>
                        </a:solidFill>
                        <a:cs typeface="B Compset" pitchFamily="2" charset="-78"/>
                      </a:endParaRP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3" y="1057945"/>
            <a:ext cx="8354846" cy="4827588"/>
          </a:xfrm>
          <a:prstGeom prst="rect">
            <a:avLst/>
          </a:prstGeom>
          <a:noFill/>
          <a:ln>
            <a:miter lim="800000"/>
            <a:headEnd/>
            <a:tailEnd/>
          </a:ln>
        </p:spPr>
        <p:txBody>
          <a:bodyPr/>
          <a:lstStyle/>
          <a:p>
            <a:pPr marL="0" indent="0" algn="just" rtl="1">
              <a:lnSpc>
                <a:spcPct val="125000"/>
              </a:lnSpc>
              <a:buNone/>
            </a:pPr>
            <a:r>
              <a:rPr lang="fa-IR" sz="3200" b="1" dirty="0" smtClean="0">
                <a:cs typeface="B Compset" pitchFamily="2" charset="-78"/>
              </a:rPr>
              <a:t>6- تحلیل وضعیت موجود براساس روش (</a:t>
            </a:r>
            <a:r>
              <a:rPr lang="en-US" sz="3200" b="1" dirty="0" smtClean="0">
                <a:cs typeface="B Compset" pitchFamily="2" charset="-78"/>
              </a:rPr>
              <a:t>SWOT</a:t>
            </a:r>
            <a:r>
              <a:rPr lang="fa-IR" sz="3200" b="1" dirty="0" smtClean="0">
                <a:cs typeface="B Compset" pitchFamily="2" charset="-78"/>
              </a:rPr>
              <a:t> )</a:t>
            </a:r>
          </a:p>
          <a:p>
            <a:pPr marL="0" indent="0" algn="just" rtl="1">
              <a:lnSpc>
                <a:spcPct val="125000"/>
              </a:lnSpc>
              <a:buNone/>
            </a:pPr>
            <a:endParaRPr lang="fa-IR" sz="1800" b="1" dirty="0" smtClean="0">
              <a:cs typeface="B Compset" pitchFamily="2" charset="-78"/>
            </a:endParaRPr>
          </a:p>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نقاط قوت(</a:t>
            </a:r>
            <a:r>
              <a:rPr lang="en-US" sz="3600" b="1" dirty="0" smtClean="0">
                <a:solidFill>
                  <a:srgbClr val="FF0000"/>
                </a:solidFill>
                <a:effectLst>
                  <a:outerShdw blurRad="38100" dist="38100" dir="2700000" algn="tl">
                    <a:srgbClr val="000000">
                      <a:alpha val="43137"/>
                    </a:srgbClr>
                  </a:outerShdw>
                </a:effectLst>
                <a:cs typeface="B Titr" pitchFamily="2" charset="-78"/>
              </a:rPr>
              <a:t>Strengths</a:t>
            </a:r>
            <a:r>
              <a:rPr lang="fa-IR" sz="3600" b="1" dirty="0" smtClean="0">
                <a:solidFill>
                  <a:srgbClr val="FF0000"/>
                </a:solidFill>
                <a:effectLst>
                  <a:outerShdw blurRad="38100" dist="38100" dir="2700000" algn="tl">
                    <a:srgbClr val="000000">
                      <a:alpha val="43137"/>
                    </a:srgbClr>
                  </a:outerShdw>
                </a:effectLst>
                <a:cs typeface="B Titr" pitchFamily="2" charset="-78"/>
              </a:rPr>
              <a:t> ) </a:t>
            </a:r>
            <a:r>
              <a:rPr lang="fa-IR" sz="3200" b="1" dirty="0" smtClean="0">
                <a:cs typeface="B Compset" pitchFamily="2" charset="-78"/>
              </a:rPr>
              <a:t>: مجموعه منابع و توانمندی های داخل سازمانی است که سازمان را در جهت نیل به اهداف خود یاری می کند.</a:t>
            </a:r>
          </a:p>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نقاط ضعف ( </a:t>
            </a:r>
            <a:r>
              <a:rPr lang="en-US" sz="3600" b="1" dirty="0" smtClean="0">
                <a:solidFill>
                  <a:srgbClr val="FF0000"/>
                </a:solidFill>
                <a:effectLst>
                  <a:outerShdw blurRad="38100" dist="38100" dir="2700000" algn="tl">
                    <a:srgbClr val="000000">
                      <a:alpha val="43137"/>
                    </a:srgbClr>
                  </a:outerShdw>
                </a:effectLst>
                <a:cs typeface="B Titr" pitchFamily="2" charset="-78"/>
              </a:rPr>
              <a:t>Weaknesses</a:t>
            </a:r>
            <a:r>
              <a:rPr lang="fa-IR" sz="3600" b="1" dirty="0" smtClean="0">
                <a:solidFill>
                  <a:srgbClr val="FF0000"/>
                </a:solidFill>
                <a:effectLst>
                  <a:outerShdw blurRad="38100" dist="38100" dir="2700000" algn="tl">
                    <a:srgbClr val="000000">
                      <a:alpha val="43137"/>
                    </a:srgbClr>
                  </a:outerShdw>
                </a:effectLst>
                <a:cs typeface="B Titr" pitchFamily="2" charset="-78"/>
              </a:rPr>
              <a:t>) </a:t>
            </a:r>
            <a:r>
              <a:rPr lang="fa-IR" sz="3200" b="1" dirty="0" smtClean="0">
                <a:cs typeface="B Compset" pitchFamily="2" charset="-78"/>
              </a:rPr>
              <a:t>: مجموعه ای از عوامل داخل سازمانی است که مانع از تحقق اهداف سازمان می گردند .</a:t>
            </a: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p:txBody>
      </p:sp>
      <p:sp>
        <p:nvSpPr>
          <p:cNvPr id="4099" name="Title 5"/>
          <p:cNvSpPr>
            <a:spLocks noGrp="1"/>
          </p:cNvSpPr>
          <p:nvPr>
            <p:ph type="title"/>
          </p:nvPr>
        </p:nvSpPr>
        <p:spPr bwMode="auto">
          <a:xfrm>
            <a:off x="255258" y="40481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2" end="2"/>
                                            </p:txEl>
                                          </p:spTgt>
                                        </p:tgtEl>
                                        <p:attrNameLst>
                                          <p:attrName>style.visibility</p:attrName>
                                        </p:attrNameLst>
                                      </p:cBhvr>
                                      <p:to>
                                        <p:strVal val="visible"/>
                                      </p:to>
                                    </p:set>
                                    <p:anim calcmode="lin" valueType="num">
                                      <p:cBhvr additive="base">
                                        <p:cTn id="24"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3" end="3"/>
                                            </p:txEl>
                                          </p:spTgt>
                                        </p:tgtEl>
                                        <p:attrNameLst>
                                          <p:attrName>style.visibility</p:attrName>
                                        </p:attrNameLst>
                                      </p:cBhvr>
                                      <p:to>
                                        <p:strVal val="visible"/>
                                      </p:to>
                                    </p:set>
                                    <p:anim calcmode="lin" valueType="num">
                                      <p:cBhvr additive="base">
                                        <p:cTn id="30"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4294967295"/>
          </p:nvPr>
        </p:nvSpPr>
        <p:spPr bwMode="auto">
          <a:xfrm>
            <a:off x="160422" y="1057944"/>
            <a:ext cx="8983577" cy="5247605"/>
          </a:xfrm>
          <a:prstGeom prst="rect">
            <a:avLst/>
          </a:prstGeom>
          <a:noFill/>
          <a:ln>
            <a:miter lim="800000"/>
            <a:headEnd/>
            <a:tailEnd/>
          </a:ln>
        </p:spPr>
        <p:txBody>
          <a:bodyPr/>
          <a:lstStyle/>
          <a:p>
            <a:pPr marL="0" indent="0" algn="just" rtl="1">
              <a:lnSpc>
                <a:spcPct val="125000"/>
              </a:lnSpc>
              <a:buNone/>
            </a:pPr>
            <a:r>
              <a:rPr lang="fa-IR" sz="3200" b="1" dirty="0" smtClean="0">
                <a:cs typeface="B Compset" pitchFamily="2" charset="-78"/>
              </a:rPr>
              <a:t>6- تحلیل وضعیت موجود براساس روش (</a:t>
            </a:r>
            <a:r>
              <a:rPr lang="en-US" sz="3200" b="1" dirty="0" smtClean="0">
                <a:cs typeface="B Compset" pitchFamily="2" charset="-78"/>
              </a:rPr>
              <a:t>SWOT</a:t>
            </a:r>
            <a:r>
              <a:rPr lang="fa-IR" sz="3200" b="1" dirty="0" smtClean="0">
                <a:cs typeface="B Compset" pitchFamily="2" charset="-78"/>
              </a:rPr>
              <a:t> )</a:t>
            </a:r>
          </a:p>
          <a:p>
            <a:pPr marL="0" indent="0" algn="just" rtl="1">
              <a:lnSpc>
                <a:spcPct val="125000"/>
              </a:lnSpc>
              <a:buNone/>
            </a:pPr>
            <a:endParaRPr lang="fa-IR" sz="1800" b="1" dirty="0" smtClean="0">
              <a:cs typeface="B Compset" pitchFamily="2" charset="-78"/>
            </a:endParaRPr>
          </a:p>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فرصت ها (</a:t>
            </a:r>
            <a:r>
              <a:rPr lang="en-US" sz="3600" b="1" dirty="0" smtClean="0">
                <a:solidFill>
                  <a:srgbClr val="FF0000"/>
                </a:solidFill>
                <a:effectLst>
                  <a:outerShdw blurRad="38100" dist="38100" dir="2700000" algn="tl">
                    <a:srgbClr val="000000">
                      <a:alpha val="43137"/>
                    </a:srgbClr>
                  </a:outerShdw>
                </a:effectLst>
                <a:cs typeface="B Titr" pitchFamily="2" charset="-78"/>
              </a:rPr>
              <a:t>opportunities</a:t>
            </a:r>
            <a:r>
              <a:rPr lang="fa-IR" sz="3600" b="1" dirty="0" smtClean="0">
                <a:solidFill>
                  <a:srgbClr val="FF0000"/>
                </a:solidFill>
                <a:effectLst>
                  <a:outerShdw blurRad="38100" dist="38100" dir="2700000" algn="tl">
                    <a:srgbClr val="000000">
                      <a:alpha val="43137"/>
                    </a:srgbClr>
                  </a:outerShdw>
                </a:effectLst>
                <a:cs typeface="B Titr" pitchFamily="2" charset="-78"/>
              </a:rPr>
              <a:t> ) </a:t>
            </a:r>
            <a:r>
              <a:rPr lang="fa-IR" sz="3200" b="1" dirty="0" smtClean="0">
                <a:cs typeface="B Compset" pitchFamily="2" charset="-78"/>
              </a:rPr>
              <a:t>: مجموعه ای از امکانات بالقوه خارج از سازمان که در صورت بهره گیری از آنها توانمندی های سازمان افزایش خواهد یافت . </a:t>
            </a:r>
          </a:p>
          <a:p>
            <a:pPr marL="0" indent="0" algn="just" rtl="1">
              <a:lnSpc>
                <a:spcPct val="125000"/>
              </a:lnSpc>
              <a:buNone/>
            </a:pPr>
            <a:r>
              <a:rPr lang="fa-IR" sz="3600" b="1" dirty="0" smtClean="0">
                <a:solidFill>
                  <a:srgbClr val="FF0000"/>
                </a:solidFill>
                <a:effectLst>
                  <a:outerShdw blurRad="38100" dist="38100" dir="2700000" algn="tl">
                    <a:srgbClr val="000000">
                      <a:alpha val="43137"/>
                    </a:srgbClr>
                  </a:outerShdw>
                </a:effectLst>
                <a:cs typeface="B Titr" pitchFamily="2" charset="-78"/>
              </a:rPr>
              <a:t>تهدیدها (</a:t>
            </a:r>
            <a:r>
              <a:rPr lang="en-US" sz="3600" b="1" dirty="0" smtClean="0">
                <a:solidFill>
                  <a:srgbClr val="FF0000"/>
                </a:solidFill>
                <a:effectLst>
                  <a:outerShdw blurRad="38100" dist="38100" dir="2700000" algn="tl">
                    <a:srgbClr val="000000">
                      <a:alpha val="43137"/>
                    </a:srgbClr>
                  </a:outerShdw>
                </a:effectLst>
                <a:cs typeface="B Titr" pitchFamily="2" charset="-78"/>
              </a:rPr>
              <a:t>threats</a:t>
            </a:r>
            <a:r>
              <a:rPr lang="fa-IR" sz="3600" b="1" dirty="0" smtClean="0">
                <a:solidFill>
                  <a:srgbClr val="FF0000"/>
                </a:solidFill>
                <a:effectLst>
                  <a:outerShdw blurRad="38100" dist="38100" dir="2700000" algn="tl">
                    <a:srgbClr val="000000">
                      <a:alpha val="43137"/>
                    </a:srgbClr>
                  </a:outerShdw>
                </a:effectLst>
                <a:cs typeface="B Titr" pitchFamily="2" charset="-78"/>
              </a:rPr>
              <a:t> ) </a:t>
            </a:r>
            <a:r>
              <a:rPr lang="fa-IR" sz="3200" b="1" dirty="0" smtClean="0">
                <a:cs typeface="B Compset" pitchFamily="2" charset="-78"/>
              </a:rPr>
              <a:t>: مجموعه ای از عوامل موثر و مداخله گر خارج از سازمان که مانع از اجرای برنامه ها و تحقق اهداف سازمان می گردند .</a:t>
            </a:r>
          </a:p>
          <a:p>
            <a:pPr marL="0" indent="0" algn="just" rtl="1">
              <a:lnSpc>
                <a:spcPct val="125000"/>
              </a:lnSpc>
              <a:buNone/>
            </a:pPr>
            <a:endParaRPr lang="fa-IR" sz="3200" b="1" dirty="0" smtClean="0">
              <a:cs typeface="B Compset" pitchFamily="2" charset="-78"/>
            </a:endParaRPr>
          </a:p>
          <a:p>
            <a:pPr marL="0" indent="0" algn="just" rtl="1">
              <a:lnSpc>
                <a:spcPct val="125000"/>
              </a:lnSpc>
              <a:buNone/>
            </a:pPr>
            <a:endParaRPr lang="fa-IR" sz="3200" b="1" dirty="0" smtClean="0">
              <a:cs typeface="B Compset" pitchFamily="2" charset="-78"/>
            </a:endParaRPr>
          </a:p>
        </p:txBody>
      </p:sp>
      <p:sp>
        <p:nvSpPr>
          <p:cNvPr id="4099" name="Title 5"/>
          <p:cNvSpPr>
            <a:spLocks noGrp="1"/>
          </p:cNvSpPr>
          <p:nvPr>
            <p:ph type="title"/>
          </p:nvPr>
        </p:nvSpPr>
        <p:spPr bwMode="auto">
          <a:xfrm>
            <a:off x="255258" y="404815"/>
            <a:ext cx="826001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b="1" dirty="0" smtClean="0">
                <a:effectLst>
                  <a:outerShdw blurRad="38100" dist="38100" dir="2700000" algn="tl">
                    <a:srgbClr val="000000">
                      <a:alpha val="43137"/>
                    </a:srgbClr>
                  </a:outerShdw>
                </a:effectLst>
                <a:cs typeface="B Traffic" pitchFamily="2" charset="-78"/>
              </a:rPr>
              <a:t>فرمت برنامه استراتژیک</a:t>
            </a:r>
            <a:endParaRPr lang="en-US" sz="3200" b="1" dirty="0" smtClean="0">
              <a:effectLst>
                <a:outerShdw blurRad="38100" dist="38100" dir="2700000" algn="tl">
                  <a:srgbClr val="000000">
                    <a:alpha val="43137"/>
                  </a:srgbClr>
                </a:outerShdw>
              </a:effectLst>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8">
                                            <p:bg/>
                                          </p:spTgt>
                                        </p:tgtEl>
                                        <p:attrNameLst>
                                          <p:attrName>style.visibility</p:attrName>
                                        </p:attrNameLst>
                                      </p:cBhvr>
                                      <p:to>
                                        <p:strVal val="visible"/>
                                      </p:to>
                                    </p:set>
                                    <p:anim calcmode="lin" valueType="num">
                                      <p:cBhvr additive="base">
                                        <p:cTn id="12"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8">
                                            <p:txEl>
                                              <p:pRg st="0" end="0"/>
                                            </p:txEl>
                                          </p:spTgt>
                                        </p:tgtEl>
                                        <p:attrNameLst>
                                          <p:attrName>style.visibility</p:attrName>
                                        </p:attrNameLst>
                                      </p:cBhvr>
                                      <p:to>
                                        <p:strVal val="visible"/>
                                      </p:to>
                                    </p:set>
                                    <p:anim calcmode="lin" valueType="num">
                                      <p:cBhvr additive="base">
                                        <p:cTn id="18"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8">
                                            <p:txEl>
                                              <p:pRg st="2" end="2"/>
                                            </p:txEl>
                                          </p:spTgt>
                                        </p:tgtEl>
                                        <p:attrNameLst>
                                          <p:attrName>style.visibility</p:attrName>
                                        </p:attrNameLst>
                                      </p:cBhvr>
                                      <p:to>
                                        <p:strVal val="visible"/>
                                      </p:to>
                                    </p:set>
                                    <p:anim calcmode="lin" valueType="num">
                                      <p:cBhvr additive="base">
                                        <p:cTn id="24"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8">
                                            <p:txEl>
                                              <p:pRg st="3" end="3"/>
                                            </p:txEl>
                                          </p:spTgt>
                                        </p:tgtEl>
                                        <p:attrNameLst>
                                          <p:attrName>style.visibility</p:attrName>
                                        </p:attrNameLst>
                                      </p:cBhvr>
                                      <p:to>
                                        <p:strVal val="visible"/>
                                      </p:to>
                                    </p:set>
                                    <p:anim calcmode="lin" valueType="num">
                                      <p:cBhvr additive="base">
                                        <p:cTn id="30"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099" grpId="0" animBg="1"/>
    </p:bldLst>
  </p:timing>
</p:sld>
</file>

<file path=ppt/theme/theme1.xml><?xml version="1.0" encoding="utf-8"?>
<a:theme xmlns:a="http://schemas.openxmlformats.org/drawingml/2006/main" name="49">
  <a:themeElements>
    <a:clrScheme name="">
      <a:dk1>
        <a:srgbClr val="000000"/>
      </a:dk1>
      <a:lt1>
        <a:srgbClr val="FFFFFF"/>
      </a:lt1>
      <a:dk2>
        <a:srgbClr val="000000"/>
      </a:dk2>
      <a:lt2>
        <a:srgbClr val="808080"/>
      </a:lt2>
      <a:accent1>
        <a:srgbClr val="336699"/>
      </a:accent1>
      <a:accent2>
        <a:srgbClr val="45ACDF"/>
      </a:accent2>
      <a:accent3>
        <a:srgbClr val="FFFFFF"/>
      </a:accent3>
      <a:accent4>
        <a:srgbClr val="000000"/>
      </a:accent4>
      <a:accent5>
        <a:srgbClr val="ADB8CA"/>
      </a:accent5>
      <a:accent6>
        <a:srgbClr val="3E9BCA"/>
      </a:accent6>
      <a:hlink>
        <a:srgbClr val="0099CC"/>
      </a:hlink>
      <a:folHlink>
        <a:srgbClr val="66CCFF"/>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4">
        <a:dk1>
          <a:srgbClr val="000000"/>
        </a:dk1>
        <a:lt1>
          <a:srgbClr val="FFFFFF"/>
        </a:lt1>
        <a:dk2>
          <a:srgbClr val="000000"/>
        </a:dk2>
        <a:lt2>
          <a:srgbClr val="808080"/>
        </a:lt2>
        <a:accent1>
          <a:srgbClr val="0066CC"/>
        </a:accent1>
        <a:accent2>
          <a:srgbClr val="336699"/>
        </a:accent2>
        <a:accent3>
          <a:srgbClr val="FFFFFF"/>
        </a:accent3>
        <a:accent4>
          <a:srgbClr val="000000"/>
        </a:accent4>
        <a:accent5>
          <a:srgbClr val="AAB8E2"/>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5">
        <a:dk1>
          <a:srgbClr val="000000"/>
        </a:dk1>
        <a:lt1>
          <a:srgbClr val="FFFFFF"/>
        </a:lt1>
        <a:dk2>
          <a:srgbClr val="000000"/>
        </a:dk2>
        <a:lt2>
          <a:srgbClr val="808080"/>
        </a:lt2>
        <a:accent1>
          <a:srgbClr val="2D96FF"/>
        </a:accent1>
        <a:accent2>
          <a:srgbClr val="336699"/>
        </a:accent2>
        <a:accent3>
          <a:srgbClr val="FFFFFF"/>
        </a:accent3>
        <a:accent4>
          <a:srgbClr val="000000"/>
        </a:accent4>
        <a:accent5>
          <a:srgbClr val="ADC9FF"/>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6">
        <a:dk1>
          <a:srgbClr val="000000"/>
        </a:dk1>
        <a:lt1>
          <a:srgbClr val="FFFFFF"/>
        </a:lt1>
        <a:dk2>
          <a:srgbClr val="000000"/>
        </a:dk2>
        <a:lt2>
          <a:srgbClr val="808080"/>
        </a:lt2>
        <a:accent1>
          <a:srgbClr val="5093DC"/>
        </a:accent1>
        <a:accent2>
          <a:srgbClr val="336699"/>
        </a:accent2>
        <a:accent3>
          <a:srgbClr val="FFFFFF"/>
        </a:accent3>
        <a:accent4>
          <a:srgbClr val="000000"/>
        </a:accent4>
        <a:accent5>
          <a:srgbClr val="B3C8EB"/>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TotalTime>
  <Words>4747</Words>
  <Application>Microsoft Office PowerPoint</Application>
  <PresentationFormat>On-screen Show (4:3)</PresentationFormat>
  <Paragraphs>397</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49</vt:lpstr>
      <vt:lpstr>جایگاه خط مشی و اصول خط مشی نویسی در مدیریت سلامت</vt:lpstr>
      <vt:lpstr>مقدمه :</vt:lpstr>
      <vt:lpstr>ابزارهای استانداردسازی شامل :</vt:lpstr>
      <vt:lpstr>برنامه ریزی استراتژیک</vt:lpstr>
      <vt:lpstr>فرمت برنامه استراتژیک:</vt:lpstr>
      <vt:lpstr>فرمت برنامه استراتژیک:</vt:lpstr>
      <vt:lpstr>فرمت برنامه استراتژیک:</vt:lpstr>
      <vt:lpstr>فرمت برنامه استراتژیک</vt:lpstr>
      <vt:lpstr>فرمت برنامه استراتژیک</vt:lpstr>
      <vt:lpstr>فرمت برنامه استراتژیک</vt:lpstr>
      <vt:lpstr>فرمت برنامه استراتژیک</vt:lpstr>
      <vt:lpstr>فرمت برنامه استراتژیک</vt:lpstr>
      <vt:lpstr>فرمت برنامه استراتژیک</vt:lpstr>
      <vt:lpstr>فرمت برنامه استراتژیک</vt:lpstr>
      <vt:lpstr>فرمت برنامه استراتژیک</vt:lpstr>
      <vt:lpstr>برنامه عملیاتی :</vt:lpstr>
      <vt:lpstr>فرمت برنامه عملیاتی :</vt:lpstr>
      <vt:lpstr>خط مشی ( Policy ) </vt:lpstr>
      <vt:lpstr>روش اجرایی :</vt:lpstr>
      <vt:lpstr>دستورالعمل (پروتکل ها )</vt:lpstr>
      <vt:lpstr>راهنمای بالینی (گاید لاین ) :</vt:lpstr>
      <vt:lpstr>مقایسه خط مشی، روش اجرایی، گاید لاین و پروتکل</vt:lpstr>
      <vt:lpstr>مقایسه خط مشی، روش اجرایی، گاید لاین و پروتکل</vt:lpstr>
      <vt:lpstr>مقایسه فرایند با روش اجرایی</vt:lpstr>
      <vt:lpstr>جایگاه خط مشی در نظام مدیریت</vt:lpstr>
      <vt:lpstr>جایگاه خط مشی</vt:lpstr>
      <vt:lpstr>جایگاه خط مشی</vt:lpstr>
      <vt:lpstr>ویژگیهای خط مشی</vt:lpstr>
      <vt:lpstr>ویژگیهای خط مشی</vt:lpstr>
      <vt:lpstr>ویژگیهای خط مشی</vt:lpstr>
      <vt:lpstr>فواید خط مشی</vt:lpstr>
      <vt:lpstr>سطوح خط مشی</vt:lpstr>
      <vt:lpstr>فرمت خط مشی</vt:lpstr>
      <vt:lpstr>بخش های یک خط مشی</vt:lpstr>
      <vt:lpstr>بخش های یک خط مشی</vt:lpstr>
      <vt:lpstr>بخش های یک خط مشی</vt:lpstr>
      <vt:lpstr>بخش های یک خط مشی</vt:lpstr>
      <vt:lpstr>بخش های یک خط مشی</vt:lpstr>
      <vt:lpstr>بخش های یک خط مشی</vt:lpstr>
      <vt:lpstr>محتوای خط مشی و روش اجرا (ادامه)</vt:lpstr>
      <vt:lpstr>ادامه</vt:lpstr>
      <vt:lpstr>ادامه</vt:lpstr>
      <vt:lpstr>مثال:مدیریت فرایند انجام معاینات سلامت شغلی</vt:lpstr>
      <vt:lpstr>ادامه :</vt:lpstr>
      <vt:lpstr>ادامه :</vt:lpstr>
      <vt:lpstr>مدیریت فرایند انجام معاینات سلامت شغلی</vt:lpstr>
      <vt:lpstr>ادامه :</vt:lpstr>
      <vt:lpstr>نحوه انجام فرایند چگونه است ؟</vt:lpstr>
      <vt:lpstr>ادامه : نحوه انجام فرایند چگونه است ؟</vt:lpstr>
      <vt:lpstr>آیا فرایند موردنظر در مکانی ثبت و بایگانی می شود؟</vt:lpstr>
      <vt:lpstr>آیا فرایند موردنظر نیازمند آموزش است؟</vt:lpstr>
      <vt:lpstr>آیا فرایند موردنظر نیازمند اموزش است؟</vt:lpstr>
      <vt:lpstr>آیا بر فرایند موردنظر نظارت وجود دارد؟</vt:lpstr>
      <vt:lpstr>آیا بر فرایند موردنظر نظارت وجود دارد؟  ادامه</vt:lpstr>
      <vt:lpstr>آیا در این زمینه پژوهشی صورت گرفته است</vt:lpstr>
      <vt:lpstr>بخش 10 و 11 – محتوای خط مشی و روش اجرا</vt:lpstr>
      <vt:lpstr>مثال : خط مشی</vt:lpstr>
      <vt:lpstr>مثال : خط مشی</vt:lpstr>
      <vt:lpstr>مثال : روش اجرا</vt:lpstr>
      <vt:lpstr>مثال : روش اجرا (ادامه)</vt:lpstr>
      <vt:lpstr>مثال : روش اجرا (ادامه)</vt:lpstr>
      <vt:lpstr>مثال : روش اجرا (ادامه)</vt:lpstr>
      <vt:lpstr>مثال : روش اجرا (ادامه)</vt:lpstr>
      <vt:lpstr>مثال : روش اجرا (ادامه)</vt:lpstr>
      <vt:lpstr>مثال : روش اجرا (ادامه)</vt:lpstr>
      <vt:lpstr>مثال : روش اجرا (ادامه)</vt:lpstr>
      <vt:lpstr>بخش های یک خط مشی :</vt:lpstr>
      <vt:lpstr>بخش های یک خط مشی :</vt:lpstr>
      <vt:lpstr>بخش های یک خط مشی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keywords>ppt幻灯设计/ppt模板设计</cp:keywords>
  <dc:description>nordridesign.com</dc:description>
  <cp:lastModifiedBy>morazavi</cp:lastModifiedBy>
  <cp:revision>283</cp:revision>
  <dcterms:created xsi:type="dcterms:W3CDTF">2009-07-02T04:46:06Z</dcterms:created>
  <dcterms:modified xsi:type="dcterms:W3CDTF">2013-10-06T05:33:46Z</dcterms:modified>
  <cp:category/>
</cp:coreProperties>
</file>