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76" r:id="rId2"/>
    <p:sldMasterId id="2147483900" r:id="rId3"/>
    <p:sldMasterId id="2147483924" r:id="rId4"/>
    <p:sldMasterId id="2147483948" r:id="rId5"/>
    <p:sldMasterId id="2147483960" r:id="rId6"/>
    <p:sldMasterId id="2147483972" r:id="rId7"/>
    <p:sldMasterId id="2147483984" r:id="rId8"/>
    <p:sldMasterId id="2147484008" r:id="rId9"/>
    <p:sldMasterId id="2147484020" r:id="rId10"/>
    <p:sldMasterId id="2147484032" r:id="rId11"/>
    <p:sldMasterId id="2147484044" r:id="rId12"/>
    <p:sldMasterId id="2147484056" r:id="rId13"/>
    <p:sldMasterId id="2147484092" r:id="rId14"/>
    <p:sldMasterId id="2147484104" r:id="rId15"/>
    <p:sldMasterId id="2147484116" r:id="rId16"/>
    <p:sldMasterId id="2147484128" r:id="rId17"/>
    <p:sldMasterId id="2147484140" r:id="rId18"/>
    <p:sldMasterId id="2147484152" r:id="rId19"/>
    <p:sldMasterId id="2147484164" r:id="rId20"/>
    <p:sldMasterId id="2147484188" r:id="rId21"/>
    <p:sldMasterId id="2147484200" r:id="rId22"/>
    <p:sldMasterId id="2147484212" r:id="rId23"/>
    <p:sldMasterId id="2147484224" r:id="rId24"/>
    <p:sldMasterId id="2147484248" r:id="rId25"/>
    <p:sldMasterId id="2147484260" r:id="rId26"/>
    <p:sldMasterId id="2147484272" r:id="rId27"/>
    <p:sldMasterId id="2147484284" r:id="rId28"/>
    <p:sldMasterId id="2147484296" r:id="rId29"/>
    <p:sldMasterId id="2147484308" r:id="rId30"/>
    <p:sldMasterId id="2147484320" r:id="rId31"/>
    <p:sldMasterId id="2147484332" r:id="rId32"/>
    <p:sldMasterId id="2147484344" r:id="rId33"/>
    <p:sldMasterId id="2147484356" r:id="rId34"/>
    <p:sldMasterId id="2147484368" r:id="rId35"/>
    <p:sldMasterId id="2147484380" r:id="rId36"/>
    <p:sldMasterId id="2147484392" r:id="rId37"/>
    <p:sldMasterId id="2147484404" r:id="rId38"/>
    <p:sldMasterId id="2147484416" r:id="rId39"/>
    <p:sldMasterId id="2147484428" r:id="rId40"/>
    <p:sldMasterId id="2147484440" r:id="rId41"/>
    <p:sldMasterId id="2147484452" r:id="rId42"/>
    <p:sldMasterId id="2147484464" r:id="rId43"/>
    <p:sldMasterId id="2147484476" r:id="rId44"/>
    <p:sldMasterId id="2147484488" r:id="rId45"/>
    <p:sldMasterId id="2147484500" r:id="rId46"/>
    <p:sldMasterId id="2147484512" r:id="rId47"/>
    <p:sldMasterId id="2147484524" r:id="rId48"/>
    <p:sldMasterId id="2147484536" r:id="rId49"/>
    <p:sldMasterId id="2147484548" r:id="rId50"/>
    <p:sldMasterId id="2147484560" r:id="rId51"/>
    <p:sldMasterId id="2147484572" r:id="rId52"/>
    <p:sldMasterId id="2147484584" r:id="rId53"/>
    <p:sldMasterId id="2147484596" r:id="rId54"/>
    <p:sldMasterId id="2147484608" r:id="rId55"/>
    <p:sldMasterId id="2147484620" r:id="rId56"/>
    <p:sldMasterId id="2147484644" r:id="rId57"/>
    <p:sldMasterId id="2147484656" r:id="rId58"/>
    <p:sldMasterId id="2147484668" r:id="rId59"/>
    <p:sldMasterId id="2147484680" r:id="rId60"/>
    <p:sldMasterId id="2147484692" r:id="rId61"/>
    <p:sldMasterId id="2147484704" r:id="rId62"/>
  </p:sldMasterIdLst>
  <p:notesMasterIdLst>
    <p:notesMasterId r:id="rId184"/>
  </p:notesMasterIdLst>
  <p:sldIdLst>
    <p:sldId id="433" r:id="rId63"/>
    <p:sldId id="325" r:id="rId64"/>
    <p:sldId id="381" r:id="rId65"/>
    <p:sldId id="565" r:id="rId66"/>
    <p:sldId id="481" r:id="rId67"/>
    <p:sldId id="435" r:id="rId68"/>
    <p:sldId id="534" r:id="rId69"/>
    <p:sldId id="535" r:id="rId70"/>
    <p:sldId id="536" r:id="rId71"/>
    <p:sldId id="537" r:id="rId72"/>
    <p:sldId id="538" r:id="rId73"/>
    <p:sldId id="539" r:id="rId74"/>
    <p:sldId id="540" r:id="rId75"/>
    <p:sldId id="541" r:id="rId76"/>
    <p:sldId id="542" r:id="rId77"/>
    <p:sldId id="543" r:id="rId78"/>
    <p:sldId id="544" r:id="rId79"/>
    <p:sldId id="546" r:id="rId80"/>
    <p:sldId id="545" r:id="rId81"/>
    <p:sldId id="437" r:id="rId82"/>
    <p:sldId id="440" r:id="rId83"/>
    <p:sldId id="446" r:id="rId84"/>
    <p:sldId id="447" r:id="rId85"/>
    <p:sldId id="548" r:id="rId86"/>
    <p:sldId id="448" r:id="rId87"/>
    <p:sldId id="549" r:id="rId88"/>
    <p:sldId id="449" r:id="rId89"/>
    <p:sldId id="450" r:id="rId90"/>
    <p:sldId id="451" r:id="rId91"/>
    <p:sldId id="550" r:id="rId92"/>
    <p:sldId id="551" r:id="rId93"/>
    <p:sldId id="563" r:id="rId94"/>
    <p:sldId id="453" r:id="rId95"/>
    <p:sldId id="552" r:id="rId96"/>
    <p:sldId id="454" r:id="rId97"/>
    <p:sldId id="553" r:id="rId98"/>
    <p:sldId id="455" r:id="rId99"/>
    <p:sldId id="456" r:id="rId100"/>
    <p:sldId id="457" r:id="rId101"/>
    <p:sldId id="554" r:id="rId102"/>
    <p:sldId id="458" r:id="rId103"/>
    <p:sldId id="459" r:id="rId104"/>
    <p:sldId id="555" r:id="rId105"/>
    <p:sldId id="460" r:id="rId106"/>
    <p:sldId id="556" r:id="rId107"/>
    <p:sldId id="461" r:id="rId108"/>
    <p:sldId id="557" r:id="rId109"/>
    <p:sldId id="462" r:id="rId110"/>
    <p:sldId id="463" r:id="rId111"/>
    <p:sldId id="558" r:id="rId112"/>
    <p:sldId id="466" r:id="rId113"/>
    <p:sldId id="469" r:id="rId114"/>
    <p:sldId id="482" r:id="rId115"/>
    <p:sldId id="445" r:id="rId116"/>
    <p:sldId id="441" r:id="rId117"/>
    <p:sldId id="443" r:id="rId118"/>
    <p:sldId id="444" r:id="rId119"/>
    <p:sldId id="471" r:id="rId120"/>
    <p:sldId id="561" r:id="rId121"/>
    <p:sldId id="473" r:id="rId122"/>
    <p:sldId id="472" r:id="rId123"/>
    <p:sldId id="474" r:id="rId124"/>
    <p:sldId id="562" r:id="rId125"/>
    <p:sldId id="438" r:id="rId126"/>
    <p:sldId id="476" r:id="rId127"/>
    <p:sldId id="477" r:id="rId128"/>
    <p:sldId id="484" r:id="rId129"/>
    <p:sldId id="485" r:id="rId130"/>
    <p:sldId id="486" r:id="rId131"/>
    <p:sldId id="487" r:id="rId132"/>
    <p:sldId id="488" r:id="rId133"/>
    <p:sldId id="489" r:id="rId134"/>
    <p:sldId id="567" r:id="rId135"/>
    <p:sldId id="490" r:id="rId136"/>
    <p:sldId id="491" r:id="rId137"/>
    <p:sldId id="493" r:id="rId138"/>
    <p:sldId id="494" r:id="rId139"/>
    <p:sldId id="495" r:id="rId140"/>
    <p:sldId id="496" r:id="rId141"/>
    <p:sldId id="498" r:id="rId142"/>
    <p:sldId id="499" r:id="rId143"/>
    <p:sldId id="497" r:id="rId144"/>
    <p:sldId id="500" r:id="rId145"/>
    <p:sldId id="501" r:id="rId146"/>
    <p:sldId id="502" r:id="rId147"/>
    <p:sldId id="503" r:id="rId148"/>
    <p:sldId id="504" r:id="rId149"/>
    <p:sldId id="505" r:id="rId150"/>
    <p:sldId id="506" r:id="rId151"/>
    <p:sldId id="507" r:id="rId152"/>
    <p:sldId id="510" r:id="rId153"/>
    <p:sldId id="533" r:id="rId154"/>
    <p:sldId id="508" r:id="rId155"/>
    <p:sldId id="564" r:id="rId156"/>
    <p:sldId id="509" r:id="rId157"/>
    <p:sldId id="511" r:id="rId158"/>
    <p:sldId id="478" r:id="rId159"/>
    <p:sldId id="512" r:id="rId160"/>
    <p:sldId id="513" r:id="rId161"/>
    <p:sldId id="515" r:id="rId162"/>
    <p:sldId id="516" r:id="rId163"/>
    <p:sldId id="524" r:id="rId164"/>
    <p:sldId id="514" r:id="rId165"/>
    <p:sldId id="517" r:id="rId166"/>
    <p:sldId id="527" r:id="rId167"/>
    <p:sldId id="528" r:id="rId168"/>
    <p:sldId id="529" r:id="rId169"/>
    <p:sldId id="518" r:id="rId170"/>
    <p:sldId id="519" r:id="rId171"/>
    <p:sldId id="531" r:id="rId172"/>
    <p:sldId id="530" r:id="rId173"/>
    <p:sldId id="520" r:id="rId174"/>
    <p:sldId id="521" r:id="rId175"/>
    <p:sldId id="532" r:id="rId176"/>
    <p:sldId id="522" r:id="rId177"/>
    <p:sldId id="570" r:id="rId178"/>
    <p:sldId id="480" r:id="rId179"/>
    <p:sldId id="568" r:id="rId180"/>
    <p:sldId id="566" r:id="rId181"/>
    <p:sldId id="547" r:id="rId182"/>
    <p:sldId id="569" r:id="rId1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0" autoAdjust="0"/>
    <p:restoredTop sz="99306" autoAdjust="0"/>
  </p:normalViewPr>
  <p:slideViewPr>
    <p:cSldViewPr>
      <p:cViewPr varScale="1">
        <p:scale>
          <a:sx n="92" d="100"/>
          <a:sy n="92" d="100"/>
        </p:scale>
        <p:origin x="-120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12" Type="http://schemas.openxmlformats.org/officeDocument/2006/relationships/slide" Target="slides/slide50.xml"/><Relationship Id="rId133" Type="http://schemas.openxmlformats.org/officeDocument/2006/relationships/slide" Target="slides/slide71.xml"/><Relationship Id="rId138" Type="http://schemas.openxmlformats.org/officeDocument/2006/relationships/slide" Target="slides/slide76.xml"/><Relationship Id="rId154" Type="http://schemas.openxmlformats.org/officeDocument/2006/relationships/slide" Target="slides/slide92.xml"/><Relationship Id="rId159" Type="http://schemas.openxmlformats.org/officeDocument/2006/relationships/slide" Target="slides/slide97.xml"/><Relationship Id="rId175" Type="http://schemas.openxmlformats.org/officeDocument/2006/relationships/slide" Target="slides/slide113.xml"/><Relationship Id="rId170" Type="http://schemas.openxmlformats.org/officeDocument/2006/relationships/slide" Target="slides/slide108.xml"/><Relationship Id="rId16" Type="http://schemas.openxmlformats.org/officeDocument/2006/relationships/slideMaster" Target="slideMasters/slideMaster16.xml"/><Relationship Id="rId107" Type="http://schemas.openxmlformats.org/officeDocument/2006/relationships/slide" Target="slides/slide4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2.xml"/><Relationship Id="rId79" Type="http://schemas.openxmlformats.org/officeDocument/2006/relationships/slide" Target="slides/slide17.xml"/><Relationship Id="rId102" Type="http://schemas.openxmlformats.org/officeDocument/2006/relationships/slide" Target="slides/slide40.xml"/><Relationship Id="rId123" Type="http://schemas.openxmlformats.org/officeDocument/2006/relationships/slide" Target="slides/slide61.xml"/><Relationship Id="rId128" Type="http://schemas.openxmlformats.org/officeDocument/2006/relationships/slide" Target="slides/slide66.xml"/><Relationship Id="rId144" Type="http://schemas.openxmlformats.org/officeDocument/2006/relationships/slide" Target="slides/slide82.xml"/><Relationship Id="rId149" Type="http://schemas.openxmlformats.org/officeDocument/2006/relationships/slide" Target="slides/slide87.xml"/><Relationship Id="rId5" Type="http://schemas.openxmlformats.org/officeDocument/2006/relationships/slideMaster" Target="slideMasters/slideMaster5.xml"/><Relationship Id="rId90" Type="http://schemas.openxmlformats.org/officeDocument/2006/relationships/slide" Target="slides/slide28.xml"/><Relationship Id="rId95" Type="http://schemas.openxmlformats.org/officeDocument/2006/relationships/slide" Target="slides/slide33.xml"/><Relationship Id="rId160" Type="http://schemas.openxmlformats.org/officeDocument/2006/relationships/slide" Target="slides/slide98.xml"/><Relationship Id="rId165" Type="http://schemas.openxmlformats.org/officeDocument/2006/relationships/slide" Target="slides/slide103.xml"/><Relationship Id="rId181" Type="http://schemas.openxmlformats.org/officeDocument/2006/relationships/slide" Target="slides/slide119.xml"/><Relationship Id="rId186" Type="http://schemas.openxmlformats.org/officeDocument/2006/relationships/viewProps" Target="view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2.xml"/><Relationship Id="rId69" Type="http://schemas.openxmlformats.org/officeDocument/2006/relationships/slide" Target="slides/slide7.xml"/><Relationship Id="rId113" Type="http://schemas.openxmlformats.org/officeDocument/2006/relationships/slide" Target="slides/slide51.xml"/><Relationship Id="rId118" Type="http://schemas.openxmlformats.org/officeDocument/2006/relationships/slide" Target="slides/slide56.xml"/><Relationship Id="rId134" Type="http://schemas.openxmlformats.org/officeDocument/2006/relationships/slide" Target="slides/slide72.xml"/><Relationship Id="rId139" Type="http://schemas.openxmlformats.org/officeDocument/2006/relationships/slide" Target="slides/slide77.xml"/><Relationship Id="rId80" Type="http://schemas.openxmlformats.org/officeDocument/2006/relationships/slide" Target="slides/slide18.xml"/><Relationship Id="rId85" Type="http://schemas.openxmlformats.org/officeDocument/2006/relationships/slide" Target="slides/slide23.xml"/><Relationship Id="rId150" Type="http://schemas.openxmlformats.org/officeDocument/2006/relationships/slide" Target="slides/slide88.xml"/><Relationship Id="rId155" Type="http://schemas.openxmlformats.org/officeDocument/2006/relationships/slide" Target="slides/slide93.xml"/><Relationship Id="rId171" Type="http://schemas.openxmlformats.org/officeDocument/2006/relationships/slide" Target="slides/slide109.xml"/><Relationship Id="rId176" Type="http://schemas.openxmlformats.org/officeDocument/2006/relationships/slide" Target="slides/slide11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1.xml"/><Relationship Id="rId108" Type="http://schemas.openxmlformats.org/officeDocument/2006/relationships/slide" Target="slides/slide46.xml"/><Relationship Id="rId124" Type="http://schemas.openxmlformats.org/officeDocument/2006/relationships/slide" Target="slides/slide62.xml"/><Relationship Id="rId129" Type="http://schemas.openxmlformats.org/officeDocument/2006/relationships/slide" Target="slides/slide67.xml"/><Relationship Id="rId54" Type="http://schemas.openxmlformats.org/officeDocument/2006/relationships/slideMaster" Target="slideMasters/slideMaster54.xml"/><Relationship Id="rId70" Type="http://schemas.openxmlformats.org/officeDocument/2006/relationships/slide" Target="slides/slide8.xml"/><Relationship Id="rId75" Type="http://schemas.openxmlformats.org/officeDocument/2006/relationships/slide" Target="slides/slide13.xml"/><Relationship Id="rId91" Type="http://schemas.openxmlformats.org/officeDocument/2006/relationships/slide" Target="slides/slide29.xml"/><Relationship Id="rId96" Type="http://schemas.openxmlformats.org/officeDocument/2006/relationships/slide" Target="slides/slide34.xml"/><Relationship Id="rId140" Type="http://schemas.openxmlformats.org/officeDocument/2006/relationships/slide" Target="slides/slide78.xml"/><Relationship Id="rId145" Type="http://schemas.openxmlformats.org/officeDocument/2006/relationships/slide" Target="slides/slide83.xml"/><Relationship Id="rId161" Type="http://schemas.openxmlformats.org/officeDocument/2006/relationships/slide" Target="slides/slide99.xml"/><Relationship Id="rId166" Type="http://schemas.openxmlformats.org/officeDocument/2006/relationships/slide" Target="slides/slide104.xml"/><Relationship Id="rId182" Type="http://schemas.openxmlformats.org/officeDocument/2006/relationships/slide" Target="slides/slide120.xml"/><Relationship Id="rId18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2.xml"/><Relationship Id="rId119" Type="http://schemas.openxmlformats.org/officeDocument/2006/relationships/slide" Target="slides/slide5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3.xml"/><Relationship Id="rId81" Type="http://schemas.openxmlformats.org/officeDocument/2006/relationships/slide" Target="slides/slide19.xml"/><Relationship Id="rId86" Type="http://schemas.openxmlformats.org/officeDocument/2006/relationships/slide" Target="slides/slide24.xml"/><Relationship Id="rId130" Type="http://schemas.openxmlformats.org/officeDocument/2006/relationships/slide" Target="slides/slide68.xml"/><Relationship Id="rId135" Type="http://schemas.openxmlformats.org/officeDocument/2006/relationships/slide" Target="slides/slide73.xml"/><Relationship Id="rId151" Type="http://schemas.openxmlformats.org/officeDocument/2006/relationships/slide" Target="slides/slide89.xml"/><Relationship Id="rId156" Type="http://schemas.openxmlformats.org/officeDocument/2006/relationships/slide" Target="slides/slide94.xml"/><Relationship Id="rId177" Type="http://schemas.openxmlformats.org/officeDocument/2006/relationships/slide" Target="slides/slide115.xml"/><Relationship Id="rId172" Type="http://schemas.openxmlformats.org/officeDocument/2006/relationships/slide" Target="slides/slide11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120" Type="http://schemas.openxmlformats.org/officeDocument/2006/relationships/slide" Target="slides/slide58.xml"/><Relationship Id="rId125" Type="http://schemas.openxmlformats.org/officeDocument/2006/relationships/slide" Target="slides/slide63.xml"/><Relationship Id="rId141" Type="http://schemas.openxmlformats.org/officeDocument/2006/relationships/slide" Target="slides/slide79.xml"/><Relationship Id="rId146" Type="http://schemas.openxmlformats.org/officeDocument/2006/relationships/slide" Target="slides/slide84.xml"/><Relationship Id="rId167" Type="http://schemas.openxmlformats.org/officeDocument/2006/relationships/slide" Target="slides/slide105.xml"/><Relationship Id="rId188"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9.xml"/><Relationship Id="rId92" Type="http://schemas.openxmlformats.org/officeDocument/2006/relationships/slide" Target="slides/slide30.xml"/><Relationship Id="rId162" Type="http://schemas.openxmlformats.org/officeDocument/2006/relationships/slide" Target="slides/slide100.xml"/><Relationship Id="rId183" Type="http://schemas.openxmlformats.org/officeDocument/2006/relationships/slide" Target="slides/slide12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4.xml"/><Relationship Id="rId87" Type="http://schemas.openxmlformats.org/officeDocument/2006/relationships/slide" Target="slides/slide25.xml"/><Relationship Id="rId110" Type="http://schemas.openxmlformats.org/officeDocument/2006/relationships/slide" Target="slides/slide48.xml"/><Relationship Id="rId115" Type="http://schemas.openxmlformats.org/officeDocument/2006/relationships/slide" Target="slides/slide53.xml"/><Relationship Id="rId131" Type="http://schemas.openxmlformats.org/officeDocument/2006/relationships/slide" Target="slides/slide69.xml"/><Relationship Id="rId136" Type="http://schemas.openxmlformats.org/officeDocument/2006/relationships/slide" Target="slides/slide74.xml"/><Relationship Id="rId157" Type="http://schemas.openxmlformats.org/officeDocument/2006/relationships/slide" Target="slides/slide95.xml"/><Relationship Id="rId178" Type="http://schemas.openxmlformats.org/officeDocument/2006/relationships/slide" Target="slides/slide116.xml"/><Relationship Id="rId61" Type="http://schemas.openxmlformats.org/officeDocument/2006/relationships/slideMaster" Target="slideMasters/slideMaster61.xml"/><Relationship Id="rId82" Type="http://schemas.openxmlformats.org/officeDocument/2006/relationships/slide" Target="slides/slide20.xml"/><Relationship Id="rId152" Type="http://schemas.openxmlformats.org/officeDocument/2006/relationships/slide" Target="slides/slide90.xml"/><Relationship Id="rId173" Type="http://schemas.openxmlformats.org/officeDocument/2006/relationships/slide" Target="slides/slide11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slide" Target="slides/slide43.xml"/><Relationship Id="rId126" Type="http://schemas.openxmlformats.org/officeDocument/2006/relationships/slide" Target="slides/slide64.xml"/><Relationship Id="rId147" Type="http://schemas.openxmlformats.org/officeDocument/2006/relationships/slide" Target="slides/slide85.xml"/><Relationship Id="rId168" Type="http://schemas.openxmlformats.org/officeDocument/2006/relationships/slide" Target="slides/slide106.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0.xml"/><Relationship Id="rId93" Type="http://schemas.openxmlformats.org/officeDocument/2006/relationships/slide" Target="slides/slide31.xml"/><Relationship Id="rId98" Type="http://schemas.openxmlformats.org/officeDocument/2006/relationships/slide" Target="slides/slide36.xml"/><Relationship Id="rId121" Type="http://schemas.openxmlformats.org/officeDocument/2006/relationships/slide" Target="slides/slide59.xml"/><Relationship Id="rId142" Type="http://schemas.openxmlformats.org/officeDocument/2006/relationships/slide" Target="slides/slide80.xml"/><Relationship Id="rId163" Type="http://schemas.openxmlformats.org/officeDocument/2006/relationships/slide" Target="slides/slide101.xml"/><Relationship Id="rId184"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5.xml"/><Relationship Id="rId116" Type="http://schemas.openxmlformats.org/officeDocument/2006/relationships/slide" Target="slides/slide54.xml"/><Relationship Id="rId137" Type="http://schemas.openxmlformats.org/officeDocument/2006/relationships/slide" Target="slides/slide75.xml"/><Relationship Id="rId158" Type="http://schemas.openxmlformats.org/officeDocument/2006/relationships/slide" Target="slides/slide9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1.xml"/><Relationship Id="rId88" Type="http://schemas.openxmlformats.org/officeDocument/2006/relationships/slide" Target="slides/slide26.xml"/><Relationship Id="rId111" Type="http://schemas.openxmlformats.org/officeDocument/2006/relationships/slide" Target="slides/slide49.xml"/><Relationship Id="rId132" Type="http://schemas.openxmlformats.org/officeDocument/2006/relationships/slide" Target="slides/slide70.xml"/><Relationship Id="rId153" Type="http://schemas.openxmlformats.org/officeDocument/2006/relationships/slide" Target="slides/slide91.xml"/><Relationship Id="rId174" Type="http://schemas.openxmlformats.org/officeDocument/2006/relationships/slide" Target="slides/slide112.xml"/><Relationship Id="rId179" Type="http://schemas.openxmlformats.org/officeDocument/2006/relationships/slide" Target="slides/slide117.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4.xml"/><Relationship Id="rId127" Type="http://schemas.openxmlformats.org/officeDocument/2006/relationships/slide" Target="slides/slide6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1.xml"/><Relationship Id="rId78" Type="http://schemas.openxmlformats.org/officeDocument/2006/relationships/slide" Target="slides/slide16.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122" Type="http://schemas.openxmlformats.org/officeDocument/2006/relationships/slide" Target="slides/slide60.xml"/><Relationship Id="rId143" Type="http://schemas.openxmlformats.org/officeDocument/2006/relationships/slide" Target="slides/slide81.xml"/><Relationship Id="rId148" Type="http://schemas.openxmlformats.org/officeDocument/2006/relationships/slide" Target="slides/slide86.xml"/><Relationship Id="rId164" Type="http://schemas.openxmlformats.org/officeDocument/2006/relationships/slide" Target="slides/slide102.xml"/><Relationship Id="rId169" Type="http://schemas.openxmlformats.org/officeDocument/2006/relationships/slide" Target="slides/slide107.xml"/><Relationship Id="rId18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34D4DC-E195-40EA-AD44-7A31BEA1B9F7}" type="datetimeFigureOut">
              <a:rPr lang="fa-IR" smtClean="0"/>
              <a:t>1437/11/26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21675DC-FD37-4D8F-A3E2-CC25DEB0C09C}" type="slidenum">
              <a:rPr lang="fa-IR" smtClean="0"/>
              <a:t>‹#›</a:t>
            </a:fld>
            <a:endParaRPr lang="fa-IR"/>
          </a:p>
        </p:txBody>
      </p:sp>
    </p:spTree>
    <p:extLst>
      <p:ext uri="{BB962C8B-B14F-4D97-AF65-F5344CB8AC3E}">
        <p14:creationId xmlns:p14="http://schemas.microsoft.com/office/powerpoint/2010/main" val="32599616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81298330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152926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4612546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85774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4528969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0644562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9322680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4956502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30479196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76244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1628129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24070916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441050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8793539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265297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9031523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9304852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4424288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600396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6925690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5AF2845-20E3-47E2-B85F-F253760B3ADB}" type="datetime1">
              <a:rPr lang="en-US" smtClean="0">
                <a:solidFill>
                  <a:prstClr val="white">
                    <a:alpha val="60000"/>
                  </a:prstClr>
                </a:solidFill>
              </a:rPr>
              <a:pPr/>
              <a:t>8/29/2016</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5268245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6820226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6267459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14544397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47926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9931863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54749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6446890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0417735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460846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695952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51ADC70-675E-4320-8209-2F3897F102DD}" type="datetime1">
              <a:rPr lang="en-US" smtClean="0">
                <a:solidFill>
                  <a:prstClr val="white">
                    <a:alpha val="60000"/>
                  </a:prstClr>
                </a:solidFill>
              </a:rPr>
              <a:pPr/>
              <a:t>8/29/2016</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6161569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94135506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2134921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6950488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15636390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856937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5880317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980823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957647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6146705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569349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509B01F-5499-41A8-B0EE-F37B82AB0A67}" type="datetime1">
              <a:rPr lang="en-US" smtClean="0">
                <a:solidFill>
                  <a:prstClr val="white">
                    <a:alpha val="60000"/>
                  </a:prstClr>
                </a:solidFill>
              </a:rPr>
              <a:pPr/>
              <a:t>8/29/2016</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544680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6703154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60353021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3670913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350909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67867420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472173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7808044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06872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7129376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743973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009DE52-D7CB-4913-B7EB-9AB65543A7A2}" type="datetime1">
              <a:rPr lang="en-US" smtClean="0">
                <a:solidFill>
                  <a:prstClr val="white">
                    <a:alpha val="60000"/>
                  </a:prstClr>
                </a:solidFill>
              </a:rPr>
              <a:pPr/>
              <a:t>8/29/2016</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32946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23057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3325290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48712711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1535611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16384647"/>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77412706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090764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6355566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71542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586804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8314678-03B8-4A6B-BC1D-14727D5AE5BA}" type="datetime1">
              <a:rPr lang="en-US" smtClean="0">
                <a:solidFill>
                  <a:prstClr val="white">
                    <a:alpha val="60000"/>
                  </a:prstClr>
                </a:solidFill>
              </a:rPr>
              <a:pPr/>
              <a:t>8/29/2016</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4268577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2624702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5063619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83840161"/>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24910132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6842906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4868461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88963893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3088587"/>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14189490"/>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2223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899A643-CA81-4EB8-A775-C333D55FDDDA}" type="datetime1">
              <a:rPr lang="en-US" smtClean="0">
                <a:solidFill>
                  <a:prstClr val="white">
                    <a:alpha val="60000"/>
                  </a:prstClr>
                </a:solidFill>
              </a:rPr>
              <a:pPr/>
              <a:t>8/29/2016</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57653336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81450977"/>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0219223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7843976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0490552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63053940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0692111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3220100"/>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07177147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053398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909321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2FE896-733C-4BA2-90EB-4B453ACB5F9F}" type="datetime1">
              <a:rPr lang="en-US" smtClean="0">
                <a:solidFill>
                  <a:prstClr val="white">
                    <a:alpha val="60000"/>
                  </a:prstClr>
                </a:solidFill>
              </a:rPr>
              <a:pPr/>
              <a:t>8/29/2016</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5534579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3569652"/>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57854353"/>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12196030"/>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7904516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85751496"/>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44028607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6145440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12679166"/>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28079061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89883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28E7C71-4EFF-40A8-B11F-9D1DA8355F3A}" type="datetime1">
              <a:rPr lang="en-US" smtClean="0">
                <a:solidFill>
                  <a:prstClr val="white">
                    <a:alpha val="60000"/>
                  </a:prstClr>
                </a:solidFill>
              </a:rPr>
              <a:pPr/>
              <a:t>8/29/2016</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8367523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8070329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7420509"/>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699390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34288982"/>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1082070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71055882"/>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45266541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19113773"/>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6304160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3101661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B56DEAB6-05E3-4967-A58F-90078ABE8577}" type="datetime1">
              <a:rPr lang="en-US" smtClean="0">
                <a:solidFill>
                  <a:prstClr val="white">
                    <a:alpha val="60000"/>
                  </a:prstClr>
                </a:solidFill>
              </a:rPr>
              <a:pPr/>
              <a:t>8/29/2016</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1829296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9744429"/>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0397038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417051"/>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78928079"/>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84112463"/>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06893056"/>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8797059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378425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96642030"/>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482254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6D953-59D4-4A83-9039-F35F74E80352}" type="datetime1">
              <a:rPr lang="en-US" smtClean="0">
                <a:solidFill>
                  <a:prstClr val="white">
                    <a:alpha val="60000"/>
                  </a:prstClr>
                </a:solidFill>
              </a:rPr>
              <a:pPr/>
              <a:t>8/29/2016</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2897049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483179478"/>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490498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32113204"/>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85974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5208480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4344210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73557264"/>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72447596"/>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700180937"/>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018639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6B45BF-E34B-495C-95CC-4D87DE0D0217}" type="datetime1">
              <a:rPr lang="en-US" smtClean="0">
                <a:solidFill>
                  <a:prstClr val="white">
                    <a:alpha val="60000"/>
                  </a:prstClr>
                </a:solidFill>
              </a:rPr>
              <a:pPr/>
              <a:t>8/29/2016</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0342539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3124263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866925994"/>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1013252"/>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453811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97369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544187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08976444"/>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9672395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58169725"/>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3621755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441756122"/>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84317352"/>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0757971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25569301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9426420"/>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39735564"/>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508990"/>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4500408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180398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7753165"/>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073418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3588501"/>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50423412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5492975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46834875"/>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85222603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8900939"/>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29655889"/>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746528"/>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0946744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51152962"/>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75098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41186588"/>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06699848"/>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30000384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326956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81404345"/>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497063662"/>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54007"/>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87508977"/>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830264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76598043"/>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564154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75282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9185141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64566246"/>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4372804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24043598"/>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59841003"/>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170750055"/>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865028"/>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69630503"/>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969541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682340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0771156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41288993"/>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24647558"/>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99611551"/>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194750082"/>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50988796"/>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82037072"/>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61898100"/>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9343113"/>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25613904"/>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3552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6332811"/>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9446377"/>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35904597"/>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11017697"/>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7630195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72659342"/>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26972763"/>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0232704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1203518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0661561"/>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417925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36737082"/>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702737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12888221"/>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47360646"/>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43971369"/>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73432850"/>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543601585"/>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06055652"/>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8524034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971111506"/>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43869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90068472"/>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63340367"/>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15995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50012728"/>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89188030"/>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98962830"/>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69326703"/>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58468513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87481681"/>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5594754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11697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563920616"/>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8544569"/>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21580108"/>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8287908"/>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51427561"/>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23786527"/>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09220213"/>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24827640"/>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703912007"/>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59419421"/>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0698051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12255507"/>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902595218"/>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4092552"/>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34654645"/>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6748471"/>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37414094"/>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65810144"/>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22102189"/>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35206979"/>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702727422"/>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492584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97441176"/>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50263941"/>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77508075"/>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5165786"/>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68444916"/>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085570"/>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57469472"/>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6094175"/>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38228314"/>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19740559"/>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9090762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183402285"/>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37734263"/>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24870410"/>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03410795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8609468"/>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65106908"/>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6540296"/>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6772161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6374598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49431485"/>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111178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8634161"/>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958043988"/>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05882497"/>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00039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664008344"/>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5187695"/>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27368515"/>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7643894"/>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45482222"/>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41246904"/>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86010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95732759"/>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18864206"/>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583683603"/>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04741225"/>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83986300"/>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96886557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9424072"/>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61639863"/>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788941"/>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28173096"/>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818098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200523"/>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59502905"/>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17954596"/>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392096454"/>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95752774"/>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07162553"/>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768015608"/>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913152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16736322"/>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62288"/>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339922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27161570"/>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4079058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22666326"/>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5477393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4025843821"/>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23922124"/>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10974754"/>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098111479"/>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3207955"/>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8936650"/>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82522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63968510"/>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0040228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37537127"/>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62514422"/>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23758648"/>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094623385"/>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87295993"/>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20111961"/>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02267297"/>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426274"/>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602840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36784328"/>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4468158"/>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93702851"/>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95305487"/>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29162264"/>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9486071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11135070"/>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17240708"/>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22376770"/>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721227720"/>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885722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06347536"/>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22808619"/>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0537228"/>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28080567"/>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19336069"/>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80494895"/>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54309490"/>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879718385"/>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62652174"/>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57868476"/>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572733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411932618"/>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1126017"/>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50199044"/>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09893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74728562"/>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00409253"/>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3146034"/>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45453107"/>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4012480420"/>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05730924"/>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7896145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27125031"/>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748347966"/>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6009675"/>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98036315"/>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343301"/>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0971764"/>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62522274"/>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46953486"/>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79648992"/>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40550582"/>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0649167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79496579"/>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33092084"/>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598866117"/>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4254279"/>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534258"/>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853374"/>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1392425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91894498"/>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69322463"/>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92383698"/>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422838769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574980389"/>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6462247"/>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8884868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290075009"/>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1086737"/>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25331394"/>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56255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10938265"/>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977820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06257111"/>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1002922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7589174"/>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049906310"/>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10400379"/>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22396355"/>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048858641"/>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911643"/>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960024"/>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9761308"/>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3425335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74425714"/>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2800764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01694266"/>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95778886"/>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562103233"/>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97438828"/>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98502625"/>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632323647"/>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5437023"/>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09055058"/>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6712315"/>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08149373"/>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3213611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334248"/>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99903895"/>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77439455"/>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291525300"/>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6484874"/>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01448299"/>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547048800"/>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745951"/>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37286703"/>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190420"/>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0871465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16981340"/>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09319088"/>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48385306"/>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00208364"/>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539270620"/>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84400208"/>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21412567"/>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130070407"/>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3288972"/>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89248581"/>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93675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94518055"/>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0063410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88091529"/>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48704220"/>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30817426"/>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009363289"/>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54885191"/>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0280783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53502501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5627918"/>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5013234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63446067"/>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3031915"/>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3488777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40036811"/>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30944875"/>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20050995"/>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317956855"/>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9687541"/>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02707144"/>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691435153"/>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37394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11921086"/>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03993522"/>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6474319"/>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13141388"/>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98775906"/>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82443569"/>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14267387"/>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805408055"/>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82229498"/>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53614615"/>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45091059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399366177"/>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0605262"/>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59198585"/>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4850223"/>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34734734"/>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47378422"/>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63231936"/>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87513288"/>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467928540"/>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8611944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8658992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21208243"/>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84604905"/>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9208568"/>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60626511"/>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873502"/>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4221521"/>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48257436"/>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91255284"/>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95568562"/>
      </p:ext>
    </p:extLst>
  </p:cSld>
  <p:clrMapOvr>
    <a:masterClrMapping/>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101160582"/>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3929356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98957543"/>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37998580"/>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46753857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9597966"/>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11965945"/>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8324457"/>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06406927"/>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87436655"/>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79309242"/>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69245940"/>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6228287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051025748"/>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64553799"/>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26405647"/>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3414350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8153071"/>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93716395"/>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282290"/>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55783677"/>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29367500"/>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49712735"/>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2666589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3450366"/>
      </p:ext>
    </p:extLst>
  </p:cSld>
  <p:clrMapOvr>
    <a:masterClrMapping/>
  </p:clrMapOvr>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55413935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48929875"/>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23719198"/>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504046524"/>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0082914"/>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51280456"/>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2894934"/>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6119378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8869753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0003285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01718490"/>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56010897"/>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0705004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736341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49307574"/>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342644608"/>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9411768"/>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28305276"/>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5672209"/>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88770334"/>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8770133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764201"/>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14805725"/>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91974881"/>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070259830"/>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02563194"/>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14313698"/>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883231926"/>
      </p:ext>
    </p:extLst>
  </p:cSld>
  <p:clrMapOvr>
    <a:masterClrMapping/>
  </p:clrMapOvr>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8699117"/>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40669261"/>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705030"/>
      </p:ext>
    </p:extLst>
  </p:cSld>
  <p:clrMapOvr>
    <a:masterClrMapping/>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33754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91935509"/>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75585084"/>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8769756"/>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58372763"/>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451535575"/>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49094427"/>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95284210"/>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90383514"/>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3993482"/>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36286467"/>
      </p:ext>
    </p:extLst>
  </p:cSld>
  <p:clrMapOvr>
    <a:masterClrMapping/>
  </p:clrMapOvr>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62690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32621943"/>
      </p:ext>
    </p:extLst>
  </p:cSld>
  <p:clrMapOvr>
    <a:masterClrMapping/>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51482108"/>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04809494"/>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77631041"/>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33914043"/>
      </p:ext>
    </p:extLst>
  </p:cSld>
  <p:clrMapOvr>
    <a:masterClrMapping/>
  </p:clrMapOvr>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091233628"/>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63513334"/>
      </p:ext>
    </p:extLst>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46133471"/>
      </p:ext>
    </p:extLst>
  </p:cSld>
  <p:clrMapOvr>
    <a:masterClrMapping/>
  </p:clrMapOvr>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56926314"/>
      </p:ext>
    </p:extLst>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9304789"/>
      </p:ext>
    </p:extLst>
  </p:cSld>
  <p:clrMapOvr>
    <a:masterClrMapping/>
  </p:clrMapOvr>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7388669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19947338"/>
      </p:ext>
    </p:extLst>
  </p:cSld>
  <p:clrMapOvr>
    <a:masterClrMapping/>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862653"/>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49711439"/>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17658369"/>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40744734"/>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48464780"/>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452037733"/>
      </p:ext>
    </p:extLst>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54028510"/>
      </p:ext>
    </p:extLst>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03009037"/>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043661990"/>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852542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7856394"/>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52079672"/>
      </p:ext>
    </p:extLst>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1730975"/>
      </p:ext>
    </p:extLst>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37702103"/>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35291143"/>
      </p:ext>
    </p:extLst>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31820978"/>
      </p:ext>
    </p:extLst>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64634364"/>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785135378"/>
      </p:ext>
    </p:extLst>
  </p:cSld>
  <p:clrMapOvr>
    <a:masterClrMapping/>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2738573"/>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66521516"/>
      </p:ext>
    </p:extLst>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97656200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137681982"/>
      </p:ext>
    </p:extLst>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07033"/>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02527009"/>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31913"/>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74311507"/>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60604398"/>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3749457"/>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37002617"/>
      </p:ext>
    </p:extLst>
  </p:cSld>
  <p:clrMapOvr>
    <a:masterClrMapping/>
  </p:clrMapOvr>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688727176"/>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79320695"/>
      </p:ext>
    </p:extLst>
  </p:cSld>
  <p:clrMapOvr>
    <a:masterClrMapping/>
  </p:clrMapOvr>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9554664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49480268"/>
      </p:ext>
    </p:extLst>
  </p:cSld>
  <p:clrMapOvr>
    <a:masterClrMapping/>
  </p:clrMapOvr>
  <p:timing>
    <p:tnLst>
      <p:par>
        <p:cTn id="1" dur="indefinite" restart="never" nodeType="tmRoot"/>
      </p:par>
    </p:tn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703932192"/>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8628766"/>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64938069"/>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8373072"/>
      </p:ext>
    </p:extLst>
  </p:cSld>
  <p:clrMapOvr>
    <a:masterClrMapping/>
  </p:clrMapOvr>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24498007"/>
      </p:ext>
    </p:extLst>
  </p:cSld>
  <p:clrMapOvr>
    <a:masterClrMapping/>
  </p:clrMapOvr>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26457217"/>
      </p:ext>
    </p:extLst>
  </p:cSld>
  <p:clrMapOvr>
    <a:masterClrMapping/>
  </p:clrMapOvr>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36529351"/>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23970319"/>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10445726"/>
      </p:ext>
    </p:extLst>
  </p:cSld>
  <p:clrMapOvr>
    <a:masterClrMapping/>
  </p:clrMapOvr>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659337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81264815"/>
      </p:ext>
    </p:extLst>
  </p:cSld>
  <p:clrMapOvr>
    <a:masterClrMapping/>
  </p:clrMapOvr>
  <p:timing>
    <p:tnLst>
      <p:par>
        <p:cTn id="1" dur="indefinite" restart="never" nodeType="tmRoot"/>
      </p:par>
    </p:tnLst>
  </p:timing>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66907736"/>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253927938"/>
      </p:ext>
    </p:extLst>
  </p:cSld>
  <p:clrMapOvr>
    <a:masterClrMapping/>
  </p:clrMapOvr>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5012914"/>
      </p:ext>
    </p:extLst>
  </p:cSld>
  <p:clrMapOvr>
    <a:masterClrMapping/>
  </p:clrMapOvr>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69861182"/>
      </p:ext>
    </p:extLst>
  </p:cSld>
  <p:clrMapOvr>
    <a:masterClrMapping/>
  </p:clrMapOvr>
  <p:timing>
    <p:tnLst>
      <p:par>
        <p:cTn id="1" dur="indefinite" restart="never" nodeType="tmRoot"/>
      </p:par>
    </p:tnLst>
  </p:timing>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49455"/>
      </p:ext>
    </p:extLst>
  </p:cSld>
  <p:clrMapOvr>
    <a:masterClrMapping/>
  </p:clrMapOvr>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11230842"/>
      </p:ext>
    </p:extLst>
  </p:cSld>
  <p:clrMapOvr>
    <a:masterClrMapping/>
  </p:clrMapOvr>
  <p:timing>
    <p:tnLst>
      <p:par>
        <p:cT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04982874"/>
      </p:ext>
    </p:extLst>
  </p:cSld>
  <p:clrMapOvr>
    <a:masterClrMapping/>
  </p:clrMapOvr>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04057918"/>
      </p:ext>
    </p:extLst>
  </p:cSld>
  <p:clrMapOvr>
    <a:masterClrMapping/>
  </p:clrMapOvr>
  <p:timing>
    <p:tnLst>
      <p:par>
        <p:cTn id="1" dur="indefinite" restart="never" nodeType="tmRoot"/>
      </p:par>
    </p:tnLst>
  </p:timing>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32612599"/>
      </p:ext>
    </p:extLst>
  </p:cSld>
  <p:clrMapOvr>
    <a:masterClrMapping/>
  </p:clrMapOvr>
  <p:timing>
    <p:tnLst>
      <p:par>
        <p:cT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8605409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85044217"/>
      </p:ext>
    </p:extLst>
  </p:cSld>
  <p:clrMapOvr>
    <a:masterClrMapping/>
  </p:clrMapOvr>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37887397"/>
      </p:ext>
    </p:extLst>
  </p:cSld>
  <p:clrMapOvr>
    <a:masterClrMapping/>
  </p:clrMapOvr>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02902075"/>
      </p:ext>
    </p:extLst>
  </p:cSld>
  <p:clrMapOvr>
    <a:masterClrMapping/>
  </p:clrMapOvr>
  <p:timing>
    <p:tnLst>
      <p:par>
        <p:cTn id="1" dur="indefinite" restart="never" nodeType="tmRoot"/>
      </p:par>
    </p:tnLst>
  </p:timing>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893073010"/>
      </p:ext>
    </p:extLst>
  </p:cSld>
  <p:clrMapOvr>
    <a:masterClrMapping/>
  </p:clrMapOvr>
  <p:timing>
    <p:tnLst>
      <p:par>
        <p:cTn id="1" dur="indefinite" restart="never" nodeType="tmRoot"/>
      </p:par>
    </p:tnLst>
  </p:timing>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6596276"/>
      </p:ext>
    </p:extLst>
  </p:cSld>
  <p:clrMapOvr>
    <a:masterClrMapping/>
  </p:clrMapOvr>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88777411"/>
      </p:ext>
    </p:extLst>
  </p:cSld>
  <p:clrMapOvr>
    <a:masterClrMapping/>
  </p:clrMapOvr>
  <p:timing>
    <p:tnLst>
      <p:par>
        <p:cTn id="1" dur="indefinite" restart="never" nodeType="tmRoot"/>
      </p:par>
    </p:tnLst>
  </p:timing>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945625"/>
      </p:ext>
    </p:extLst>
  </p:cSld>
  <p:clrMapOvr>
    <a:masterClrMapping/>
  </p:clrMapOvr>
  <p:timing>
    <p:tnLst>
      <p:par>
        <p:cTn id="1" dur="indefinite" restart="never" nodeType="tmRoot"/>
      </p:par>
    </p:tnLst>
  </p:timing>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83038495"/>
      </p:ext>
    </p:extLst>
  </p:cSld>
  <p:clrMapOvr>
    <a:masterClrMapping/>
  </p:clrMapOvr>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86517752"/>
      </p:ext>
    </p:extLst>
  </p:cSld>
  <p:clrMapOvr>
    <a:masterClrMapping/>
  </p:clrMapOvr>
  <p:timing>
    <p:tnLst>
      <p:par>
        <p:cTn id="1" dur="indefinite" restart="never" nodeType="tmRoot"/>
      </p:par>
    </p:tnLst>
  </p:timing>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45955256"/>
      </p:ext>
    </p:extLst>
  </p:cSld>
  <p:clrMapOvr>
    <a:masterClrMapping/>
  </p:clrMapOvr>
  <p:timing>
    <p:tnLst>
      <p:par>
        <p:cTn id="1" dur="indefinite" restart="never" nodeType="tmRoot"/>
      </p:par>
    </p:tnLst>
  </p:timing>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8213424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1006068"/>
      </p:ext>
    </p:extLst>
  </p:cSld>
  <p:clrMapOvr>
    <a:masterClrMapping/>
  </p:clrMapOvr>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865262954"/>
      </p:ext>
    </p:extLst>
  </p:cSld>
  <p:clrMapOvr>
    <a:masterClrMapping/>
  </p:clrMapOvr>
  <p:timing>
    <p:tnLst>
      <p:par>
        <p:cT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44385535"/>
      </p:ext>
    </p:extLst>
  </p:cSld>
  <p:clrMapOvr>
    <a:masterClrMapping/>
  </p:clrMapOvr>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9296384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632585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685872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4276532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1442561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7964817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8319850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55705107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8748357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4715088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73446848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14212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118466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36689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212732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8185479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4656847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338797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81688596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7557870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3879593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823B-991A-4AC0-B3FA-4A665135AA88}"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8526292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3C70C-C969-4EFB-BF5E-9B26B42D5AD4}"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052456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1A9F-B7CA-4CE3-A767-F50CF49904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5375633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B1E47-8814-4B0E-91FB-541DD5CFD27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09293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A7635-3CD7-4740-9908-186EB0292AB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3919626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8EDB8-7EA5-43A1-8FB3-16951FAA8840}"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0858498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1E19-62B8-4BC0-8F6A-146B6D5E8696}"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9828484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3B320-9463-4471-AA6E-874B8B66EA5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7557464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7124-B794-4E4E-BF63-CF5F3718A24D}"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57150360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47D86-6DF2-4AB0-B080-89A395F04AC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0633433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65025-1C32-46E0-A35F-45F4D3A534EF}"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319549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t>8/29/2016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2309127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6937214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32293350"/>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3892034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013979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229872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8597910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366275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5197059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73601417"/>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28567CB-2DF6-4104-B62A-52E5239BDFFA}" type="datetime1">
              <a:rPr lang="en-US" smtClean="0">
                <a:solidFill>
                  <a:prstClr val="white">
                    <a:alpha val="60000"/>
                  </a:prstClr>
                </a:solidFill>
              </a:rPr>
              <a:pPr/>
              <a:t>8/29/2016</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6F15528-21DE-4FAA-801E-634DDDAF4B2B}"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20090257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1"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56032" algn="r" defTabSz="914400" rtl="1"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r" defTabSz="914400" rtl="1"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r" defTabSz="914400" rtl="1"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r" defTabSz="914400" rtl="1"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r" defTabSz="914400" rtl="1"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86874284"/>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77866205"/>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04753771"/>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1091583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88680592"/>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09796074"/>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595934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25093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95804544"/>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8350958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9368708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10444624"/>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91340123"/>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45086527"/>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3812396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48348416"/>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89514450"/>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31525942"/>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72202498"/>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89208073"/>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46327307"/>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4231223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7589128"/>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68306598"/>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40868983"/>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77023445"/>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38358445"/>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43573392"/>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1406256"/>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52839715"/>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84220104"/>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85447693"/>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4590000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6569660"/>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02507560"/>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49851153"/>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40352714"/>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83706380"/>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50442773"/>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68369114"/>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60594532"/>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85876925"/>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99416061"/>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966375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1833217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01356286"/>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00021017"/>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6847795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9299452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B58A4A-B815-4E1D-8714-9FD662B70399}" type="datetime1">
              <a:rPr lang="en-US" smtClean="0">
                <a:solidFill>
                  <a:prstClr val="black">
                    <a:lumMod val="50000"/>
                    <a:lumOff val="50000"/>
                  </a:prstClr>
                </a:solidFill>
              </a:rPr>
              <a:pPr/>
              <a:t>8/29/2016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6967348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507.xml"/></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408.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452.xml"/><Relationship Id="rId4" Type="http://schemas.openxmlformats.org/officeDocument/2006/relationships/image" Target="../media/image57.png"/></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7.xml"/></Relationships>
</file>

<file path=ppt/slides/_rels/slide1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419.xml"/></Relationships>
</file>

<file path=ppt/slides/_rels/slide10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463.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485.xml"/></Relationships>
</file>

<file path=ppt/slides/_rels/slide1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474.xml"/><Relationship Id="rId4" Type="http://schemas.openxmlformats.org/officeDocument/2006/relationships/image" Target="../media/image65.png"/></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0.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1.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2.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9.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518.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6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52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54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5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3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8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0.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0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44.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6.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7.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50.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54.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5.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6.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7.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96.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309.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0.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331.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342.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35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375.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8.xml"/></Relationships>
</file>

<file path=ppt/slides/_rels/slide9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364.xml"/></Relationships>
</file>

<file path=ppt/slides/_rels/slide9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8.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6.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6F15528-21DE-4FAA-801E-634DDDAF4B2B}" type="slidenum">
              <a:rPr lang="en-US" smtClean="0">
                <a:solidFill>
                  <a:srgbClr val="FFFFFF"/>
                </a:solidFill>
              </a:rPr>
              <a:pPr/>
              <a:t>1</a:t>
            </a:fld>
            <a:endParaRPr lang="en-US">
              <a:solidFill>
                <a:srgbClr val="FFFFFF"/>
              </a:solidFill>
            </a:endParaRPr>
          </a:p>
        </p:txBody>
      </p:sp>
      <p:pic>
        <p:nvPicPr>
          <p:cNvPr id="1026" name="Picture 2" descr="E:\مذهبی\بسم الله الرحمن الرحيم\131122251061521223967166121226862543177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365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1" y="1494618"/>
            <a:ext cx="9156032" cy="397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68591"/>
      </p:ext>
    </p:extLst>
  </p:cSld>
  <p:clrMapOvr>
    <a:masterClrMapping/>
  </p:clrMapOvr>
  <p:transition spd="slow">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95263"/>
            <a:ext cx="5572125"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625175"/>
      </p:ext>
    </p:extLst>
  </p:cSld>
  <p:clrMapOvr>
    <a:masterClrMapping/>
  </p:clrMapOvr>
  <p:transition spd="slow">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28588"/>
            <a:ext cx="6200775"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654391"/>
      </p:ext>
    </p:extLst>
  </p:cSld>
  <p:clrMapOvr>
    <a:masterClrMapping/>
  </p:clrMapOvr>
  <p:transition spd="slow">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236725"/>
            <a:ext cx="3219450" cy="325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33775"/>
            <a:ext cx="5244264"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508169"/>
      </p:ext>
    </p:extLst>
  </p:cSld>
  <p:clrMapOvr>
    <a:masterClrMapping/>
  </p:clrMapOvr>
  <p:transition spd="slow">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rtl="0">
              <a:buFont typeface="Wingdings" pitchFamily="2" charset="2"/>
              <a:buChar char="v"/>
            </a:pPr>
            <a:r>
              <a:rPr lang="en-US" sz="3200" dirty="0">
                <a:solidFill>
                  <a:srgbClr val="0070C0"/>
                </a:solidFill>
                <a:latin typeface="Times New Roman"/>
              </a:rPr>
              <a:t>Acoustic barriers</a:t>
            </a:r>
            <a:r>
              <a:rPr lang="en-US" sz="3200" dirty="0" smtClean="0">
                <a:solidFill>
                  <a:srgbClr val="0070C0"/>
                </a:solidFill>
                <a:latin typeface="Times New Roman"/>
              </a:rPr>
              <a:t>:</a:t>
            </a:r>
          </a:p>
          <a:p>
            <a:pPr algn="just" rtl="0"/>
            <a:r>
              <a:rPr lang="en-US" sz="2700" dirty="0" smtClean="0">
                <a:solidFill>
                  <a:schemeClr val="tx1"/>
                </a:solidFill>
                <a:latin typeface="Times New Roman"/>
              </a:rPr>
              <a:t>Barriers </a:t>
            </a:r>
            <a:r>
              <a:rPr lang="en-US" sz="2700" dirty="0">
                <a:solidFill>
                  <a:schemeClr val="tx1"/>
                </a:solidFill>
                <a:latin typeface="Times New Roman"/>
              </a:rPr>
              <a:t>are placed between a noise source and a receiver as a means of reducing the </a:t>
            </a:r>
            <a:r>
              <a:rPr lang="en-US" sz="2700" dirty="0" smtClean="0">
                <a:solidFill>
                  <a:schemeClr val="tx1"/>
                </a:solidFill>
                <a:latin typeface="Times New Roman"/>
              </a:rPr>
              <a:t>direct sound </a:t>
            </a:r>
            <a:r>
              <a:rPr lang="en-US" sz="2700" dirty="0">
                <a:solidFill>
                  <a:schemeClr val="tx1"/>
                </a:solidFill>
                <a:latin typeface="Times New Roman"/>
              </a:rPr>
              <a:t>observed by the receiver. In rooms, barriers suitably treated with </a:t>
            </a:r>
            <a:r>
              <a:rPr lang="en-US" sz="2700" dirty="0" smtClean="0">
                <a:solidFill>
                  <a:schemeClr val="tx1"/>
                </a:solidFill>
                <a:latin typeface="Times New Roman"/>
              </a:rPr>
              <a:t>sound-absorbing material </a:t>
            </a:r>
            <a:r>
              <a:rPr lang="en-US" sz="2700" dirty="0">
                <a:solidFill>
                  <a:schemeClr val="tx1"/>
                </a:solidFill>
                <a:latin typeface="Times New Roman"/>
              </a:rPr>
              <a:t>may also slightly attenuate reverberant sound field levels by increasing the overall </a:t>
            </a:r>
            <a:r>
              <a:rPr lang="en-US" sz="2700" dirty="0" smtClean="0">
                <a:solidFill>
                  <a:schemeClr val="tx1"/>
                </a:solidFill>
                <a:latin typeface="Times New Roman"/>
              </a:rPr>
              <a:t>room absorption. Barriers </a:t>
            </a:r>
            <a:r>
              <a:rPr lang="en-US" sz="2700" dirty="0">
                <a:solidFill>
                  <a:schemeClr val="tx1"/>
                </a:solidFill>
                <a:latin typeface="Times New Roman"/>
              </a:rPr>
              <a:t>are a form of partial enclosure usually intended to reduce the direct sound </a:t>
            </a:r>
            <a:r>
              <a:rPr lang="en-US" sz="2700" dirty="0" smtClean="0">
                <a:solidFill>
                  <a:schemeClr val="tx1"/>
                </a:solidFill>
                <a:latin typeface="Times New Roman"/>
              </a:rPr>
              <a:t>field radiated </a:t>
            </a:r>
            <a:r>
              <a:rPr lang="en-US" sz="2700" dirty="0">
                <a:solidFill>
                  <a:schemeClr val="tx1"/>
                </a:solidFill>
                <a:latin typeface="Times New Roman"/>
              </a:rPr>
              <a:t>in one direction only. For non-porous barriers having sufficient surface density, </a:t>
            </a:r>
            <a:r>
              <a:rPr lang="en-US" sz="2700" dirty="0" smtClean="0">
                <a:solidFill>
                  <a:schemeClr val="tx1"/>
                </a:solidFill>
                <a:latin typeface="Times New Roman"/>
              </a:rPr>
              <a:t>the sound </a:t>
            </a:r>
            <a:r>
              <a:rPr lang="en-US" sz="2700" dirty="0">
                <a:solidFill>
                  <a:schemeClr val="tx1"/>
                </a:solidFill>
                <a:latin typeface="Times New Roman"/>
              </a:rPr>
              <a:t>reaching the receiver will be entirely due to diffraction around the barrier boundaries.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547748760"/>
      </p:ext>
    </p:extLst>
  </p:cSld>
  <p:clrMapOvr>
    <a:masterClrMapping/>
  </p:clrMapOvr>
  <p:transition spd="slow">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757238"/>
            <a:ext cx="829627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822292"/>
      </p:ext>
    </p:extLst>
  </p:cSld>
  <p:clrMapOvr>
    <a:masterClrMapping/>
  </p:clrMapOvr>
  <p:transition spd="slow">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77734"/>
            <a:ext cx="7953375" cy="587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69401"/>
      </p:ext>
    </p:extLst>
  </p:cSld>
  <p:clrMapOvr>
    <a:masterClrMapping/>
  </p:clrMapOvr>
  <p:transition spd="slow">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7924800" cy="575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692763"/>
      </p:ext>
    </p:extLst>
  </p:cSld>
  <p:clrMapOvr>
    <a:masterClrMapping/>
  </p:clrMapOvr>
  <p:transition spd="slow">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95250"/>
            <a:ext cx="5000625"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832187"/>
      </p:ext>
    </p:extLst>
  </p:cSld>
  <p:clrMapOvr>
    <a:masterClrMapping/>
  </p:clrMapOvr>
  <p:transition spd="slow">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rtl="0">
              <a:buFont typeface="Wingdings" pitchFamily="2" charset="2"/>
              <a:buChar char="v"/>
            </a:pPr>
            <a:r>
              <a:rPr lang="en-US" sz="3200" dirty="0">
                <a:solidFill>
                  <a:srgbClr val="0070C0"/>
                </a:solidFill>
                <a:latin typeface="Times New Roman"/>
              </a:rPr>
              <a:t>Mufflers and lined ducts</a:t>
            </a:r>
            <a:r>
              <a:rPr lang="en-US" sz="3200" dirty="0" smtClean="0">
                <a:solidFill>
                  <a:srgbClr val="0070C0"/>
                </a:solidFill>
                <a:latin typeface="Times New Roman"/>
              </a:rPr>
              <a:t>:</a:t>
            </a:r>
          </a:p>
          <a:p>
            <a:pPr algn="just" rtl="0"/>
            <a:r>
              <a:rPr lang="en-US" sz="2500" dirty="0">
                <a:solidFill>
                  <a:schemeClr val="tx1"/>
                </a:solidFill>
                <a:latin typeface="Times New Roman"/>
              </a:rPr>
              <a:t>Muffling devices are commonly used to reduce noise associated with internal combustion </a:t>
            </a:r>
            <a:r>
              <a:rPr lang="en-US" sz="2500" dirty="0" smtClean="0">
                <a:solidFill>
                  <a:schemeClr val="tx1"/>
                </a:solidFill>
                <a:latin typeface="Times New Roman"/>
              </a:rPr>
              <a:t>engine exhausts</a:t>
            </a:r>
            <a:r>
              <a:rPr lang="en-US" sz="2500" dirty="0">
                <a:solidFill>
                  <a:schemeClr val="tx1"/>
                </a:solidFill>
                <a:latin typeface="Times New Roman"/>
              </a:rPr>
              <a:t>, high pressure gas or steam vents, compressors and fans. These examples lead to </a:t>
            </a:r>
            <a:r>
              <a:rPr lang="en-US" sz="2500" dirty="0" smtClean="0">
                <a:solidFill>
                  <a:schemeClr val="tx1"/>
                </a:solidFill>
                <a:latin typeface="Times New Roman"/>
              </a:rPr>
              <a:t>the conclusion </a:t>
            </a:r>
            <a:r>
              <a:rPr lang="en-US" sz="2500" dirty="0">
                <a:solidFill>
                  <a:schemeClr val="tx1"/>
                </a:solidFill>
                <a:latin typeface="Times New Roman"/>
              </a:rPr>
              <a:t>that a muffling device allows the passage of fluid while at the same time </a:t>
            </a:r>
            <a:r>
              <a:rPr lang="en-US" sz="2500" dirty="0" smtClean="0">
                <a:solidFill>
                  <a:schemeClr val="tx1"/>
                </a:solidFill>
                <a:latin typeface="Times New Roman"/>
              </a:rPr>
              <a:t>restricting the </a:t>
            </a:r>
            <a:r>
              <a:rPr lang="en-US" sz="2500" dirty="0">
                <a:solidFill>
                  <a:schemeClr val="tx1"/>
                </a:solidFill>
                <a:latin typeface="Times New Roman"/>
              </a:rPr>
              <a:t>free passage of sound. Muffling devices might also be used where direct access to </a:t>
            </a:r>
            <a:r>
              <a:rPr lang="en-US" sz="2500" dirty="0" smtClean="0">
                <a:solidFill>
                  <a:schemeClr val="tx1"/>
                </a:solidFill>
                <a:latin typeface="Times New Roman"/>
              </a:rPr>
              <a:t>the interior </a:t>
            </a:r>
            <a:r>
              <a:rPr lang="en-US" sz="2500" dirty="0">
                <a:solidFill>
                  <a:schemeClr val="tx1"/>
                </a:solidFill>
                <a:latin typeface="Times New Roman"/>
              </a:rPr>
              <a:t>of a noise containing enclosure is required, but through which no steady flow of gas </a:t>
            </a:r>
            <a:r>
              <a:rPr lang="en-US" sz="2500" dirty="0" smtClean="0">
                <a:solidFill>
                  <a:schemeClr val="tx1"/>
                </a:solidFill>
                <a:latin typeface="Times New Roman"/>
              </a:rPr>
              <a:t>is necessarily </a:t>
            </a:r>
            <a:r>
              <a:rPr lang="en-US" sz="2500" dirty="0">
                <a:solidFill>
                  <a:schemeClr val="tx1"/>
                </a:solidFill>
                <a:latin typeface="Times New Roman"/>
              </a:rPr>
              <a:t>to be maintained. For example, an acoustically treated entry way between a noisy </a:t>
            </a:r>
            <a:r>
              <a:rPr lang="en-US" sz="2500" dirty="0" smtClean="0">
                <a:solidFill>
                  <a:schemeClr val="tx1"/>
                </a:solidFill>
                <a:latin typeface="Times New Roman"/>
              </a:rPr>
              <a:t>and a </a:t>
            </a:r>
            <a:r>
              <a:rPr lang="en-US" sz="2500" dirty="0">
                <a:solidFill>
                  <a:schemeClr val="tx1"/>
                </a:solidFill>
                <a:latin typeface="Times New Roman"/>
              </a:rPr>
              <a:t>quiet area in a building or factory might be considered as a muffling device.</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394446357"/>
      </p:ext>
    </p:extLst>
  </p:cSld>
  <p:clrMapOvr>
    <a:masterClrMapping/>
  </p:clrMapOvr>
  <p:transition spd="slow">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109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747713"/>
            <a:ext cx="83343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88047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69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835943"/>
      </p:ext>
    </p:extLst>
  </p:cSld>
  <p:clrMapOvr>
    <a:masterClrMapping/>
  </p:clrMapOvr>
  <p:transition spd="slow">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38535"/>
            <a:ext cx="6810375" cy="500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436464"/>
      </p:ext>
    </p:extLst>
  </p:cSld>
  <p:clrMapOvr>
    <a:masterClrMapping/>
  </p:clrMapOvr>
  <p:transition spd="slow">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
            <a:ext cx="3351373" cy="335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14600"/>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192404"/>
      </p:ext>
    </p:extLst>
  </p:cSld>
  <p:clrMapOvr>
    <a:masterClrMapping/>
  </p:clrMapOvr>
  <p:transition spd="slow">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rtl="0">
              <a:buFont typeface="Wingdings" pitchFamily="2" charset="2"/>
              <a:buChar char="v"/>
            </a:pPr>
            <a:r>
              <a:rPr lang="en-US" sz="3200" dirty="0">
                <a:solidFill>
                  <a:srgbClr val="0070C0"/>
                </a:solidFill>
                <a:latin typeface="Times New Roman"/>
              </a:rPr>
              <a:t>Reverberation</a:t>
            </a:r>
            <a:r>
              <a:rPr lang="en-US" sz="3200" dirty="0" smtClean="0">
                <a:solidFill>
                  <a:srgbClr val="0070C0"/>
                </a:solidFill>
                <a:latin typeface="Times New Roman"/>
              </a:rPr>
              <a:t>:</a:t>
            </a:r>
          </a:p>
          <a:p>
            <a:pPr algn="just" rtl="0"/>
            <a:r>
              <a:rPr lang="en-US" sz="2500" dirty="0">
                <a:solidFill>
                  <a:schemeClr val="tx1"/>
                </a:solidFill>
                <a:latin typeface="Times New Roman"/>
              </a:rPr>
              <a:t>When sound reflects within boundaries, it "accumulates" as a result of the addition of </a:t>
            </a:r>
            <a:r>
              <a:rPr lang="en-US" sz="2500" dirty="0" smtClean="0">
                <a:solidFill>
                  <a:schemeClr val="tx1"/>
                </a:solidFill>
                <a:latin typeface="Times New Roman"/>
              </a:rPr>
              <a:t>the reflected </a:t>
            </a:r>
            <a:r>
              <a:rPr lang="en-US" sz="2500" dirty="0">
                <a:solidFill>
                  <a:schemeClr val="tx1"/>
                </a:solidFill>
                <a:latin typeface="Times New Roman"/>
              </a:rPr>
              <a:t>sound to the original sound. Sound may continue even after the original source stops </a:t>
            </a:r>
            <a:r>
              <a:rPr lang="en-US" sz="2500" dirty="0" smtClean="0">
                <a:solidFill>
                  <a:schemeClr val="tx1"/>
                </a:solidFill>
                <a:latin typeface="Times New Roman"/>
              </a:rPr>
              <a:t>- this </a:t>
            </a:r>
            <a:r>
              <a:rPr lang="en-US" sz="2500" dirty="0">
                <a:solidFill>
                  <a:schemeClr val="tx1"/>
                </a:solidFill>
                <a:latin typeface="Times New Roman"/>
              </a:rPr>
              <a:t>is called "reverberation".</a:t>
            </a:r>
          </a:p>
          <a:p>
            <a:pPr algn="just" rtl="0"/>
            <a:r>
              <a:rPr lang="en-US" sz="2500" dirty="0">
                <a:solidFill>
                  <a:schemeClr val="tx1"/>
                </a:solidFill>
                <a:latin typeface="Times New Roman"/>
              </a:rPr>
              <a:t>Thus a reverberant field is one which is </a:t>
            </a:r>
            <a:r>
              <a:rPr lang="en-US" sz="2500" dirty="0" smtClean="0">
                <a:solidFill>
                  <a:schemeClr val="tx1"/>
                </a:solidFill>
                <a:latin typeface="Times New Roman"/>
              </a:rPr>
              <a:t>characterized </a:t>
            </a:r>
            <a:r>
              <a:rPr lang="en-US" sz="2500" dirty="0">
                <a:solidFill>
                  <a:schemeClr val="tx1"/>
                </a:solidFill>
                <a:latin typeface="Times New Roman"/>
              </a:rPr>
              <a:t>by sound which has been </a:t>
            </a:r>
            <a:r>
              <a:rPr lang="en-US" sz="2500" dirty="0" smtClean="0">
                <a:solidFill>
                  <a:schemeClr val="tx1"/>
                </a:solidFill>
                <a:latin typeface="Times New Roman"/>
              </a:rPr>
              <a:t>reflected from </a:t>
            </a:r>
            <a:r>
              <a:rPr lang="en-US" sz="2500" dirty="0">
                <a:solidFill>
                  <a:schemeClr val="tx1"/>
                </a:solidFill>
                <a:latin typeface="Times New Roman"/>
              </a:rPr>
              <a:t>at least one surface in a particular room or enclosure. When the enclosure boundaries </a:t>
            </a:r>
            <a:r>
              <a:rPr lang="en-US" sz="2500" dirty="0" smtClean="0">
                <a:solidFill>
                  <a:schemeClr val="tx1"/>
                </a:solidFill>
                <a:latin typeface="Times New Roman"/>
              </a:rPr>
              <a:t>are hard </a:t>
            </a:r>
            <a:r>
              <a:rPr lang="en-US" sz="2500" dirty="0">
                <a:solidFill>
                  <a:schemeClr val="tx1"/>
                </a:solidFill>
                <a:latin typeface="Times New Roman"/>
              </a:rPr>
              <a:t>and reflective, the reverberant field can easily dominate the sound arriving directly (</a:t>
            </a:r>
            <a:r>
              <a:rPr lang="en-US" sz="2500" dirty="0" smtClean="0">
                <a:solidFill>
                  <a:schemeClr val="tx1"/>
                </a:solidFill>
                <a:latin typeface="Times New Roman"/>
              </a:rPr>
              <a:t>without reflection</a:t>
            </a:r>
            <a:r>
              <a:rPr lang="en-US" sz="2500" dirty="0">
                <a:solidFill>
                  <a:schemeClr val="tx1"/>
                </a:solidFill>
                <a:latin typeface="Times New Roman"/>
              </a:rPr>
              <a:t>) from a particular sound source and this will become increasingly likely as </a:t>
            </a:r>
            <a:r>
              <a:rPr lang="en-US" sz="2500" dirty="0" smtClean="0">
                <a:solidFill>
                  <a:schemeClr val="tx1"/>
                </a:solidFill>
                <a:latin typeface="Times New Roman"/>
              </a:rPr>
              <a:t>the distance </a:t>
            </a:r>
            <a:r>
              <a:rPr lang="en-US" sz="2500" dirty="0">
                <a:solidFill>
                  <a:schemeClr val="tx1"/>
                </a:solidFill>
                <a:latin typeface="Times New Roman"/>
              </a:rPr>
              <a:t>from the sound source is increased.</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4057395642"/>
      </p:ext>
    </p:extLst>
  </p:cSld>
  <p:clrMapOvr>
    <a:masterClrMapping/>
  </p:clrMapOvr>
  <p:transition spd="slow">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rtl="0">
              <a:buFont typeface="Wingdings" pitchFamily="2" charset="2"/>
              <a:buChar char="v"/>
            </a:pPr>
            <a:r>
              <a:rPr lang="en-US" sz="2800" dirty="0">
                <a:solidFill>
                  <a:srgbClr val="0070C0"/>
                </a:solidFill>
                <a:latin typeface="Times New Roman"/>
              </a:rPr>
              <a:t>Active </a:t>
            </a:r>
            <a:r>
              <a:rPr lang="en-US" sz="2800" dirty="0" smtClean="0">
                <a:solidFill>
                  <a:srgbClr val="0070C0"/>
                </a:solidFill>
                <a:latin typeface="Times New Roman"/>
              </a:rPr>
              <a:t>Noise Control (ANC):</a:t>
            </a:r>
          </a:p>
          <a:p>
            <a:pPr algn="just" rtl="0"/>
            <a:r>
              <a:rPr lang="en-US" sz="2400" dirty="0">
                <a:solidFill>
                  <a:schemeClr val="tx1"/>
                </a:solidFill>
                <a:latin typeface="Times New Roman"/>
              </a:rPr>
              <a:t>Active control of noise is the process of reducing existing noise by the introduction of </a:t>
            </a:r>
            <a:r>
              <a:rPr lang="en-US" sz="2400" dirty="0" smtClean="0">
                <a:solidFill>
                  <a:schemeClr val="tx1"/>
                </a:solidFill>
                <a:latin typeface="Times New Roman"/>
              </a:rPr>
              <a:t>additional noise </a:t>
            </a:r>
            <a:r>
              <a:rPr lang="en-US" sz="2400" dirty="0">
                <a:solidFill>
                  <a:schemeClr val="tx1"/>
                </a:solidFill>
                <a:latin typeface="Times New Roman"/>
              </a:rPr>
              <a:t>by means of one or more secondary (or control) noise sources. The introduced noise </a:t>
            </a:r>
            <a:r>
              <a:rPr lang="en-US" sz="2400" dirty="0" smtClean="0">
                <a:solidFill>
                  <a:schemeClr val="tx1"/>
                </a:solidFill>
                <a:latin typeface="Times New Roman"/>
              </a:rPr>
              <a:t>may achieve </a:t>
            </a:r>
            <a:r>
              <a:rPr lang="en-US" sz="2400" dirty="0">
                <a:solidFill>
                  <a:schemeClr val="tx1"/>
                </a:solidFill>
                <a:latin typeface="Times New Roman"/>
              </a:rPr>
              <a:t>the required noise reduction by way of any one or combination of three </a:t>
            </a:r>
            <a:r>
              <a:rPr lang="en-US" sz="2400" dirty="0" smtClean="0">
                <a:solidFill>
                  <a:schemeClr val="tx1"/>
                </a:solidFill>
                <a:latin typeface="Times New Roman"/>
              </a:rPr>
              <a:t>different physical mechanisms. One </a:t>
            </a:r>
            <a:r>
              <a:rPr lang="en-US" sz="2400" dirty="0">
                <a:solidFill>
                  <a:schemeClr val="tx1"/>
                </a:solidFill>
                <a:latin typeface="Times New Roman"/>
              </a:rPr>
              <a:t>mechanism which is often used to describe the active control of noise in the </a:t>
            </a:r>
            <a:r>
              <a:rPr lang="en-US" sz="2400" dirty="0" smtClean="0">
                <a:solidFill>
                  <a:schemeClr val="tx1"/>
                </a:solidFill>
                <a:latin typeface="Times New Roman"/>
              </a:rPr>
              <a:t>popular press </a:t>
            </a:r>
            <a:r>
              <a:rPr lang="en-US" sz="2400" dirty="0">
                <a:solidFill>
                  <a:schemeClr val="tx1"/>
                </a:solidFill>
                <a:latin typeface="Times New Roman"/>
              </a:rPr>
              <a:t>is that of sound field cancellation; that is, the introduced control sound is anti-phase to </a:t>
            </a:r>
            <a:r>
              <a:rPr lang="en-US" sz="2400" dirty="0" smtClean="0">
                <a:solidFill>
                  <a:schemeClr val="tx1"/>
                </a:solidFill>
                <a:latin typeface="Times New Roman"/>
              </a:rPr>
              <a:t>the original </a:t>
            </a:r>
            <a:r>
              <a:rPr lang="en-US" sz="2400" dirty="0">
                <a:solidFill>
                  <a:schemeClr val="tx1"/>
                </a:solidFill>
                <a:latin typeface="Times New Roman"/>
              </a:rPr>
              <a:t>sound and cancellation results. This mechanism </a:t>
            </a:r>
            <a:r>
              <a:rPr lang="en-US" sz="2400" dirty="0" smtClean="0">
                <a:solidFill>
                  <a:schemeClr val="tx1"/>
                </a:solidFill>
                <a:latin typeface="Times New Roman"/>
              </a:rPr>
              <a:t>characterizes </a:t>
            </a:r>
            <a:r>
              <a:rPr lang="en-US" sz="2400" dirty="0">
                <a:solidFill>
                  <a:schemeClr val="tx1"/>
                </a:solidFill>
                <a:latin typeface="Times New Roman"/>
              </a:rPr>
              <a:t>cases where </a:t>
            </a:r>
            <a:r>
              <a:rPr lang="en-US" sz="2400" dirty="0" smtClean="0">
                <a:solidFill>
                  <a:schemeClr val="tx1"/>
                </a:solidFill>
                <a:latin typeface="Times New Roman"/>
              </a:rPr>
              <a:t>noise reduction </a:t>
            </a:r>
            <a:r>
              <a:rPr lang="en-US" sz="2400" dirty="0">
                <a:solidFill>
                  <a:schemeClr val="tx1"/>
                </a:solidFill>
                <a:latin typeface="Times New Roman"/>
              </a:rPr>
              <a:t>is achieved in small local areas surrounding a control source; however, local areas </a:t>
            </a:r>
            <a:r>
              <a:rPr lang="en-US" sz="2400" dirty="0" smtClean="0">
                <a:solidFill>
                  <a:schemeClr val="tx1"/>
                </a:solidFill>
                <a:latin typeface="Times New Roman"/>
              </a:rPr>
              <a:t>of cancellation </a:t>
            </a:r>
            <a:r>
              <a:rPr lang="en-US" sz="2400" dirty="0">
                <a:solidFill>
                  <a:schemeClr val="tx1"/>
                </a:solidFill>
                <a:latin typeface="Times New Roman"/>
              </a:rPr>
              <a:t>are always balanced by other areas of reinforcement where the sound level </a:t>
            </a:r>
            <a:r>
              <a:rPr lang="en-US" sz="2400" dirty="0" smtClean="0">
                <a:solidFill>
                  <a:schemeClr val="tx1"/>
                </a:solidFill>
                <a:latin typeface="Times New Roman"/>
              </a:rPr>
              <a:t>is increased</a:t>
            </a:r>
            <a:r>
              <a:rPr lang="en-US" sz="2400" dirty="0">
                <a:solidFill>
                  <a:schemeClr val="tx1"/>
                </a:solidFill>
                <a:latin typeface="Times New Roman"/>
              </a:rPr>
              <a:t>. </a:t>
            </a:r>
            <a:endParaRPr lang="en-US" sz="18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504836471"/>
      </p:ext>
    </p:extLst>
  </p:cSld>
  <p:clrMapOvr>
    <a:masterClrMapping/>
  </p:clrMapOvr>
  <p:transition spd="slow">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752600"/>
            <a:ext cx="8458200" cy="302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789133"/>
      </p:ext>
    </p:extLst>
  </p:cSld>
  <p:clrMapOvr>
    <a:masterClrMapping/>
  </p:clrMapOvr>
  <p:transition spd="slow">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rtl="0">
              <a:buFont typeface="Wingdings" pitchFamily="2" charset="2"/>
              <a:buChar char="v"/>
            </a:pPr>
            <a:r>
              <a:rPr lang="en-US" sz="3200" dirty="0">
                <a:solidFill>
                  <a:srgbClr val="0070C0"/>
                </a:solidFill>
                <a:latin typeface="Times New Roman"/>
              </a:rPr>
              <a:t>Separation of source and receiver</a:t>
            </a:r>
            <a:r>
              <a:rPr lang="en-US" sz="3200" dirty="0" smtClean="0">
                <a:solidFill>
                  <a:srgbClr val="0070C0"/>
                </a:solidFill>
                <a:latin typeface="Times New Roman"/>
              </a:rPr>
              <a:t>:</a:t>
            </a:r>
          </a:p>
          <a:p>
            <a:pPr algn="just" rtl="0"/>
            <a:r>
              <a:rPr lang="en-US" sz="2800" dirty="0">
                <a:solidFill>
                  <a:schemeClr val="tx1"/>
                </a:solidFill>
                <a:latin typeface="Times New Roman"/>
              </a:rPr>
              <a:t>Another type of noise propagation control is the separation, which can be by distance or in </a:t>
            </a:r>
            <a:r>
              <a:rPr lang="en-US" sz="2800" dirty="0" smtClean="0">
                <a:solidFill>
                  <a:schemeClr val="tx1"/>
                </a:solidFill>
                <a:latin typeface="Times New Roman"/>
              </a:rPr>
              <a:t>time. As </a:t>
            </a:r>
            <a:r>
              <a:rPr lang="en-US" sz="2800" dirty="0">
                <a:solidFill>
                  <a:schemeClr val="tx1"/>
                </a:solidFill>
                <a:latin typeface="Times New Roman"/>
              </a:rPr>
              <a:t>the direct field radiated by a source generally decreases by 6 dB for each doubling of </a:t>
            </a:r>
            <a:r>
              <a:rPr lang="en-US" sz="2800" dirty="0" smtClean="0">
                <a:solidFill>
                  <a:schemeClr val="tx1"/>
                </a:solidFill>
                <a:latin typeface="Times New Roman"/>
              </a:rPr>
              <a:t>the distance </a:t>
            </a:r>
            <a:r>
              <a:rPr lang="en-US" sz="2800" dirty="0">
                <a:solidFill>
                  <a:schemeClr val="tx1"/>
                </a:solidFill>
                <a:latin typeface="Times New Roman"/>
              </a:rPr>
              <a:t>from it (after the initial 1 </a:t>
            </a:r>
            <a:r>
              <a:rPr lang="en-US" sz="2800" dirty="0" smtClean="0">
                <a:solidFill>
                  <a:schemeClr val="tx1"/>
                </a:solidFill>
                <a:latin typeface="Times New Roman"/>
              </a:rPr>
              <a:t>meter), </a:t>
            </a:r>
            <a:r>
              <a:rPr lang="en-US" sz="2800" dirty="0">
                <a:solidFill>
                  <a:schemeClr val="tx1"/>
                </a:solidFill>
                <a:latin typeface="Times New Roman"/>
              </a:rPr>
              <a:t>separating the source and receiver by distance </a:t>
            </a:r>
            <a:r>
              <a:rPr lang="en-US" sz="2800" dirty="0" smtClean="0">
                <a:solidFill>
                  <a:schemeClr val="tx1"/>
                </a:solidFill>
                <a:latin typeface="Times New Roman"/>
              </a:rPr>
              <a:t>is beneficial. </a:t>
            </a:r>
          </a:p>
          <a:p>
            <a:pPr algn="just" rtl="0"/>
            <a:r>
              <a:rPr lang="en-US" sz="2800" dirty="0" smtClean="0">
                <a:solidFill>
                  <a:schemeClr val="tx1"/>
                </a:solidFill>
                <a:latin typeface="Times New Roman"/>
              </a:rPr>
              <a:t>Noisy </a:t>
            </a:r>
            <a:r>
              <a:rPr lang="en-US" sz="2800" dirty="0">
                <a:solidFill>
                  <a:schemeClr val="tx1"/>
                </a:solidFill>
                <a:latin typeface="Times New Roman"/>
              </a:rPr>
              <a:t>operations can also be separated in time; that is, they are performed out of the </a:t>
            </a:r>
            <a:r>
              <a:rPr lang="en-US" sz="2800" dirty="0" smtClean="0">
                <a:solidFill>
                  <a:schemeClr val="tx1"/>
                </a:solidFill>
                <a:latin typeface="Times New Roman"/>
              </a:rPr>
              <a:t>usual shift</a:t>
            </a:r>
            <a:r>
              <a:rPr lang="en-US" sz="2800" dirty="0">
                <a:solidFill>
                  <a:schemeClr val="tx1"/>
                </a:solidFill>
                <a:latin typeface="Times New Roman"/>
              </a:rPr>
              <a:t>.</a:t>
            </a:r>
            <a:endParaRPr lang="en-US" sz="20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010114290"/>
      </p:ext>
    </p:extLst>
  </p:cSld>
  <p:clrMapOvr>
    <a:masterClrMapping/>
  </p:clrMapOvr>
  <p:transition spd="slow">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solidFill>
                  <a:srgbClr val="0070C0"/>
                </a:solidFill>
                <a:latin typeface="Times New Roman"/>
              </a:rPr>
              <a:t>Guidelines </a:t>
            </a:r>
            <a:r>
              <a:rPr lang="en-US" sz="3200" dirty="0" smtClean="0">
                <a:solidFill>
                  <a:srgbClr val="0070C0"/>
                </a:solidFill>
                <a:latin typeface="Times New Roman"/>
              </a:rPr>
              <a:t>which should </a:t>
            </a:r>
            <a:r>
              <a:rPr lang="en-US" sz="3200" dirty="0">
                <a:solidFill>
                  <a:srgbClr val="0070C0"/>
                </a:solidFill>
                <a:latin typeface="Times New Roman"/>
              </a:rPr>
              <a:t>be followed during design and construction are:</a:t>
            </a:r>
          </a:p>
          <a:p>
            <a:pPr marL="285750" indent="-285750" algn="just" rtl="0">
              <a:buFont typeface="Arial" panose="020B0604020202020204" pitchFamily="34" charset="0"/>
              <a:buChar char="•"/>
            </a:pPr>
            <a:r>
              <a:rPr lang="en-US" sz="3200" dirty="0">
                <a:solidFill>
                  <a:schemeClr val="tx1"/>
                </a:solidFill>
                <a:latin typeface="Times New Roman"/>
              </a:rPr>
              <a:t> doors, windows and wall panels should be well sealed at edges;</a:t>
            </a:r>
          </a:p>
          <a:p>
            <a:pPr marL="285750" indent="-285750" algn="just" rtl="0">
              <a:buFont typeface="Arial" panose="020B0604020202020204" pitchFamily="34" charset="0"/>
              <a:buChar char="•"/>
            </a:pPr>
            <a:r>
              <a:rPr lang="en-US" sz="3200" dirty="0">
                <a:solidFill>
                  <a:schemeClr val="tx1"/>
                </a:solidFill>
                <a:latin typeface="Times New Roman"/>
              </a:rPr>
              <a:t> interior surfaces of enclosure should be covered with sound absorptive material;</a:t>
            </a:r>
          </a:p>
          <a:p>
            <a:pPr marL="285750" indent="-285750" algn="just" rtl="0">
              <a:buFont typeface="Arial" panose="020B0604020202020204" pitchFamily="34" charset="0"/>
              <a:buChar char="•"/>
            </a:pPr>
            <a:r>
              <a:rPr lang="en-US" sz="3200" dirty="0">
                <a:solidFill>
                  <a:schemeClr val="tx1"/>
                </a:solidFill>
                <a:latin typeface="Times New Roman"/>
              </a:rPr>
              <a:t> all ventilation openings should provided with acoustic attenuators.</a:t>
            </a:r>
            <a:endParaRPr lang="en-US" sz="28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318728819"/>
      </p:ext>
    </p:extLst>
  </p:cSld>
  <p:clrMapOvr>
    <a:masterClrMapping/>
  </p:clrMapOvr>
  <p:transition spd="slow">
    <p:wip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rtl="0">
              <a:buFont typeface="Wingdings" pitchFamily="2" charset="2"/>
              <a:buChar char="v"/>
            </a:pPr>
            <a:r>
              <a:rPr lang="en-US" sz="2800" dirty="0">
                <a:solidFill>
                  <a:srgbClr val="0070C0"/>
                </a:solidFill>
                <a:latin typeface="Times New Roman"/>
              </a:rPr>
              <a:t>RECEIVER CONTROL</a:t>
            </a:r>
            <a:r>
              <a:rPr lang="en-US" sz="2800" dirty="0" smtClean="0">
                <a:solidFill>
                  <a:srgbClr val="0070C0"/>
                </a:solidFill>
                <a:latin typeface="Times New Roman"/>
              </a:rPr>
              <a:t>:</a:t>
            </a:r>
          </a:p>
          <a:p>
            <a:pPr algn="just" rtl="0"/>
            <a:r>
              <a:rPr lang="en-US" sz="3000" dirty="0">
                <a:solidFill>
                  <a:schemeClr val="tx1"/>
                </a:solidFill>
                <a:latin typeface="Times New Roman"/>
              </a:rPr>
              <a:t>Receiver control in an industrial situation is generally restricted to providing headsets and/or </a:t>
            </a:r>
            <a:r>
              <a:rPr lang="en-US" sz="3000" dirty="0" smtClean="0">
                <a:solidFill>
                  <a:schemeClr val="tx1"/>
                </a:solidFill>
                <a:latin typeface="Times New Roman"/>
              </a:rPr>
              <a:t>ear plugs </a:t>
            </a:r>
            <a:r>
              <a:rPr lang="en-US" sz="3000" dirty="0">
                <a:solidFill>
                  <a:schemeClr val="tx1"/>
                </a:solidFill>
                <a:latin typeface="Times New Roman"/>
              </a:rPr>
              <a:t>for the exposed </a:t>
            </a:r>
            <a:r>
              <a:rPr lang="en-US" sz="3000" dirty="0" smtClean="0">
                <a:solidFill>
                  <a:schemeClr val="tx1"/>
                </a:solidFill>
                <a:latin typeface="Times New Roman"/>
              </a:rPr>
              <a:t>workers. </a:t>
            </a:r>
            <a:r>
              <a:rPr lang="en-US" sz="3000" dirty="0">
                <a:solidFill>
                  <a:schemeClr val="tx1"/>
                </a:solidFill>
                <a:latin typeface="Times New Roman"/>
              </a:rPr>
              <a:t>It must be </a:t>
            </a:r>
            <a:r>
              <a:rPr lang="en-US" sz="3000" dirty="0" smtClean="0">
                <a:solidFill>
                  <a:schemeClr val="tx1"/>
                </a:solidFill>
                <a:latin typeface="Times New Roman"/>
              </a:rPr>
              <a:t>emphasized </a:t>
            </a:r>
            <a:r>
              <a:rPr lang="en-US" sz="3000" dirty="0">
                <a:solidFill>
                  <a:schemeClr val="tx1"/>
                </a:solidFill>
                <a:latin typeface="Times New Roman"/>
              </a:rPr>
              <a:t>that this is a last </a:t>
            </a:r>
            <a:r>
              <a:rPr lang="en-US" sz="3000" dirty="0" smtClean="0">
                <a:solidFill>
                  <a:schemeClr val="tx1"/>
                </a:solidFill>
                <a:latin typeface="Times New Roman"/>
              </a:rPr>
              <a:t>resort treatment </a:t>
            </a:r>
            <a:r>
              <a:rPr lang="en-US" sz="3000" dirty="0">
                <a:solidFill>
                  <a:schemeClr val="tx1"/>
                </a:solidFill>
                <a:latin typeface="Times New Roman"/>
              </a:rPr>
              <a:t>and requires close supervision to ensure long </a:t>
            </a:r>
            <a:r>
              <a:rPr lang="en-US" sz="3000" dirty="0" smtClean="0">
                <a:solidFill>
                  <a:schemeClr val="tx1"/>
                </a:solidFill>
                <a:latin typeface="Times New Roman"/>
              </a:rPr>
              <a:t>term protection </a:t>
            </a:r>
            <a:r>
              <a:rPr lang="en-US" sz="3000" dirty="0">
                <a:solidFill>
                  <a:schemeClr val="tx1"/>
                </a:solidFill>
                <a:latin typeface="Times New Roman"/>
              </a:rPr>
              <a:t>of workers' hearing. The main problems lie in ensuring that the devices fit adequately to provide the rated </a:t>
            </a:r>
            <a:r>
              <a:rPr lang="en-US" sz="3000" dirty="0" smtClean="0">
                <a:solidFill>
                  <a:schemeClr val="tx1"/>
                </a:solidFill>
                <a:latin typeface="Times New Roman"/>
              </a:rPr>
              <a:t>sound attenuation </a:t>
            </a:r>
            <a:r>
              <a:rPr lang="en-US" sz="3000" dirty="0">
                <a:solidFill>
                  <a:schemeClr val="tx1"/>
                </a:solidFill>
                <a:latin typeface="Times New Roman"/>
              </a:rPr>
              <a:t>and that the devices are properly worn. Extensive education programs are needed </a:t>
            </a:r>
            <a:r>
              <a:rPr lang="en-US" sz="3000" dirty="0" smtClean="0">
                <a:solidFill>
                  <a:schemeClr val="tx1"/>
                </a:solidFill>
                <a:latin typeface="Times New Roman"/>
              </a:rPr>
              <a:t>in this </a:t>
            </a:r>
            <a:r>
              <a:rPr lang="en-US" sz="3000" dirty="0">
                <a:solidFill>
                  <a:schemeClr val="tx1"/>
                </a:solidFill>
                <a:latin typeface="Times New Roman"/>
              </a:rPr>
              <a:t>regard.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416716652"/>
      </p:ext>
    </p:extLst>
  </p:cSld>
  <p:clrMapOvr>
    <a:masterClrMapping/>
  </p:clrMapOvr>
  <p:transition spd="slow">
    <p:wip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2800" dirty="0" smtClean="0">
                <a:solidFill>
                  <a:srgbClr val="0070C0"/>
                </a:solidFill>
                <a:latin typeface="Times New Roman"/>
              </a:rPr>
              <a:t>…</a:t>
            </a:r>
          </a:p>
          <a:p>
            <a:pPr algn="just" rtl="0"/>
            <a:r>
              <a:rPr lang="en-US" sz="3000" dirty="0" smtClean="0">
                <a:solidFill>
                  <a:schemeClr val="tx1"/>
                </a:solidFill>
                <a:latin typeface="Times New Roman"/>
              </a:rPr>
              <a:t>Hearing </a:t>
            </a:r>
            <a:r>
              <a:rPr lang="en-US" sz="3000" dirty="0">
                <a:solidFill>
                  <a:schemeClr val="tx1"/>
                </a:solidFill>
                <a:latin typeface="Times New Roman"/>
              </a:rPr>
              <a:t>protection is also uncomfortable for a large proportion of the workforce; </a:t>
            </a:r>
            <a:r>
              <a:rPr lang="en-US" sz="3000" dirty="0" smtClean="0">
                <a:solidFill>
                  <a:schemeClr val="tx1"/>
                </a:solidFill>
                <a:latin typeface="Times New Roman"/>
              </a:rPr>
              <a:t>it can </a:t>
            </a:r>
            <a:r>
              <a:rPr lang="en-US" sz="3000" dirty="0">
                <a:solidFill>
                  <a:schemeClr val="tx1"/>
                </a:solidFill>
                <a:latin typeface="Times New Roman"/>
              </a:rPr>
              <a:t>lead to headaches, fungus infections in the ear canal, a higher rate of absenteeism </a:t>
            </a:r>
            <a:r>
              <a:rPr lang="en-US" sz="3000" dirty="0" smtClean="0">
                <a:solidFill>
                  <a:schemeClr val="tx1"/>
                </a:solidFill>
                <a:latin typeface="Times New Roman"/>
              </a:rPr>
              <a:t>and reduced </a:t>
            </a:r>
            <a:r>
              <a:rPr lang="en-US" sz="3000" dirty="0">
                <a:solidFill>
                  <a:schemeClr val="tx1"/>
                </a:solidFill>
                <a:latin typeface="Times New Roman"/>
              </a:rPr>
              <a:t>work efficiency. It is worth remembering that the most protection that a properly </a:t>
            </a:r>
            <a:r>
              <a:rPr lang="en-US" sz="3000" dirty="0" smtClean="0">
                <a:solidFill>
                  <a:schemeClr val="tx1"/>
                </a:solidFill>
                <a:latin typeface="Times New Roman"/>
              </a:rPr>
              <a:t>fitted headset/earplug </a:t>
            </a:r>
            <a:r>
              <a:rPr lang="en-US" sz="3000" dirty="0">
                <a:solidFill>
                  <a:schemeClr val="tx1"/>
                </a:solidFill>
                <a:latin typeface="Times New Roman"/>
              </a:rPr>
              <a:t>combination will provide is 30 dB, due to conduction through the bone </a:t>
            </a:r>
            <a:r>
              <a:rPr lang="en-US" sz="3000" dirty="0" smtClean="0">
                <a:solidFill>
                  <a:schemeClr val="tx1"/>
                </a:solidFill>
                <a:latin typeface="Times New Roman"/>
              </a:rPr>
              <a:t>structure of </a:t>
            </a:r>
            <a:r>
              <a:rPr lang="en-US" sz="3000" dirty="0">
                <a:solidFill>
                  <a:schemeClr val="tx1"/>
                </a:solidFill>
                <a:latin typeface="Times New Roman"/>
              </a:rPr>
              <a:t>the head. In most cases, the noise reduction obtained is much less than this.</a:t>
            </a:r>
            <a:endParaRPr lang="en-US" sz="3000" dirty="0" smtClean="0">
              <a:solidFill>
                <a:schemeClr val="tx1"/>
              </a:solidFill>
              <a:latin typeface="Times New Roman"/>
            </a:endParaRPr>
          </a:p>
          <a:p>
            <a:pPr marL="285750" indent="-285750" rtl="0">
              <a:buFont typeface="Arial" panose="020B0604020202020204" pitchFamily="34" charset="0"/>
              <a:buChar char="•"/>
            </a:pPr>
            <a:endParaRPr lang="en-US" sz="14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33121209"/>
      </p:ext>
    </p:extLst>
  </p:cSld>
  <p:clrMapOvr>
    <a:masterClrMapping/>
  </p:clrMapOvr>
  <p:transition spd="slow">
    <p:wip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rmAutofit/>
          </a:bodyPr>
          <a:lstStyle/>
          <a:p>
            <a:pPr algn="just">
              <a:lnSpc>
                <a:spcPct val="150000"/>
              </a:lnSpc>
            </a:pPr>
            <a:endParaRPr lang="fa-IR" sz="3600" b="1" dirty="0" smtClean="0">
              <a:solidFill>
                <a:schemeClr val="tx1"/>
              </a:solidFill>
              <a:cs typeface="B Roya" panose="00000400000000000000" pitchFamily="2" charset="-78"/>
            </a:endParaRPr>
          </a:p>
          <a:p>
            <a:pPr algn="just">
              <a:lnSpc>
                <a:spcPct val="150000"/>
              </a:lnSpc>
            </a:pPr>
            <a:endParaRPr lang="fa-IR" sz="3600" b="1" dirty="0" smtClean="0">
              <a:solidFill>
                <a:schemeClr val="tx1"/>
              </a:solidFill>
              <a:cs typeface="B Roya" panose="00000400000000000000" pitchFamily="2" charset="-78"/>
            </a:endParaRPr>
          </a:p>
          <a:p>
            <a:pPr algn="ctr">
              <a:lnSpc>
                <a:spcPct val="150000"/>
              </a:lnSpc>
            </a:pPr>
            <a:r>
              <a:rPr lang="fa-IR" sz="4000" b="1" dirty="0" smtClean="0">
                <a:solidFill>
                  <a:schemeClr val="accent1">
                    <a:lumMod val="75000"/>
                  </a:schemeClr>
                </a:solidFill>
                <a:latin typeface="Times New Roman"/>
                <a:ea typeface="Times New Roman"/>
                <a:cs typeface="B Titr" panose="00000700000000000000" pitchFamily="2" charset="-78"/>
              </a:rPr>
              <a:t>جمع بندی</a:t>
            </a:r>
            <a:endParaRPr lang="fa-IR" sz="4000" b="1" dirty="0">
              <a:solidFill>
                <a:schemeClr val="accent1">
                  <a:lumMod val="75000"/>
                </a:schemeClr>
              </a:solidFill>
              <a:cs typeface="B Titr" panose="000007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119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86776160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721"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074067"/>
      </p:ext>
    </p:extLst>
  </p:cSld>
  <p:clrMapOvr>
    <a:masterClrMapping/>
  </p:clrMapOvr>
  <p:transition spd="slow">
    <p:wip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smtClean="0">
                <a:latin typeface="FranklinGothic-DemiCnd"/>
              </a:rPr>
              <a:t>References:</a:t>
            </a:r>
          </a:p>
          <a:p>
            <a:pPr marL="571500" indent="-571500" algn="just" rt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User Manual, Hand‐held </a:t>
            </a:r>
            <a:r>
              <a:rPr lang="en-US" sz="3200" dirty="0" smtClean="0">
                <a:solidFill>
                  <a:schemeClr val="tx1"/>
                </a:solidFill>
                <a:latin typeface="Times New Roman" panose="02020603050405020304" pitchFamily="18" charset="0"/>
                <a:cs typeface="Times New Roman" panose="02020603050405020304" pitchFamily="18" charset="0"/>
              </a:rPr>
              <a:t>Analyzer: </a:t>
            </a:r>
            <a:r>
              <a:rPr lang="en-US" sz="3200" dirty="0">
                <a:solidFill>
                  <a:schemeClr val="tx1"/>
                </a:solidFill>
                <a:latin typeface="Times New Roman" panose="02020603050405020304" pitchFamily="18" charset="0"/>
                <a:cs typeface="Times New Roman" panose="02020603050405020304" pitchFamily="18" charset="0"/>
              </a:rPr>
              <a:t>Types 2250 and </a:t>
            </a:r>
            <a:r>
              <a:rPr lang="en-US" sz="3200" dirty="0" smtClean="0">
                <a:solidFill>
                  <a:schemeClr val="tx1"/>
                </a:solidFill>
                <a:latin typeface="Times New Roman" panose="02020603050405020304" pitchFamily="18" charset="0"/>
                <a:cs typeface="Times New Roman" panose="02020603050405020304" pitchFamily="18" charset="0"/>
              </a:rPr>
              <a:t>2270 (B&amp;K), </a:t>
            </a:r>
            <a:r>
              <a:rPr lang="en-US" sz="3200" dirty="0">
                <a:solidFill>
                  <a:schemeClr val="tx1"/>
                </a:solidFill>
                <a:latin typeface="Times New Roman" panose="02020603050405020304" pitchFamily="18" charset="0"/>
                <a:cs typeface="Times New Roman" panose="02020603050405020304" pitchFamily="18" charset="0"/>
              </a:rPr>
              <a:t>February </a:t>
            </a:r>
            <a:r>
              <a:rPr lang="en-US" sz="3200" dirty="0" smtClean="0">
                <a:solidFill>
                  <a:schemeClr val="tx1"/>
                </a:solidFill>
                <a:latin typeface="Times New Roman" panose="02020603050405020304" pitchFamily="18" charset="0"/>
                <a:cs typeface="Times New Roman" panose="02020603050405020304" pitchFamily="18" charset="0"/>
              </a:rPr>
              <a:t>2016.</a:t>
            </a:r>
          </a:p>
          <a:p>
            <a:pPr marL="571500" indent="-571500" algn="just" rt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Master Handbook of Acoustics. </a:t>
            </a:r>
            <a:r>
              <a:rPr lang="en-US" sz="3200" dirty="0" err="1">
                <a:solidFill>
                  <a:schemeClr val="tx1"/>
                </a:solidFill>
                <a:latin typeface="Times New Roman" panose="02020603050405020304" pitchFamily="18" charset="0"/>
                <a:cs typeface="Times New Roman" panose="02020603050405020304" pitchFamily="18" charset="0"/>
              </a:rPr>
              <a:t>F.Alton</a:t>
            </a:r>
            <a:r>
              <a:rPr lang="en-US" sz="3200" dirty="0">
                <a:solidFill>
                  <a:schemeClr val="tx1"/>
                </a:solidFill>
                <a:latin typeface="Times New Roman" panose="02020603050405020304" pitchFamily="18" charset="0"/>
                <a:cs typeface="Times New Roman" panose="02020603050405020304" pitchFamily="18" charset="0"/>
              </a:rPr>
              <a:t> Everest. 6</a:t>
            </a:r>
            <a:r>
              <a:rPr lang="en-US" sz="3200" baseline="30000" dirty="0">
                <a:solidFill>
                  <a:schemeClr val="tx1"/>
                </a:solidFill>
                <a:latin typeface="Times New Roman" panose="02020603050405020304" pitchFamily="18" charset="0"/>
                <a:cs typeface="Times New Roman" panose="02020603050405020304" pitchFamily="18" charset="0"/>
              </a:rPr>
              <a:t>th</a:t>
            </a:r>
            <a:r>
              <a:rPr lang="en-US" sz="3200" dirty="0">
                <a:solidFill>
                  <a:schemeClr val="tx1"/>
                </a:solidFill>
                <a:latin typeface="Times New Roman" panose="02020603050405020304" pitchFamily="18" charset="0"/>
                <a:cs typeface="Times New Roman" panose="02020603050405020304" pitchFamily="18" charset="0"/>
              </a:rPr>
              <a:t> Edition. 2015. </a:t>
            </a:r>
            <a:endParaRPr lang="fa-IR" sz="3200" dirty="0">
              <a:solidFill>
                <a:schemeClr val="tx1"/>
              </a:solidFill>
              <a:latin typeface="Times New Roman" panose="02020603050405020304" pitchFamily="18" charset="0"/>
              <a:cs typeface="Times New Roman" panose="02020603050405020304" pitchFamily="18" charset="0"/>
            </a:endParaRPr>
          </a:p>
          <a:p>
            <a:pPr marL="571500" indent="-571500" algn="just" rtl="0">
              <a:buFont typeface="Arial" panose="020B0604020202020204"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Noise </a:t>
            </a:r>
            <a:r>
              <a:rPr lang="en-US" sz="3200" dirty="0">
                <a:solidFill>
                  <a:schemeClr val="tx1"/>
                </a:solidFill>
                <a:latin typeface="Times New Roman" panose="02020603050405020304" pitchFamily="18" charset="0"/>
                <a:cs typeface="Times New Roman" panose="02020603050405020304" pitchFamily="18" charset="0"/>
              </a:rPr>
              <a:t>- Measurement of Workplace Noise. </a:t>
            </a:r>
            <a:r>
              <a:rPr lang="en-US" sz="3200" dirty="0" smtClean="0">
                <a:solidFill>
                  <a:schemeClr val="tx1"/>
                </a:solidFill>
                <a:latin typeface="Times New Roman" panose="02020603050405020304" pitchFamily="18" charset="0"/>
                <a:cs typeface="Times New Roman" panose="02020603050405020304" pitchFamily="18" charset="0"/>
              </a:rPr>
              <a:t>CCOHS. March </a:t>
            </a:r>
            <a:r>
              <a:rPr lang="en-US" sz="3200" dirty="0">
                <a:solidFill>
                  <a:schemeClr val="tx1"/>
                </a:solidFill>
                <a:latin typeface="Times New Roman" panose="02020603050405020304" pitchFamily="18" charset="0"/>
                <a:cs typeface="Times New Roman" panose="02020603050405020304" pitchFamily="18" charset="0"/>
              </a:rPr>
              <a:t>5, 2014 </a:t>
            </a:r>
            <a:endParaRPr lang="en-US" sz="32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buFont typeface="Arial" panose="020B0604020202020204"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Occupational </a:t>
            </a:r>
            <a:r>
              <a:rPr lang="en-US" sz="3200" dirty="0">
                <a:solidFill>
                  <a:schemeClr val="tx1"/>
                </a:solidFill>
                <a:latin typeface="Times New Roman" panose="02020603050405020304" pitchFamily="18" charset="0"/>
                <a:cs typeface="Times New Roman" panose="02020603050405020304" pitchFamily="18" charset="0"/>
              </a:rPr>
              <a:t>exposure to </a:t>
            </a:r>
            <a:r>
              <a:rPr lang="en-US" sz="3200" dirty="0" smtClean="0">
                <a:solidFill>
                  <a:schemeClr val="tx1"/>
                </a:solidFill>
                <a:latin typeface="Times New Roman" panose="02020603050405020304" pitchFamily="18" charset="0"/>
                <a:cs typeface="Times New Roman" panose="02020603050405020304" pitchFamily="18" charset="0"/>
              </a:rPr>
              <a:t>noise:</a:t>
            </a:r>
            <a:r>
              <a:rPr lang="fa-IR"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evaluation</a:t>
            </a:r>
            <a:r>
              <a:rPr lang="en-US" sz="3200" dirty="0">
                <a:solidFill>
                  <a:schemeClr val="tx1"/>
                </a:solidFill>
                <a:latin typeface="Times New Roman" panose="02020603050405020304" pitchFamily="18" charset="0"/>
                <a:cs typeface="Times New Roman" panose="02020603050405020304" pitchFamily="18" charset="0"/>
              </a:rPr>
              <a:t>, prevention and </a:t>
            </a:r>
            <a:r>
              <a:rPr lang="en-US" sz="3200" dirty="0" smtClean="0">
                <a:solidFill>
                  <a:schemeClr val="tx1"/>
                </a:solidFill>
                <a:latin typeface="Times New Roman" panose="02020603050405020304" pitchFamily="18" charset="0"/>
                <a:cs typeface="Times New Roman" panose="02020603050405020304" pitchFamily="18" charset="0"/>
              </a:rPr>
              <a:t>control, WHO, 2011.</a:t>
            </a:r>
          </a:p>
          <a:p>
            <a:pPr marL="571500" indent="-571500" algn="just" rtl="0">
              <a:buFont typeface="Arial" panose="020B0604020202020204" pitchFamily="34" charset="0"/>
              <a:buChar char="•"/>
            </a:pPr>
            <a:endParaRPr lang="en-US" sz="32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buFont typeface="Arial" panose="020B0604020202020204" pitchFamily="34" charset="0"/>
              <a:buChar char="•"/>
            </a:pPr>
            <a:endParaRPr lang="fa-IR" sz="32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120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095927936"/>
      </p:ext>
    </p:extLst>
  </p:cSld>
  <p:clrMapOvr>
    <a:masterClrMapping/>
  </p:clrMapOvr>
  <p:transition spd="slow">
    <p:wip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rmAutofit/>
          </a:bodyPr>
          <a:lstStyle/>
          <a:p>
            <a:pPr algn="just">
              <a:lnSpc>
                <a:spcPct val="150000"/>
              </a:lnSpc>
            </a:pPr>
            <a:endParaRPr lang="fa-IR" sz="3600" b="1" dirty="0" smtClean="0">
              <a:solidFill>
                <a:schemeClr val="tx1"/>
              </a:solidFill>
              <a:cs typeface="B Roya" panose="00000400000000000000" pitchFamily="2" charset="-78"/>
            </a:endParaRPr>
          </a:p>
          <a:p>
            <a:pPr algn="just">
              <a:lnSpc>
                <a:spcPct val="150000"/>
              </a:lnSpc>
            </a:pPr>
            <a:endParaRPr lang="fa-IR" sz="3600" b="1" dirty="0" smtClean="0">
              <a:solidFill>
                <a:schemeClr val="tx1"/>
              </a:solidFill>
              <a:cs typeface="B Roya" panose="00000400000000000000" pitchFamily="2" charset="-78"/>
            </a:endParaRPr>
          </a:p>
          <a:p>
            <a:pPr algn="ctr">
              <a:lnSpc>
                <a:spcPct val="150000"/>
              </a:lnSpc>
            </a:pPr>
            <a:r>
              <a:rPr lang="fa-IR" sz="4000" b="1" dirty="0" smtClean="0">
                <a:solidFill>
                  <a:schemeClr val="accent1">
                    <a:lumMod val="75000"/>
                  </a:schemeClr>
                </a:solidFill>
                <a:latin typeface="Times New Roman"/>
                <a:ea typeface="Times New Roman"/>
                <a:cs typeface="B Titr" panose="00000700000000000000" pitchFamily="2" charset="-78"/>
              </a:rPr>
              <a:t>باتشکر از حسن توجه شما</a:t>
            </a:r>
            <a:endParaRPr lang="fa-IR" sz="4000" b="1" dirty="0">
              <a:solidFill>
                <a:schemeClr val="accent1">
                  <a:lumMod val="75000"/>
                </a:schemeClr>
              </a:solidFill>
              <a:cs typeface="B Titr" panose="000007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121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73835162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86200"/>
            <a:ext cx="9143999" cy="135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199"/>
            <a:ext cx="9144000" cy="82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743200"/>
            <a:ext cx="91059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94154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9784"/>
            <a:ext cx="9144000" cy="515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4320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3018"/>
            <a:ext cx="9144000" cy="418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62600"/>
            <a:ext cx="91535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97248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259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27360"/>
            <a:ext cx="9144000" cy="62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59020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6920"/>
            <a:ext cx="914400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0985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59116"/>
            <a:ext cx="9144000" cy="2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14305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a:solidFill>
                  <a:schemeClr val="accent1">
                    <a:lumMod val="75000"/>
                  </a:schemeClr>
                </a:solidFill>
                <a:latin typeface="Times New Roman" pitchFamily="18" charset="0"/>
                <a:cs typeface="B Titr" pitchFamily="2" charset="-78"/>
              </a:rPr>
              <a:t>Timed Measured </a:t>
            </a:r>
            <a:r>
              <a:rPr lang="en-US" sz="3600" b="1" dirty="0" smtClean="0">
                <a:solidFill>
                  <a:schemeClr val="accent1">
                    <a:lumMod val="75000"/>
                  </a:schemeClr>
                </a:solidFill>
                <a:latin typeface="Times New Roman" pitchFamily="18" charset="0"/>
                <a:cs typeface="B Titr" pitchFamily="2" charset="-78"/>
              </a:rPr>
              <a:t>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19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295400"/>
            <a:ext cx="874799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5711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609600"/>
            <a:ext cx="7391400" cy="5486400"/>
          </a:xfrm>
        </p:spPr>
        <p:txBody>
          <a:bodyPr>
            <a:normAutofit fontScale="70000" lnSpcReduction="20000"/>
          </a:bodyPr>
          <a:lstStyle/>
          <a:p>
            <a:pPr algn="ctr"/>
            <a:r>
              <a:rPr lang="fa-IR" sz="3600" dirty="0">
                <a:solidFill>
                  <a:schemeClr val="tx1"/>
                </a:solidFill>
                <a:cs typeface="B Nazanin" pitchFamily="2" charset="-78"/>
              </a:rPr>
              <a:t>دانشگاه علوم پزشكي قم </a:t>
            </a:r>
          </a:p>
          <a:p>
            <a:pPr algn="ctr"/>
            <a:r>
              <a:rPr lang="fa-IR" sz="3300" dirty="0">
                <a:solidFill>
                  <a:schemeClr val="tx1"/>
                </a:solidFill>
                <a:cs typeface="B Nazanin" pitchFamily="2" charset="-78"/>
              </a:rPr>
              <a:t>مرکز بهداشت شهرستان</a:t>
            </a:r>
          </a:p>
          <a:p>
            <a:pPr algn="ctr"/>
            <a:endParaRPr lang="fa-IR" sz="3600" dirty="0">
              <a:solidFill>
                <a:schemeClr val="tx1"/>
              </a:solidFill>
              <a:cs typeface="B Titr" pitchFamily="2" charset="-78"/>
            </a:endParaRPr>
          </a:p>
          <a:p>
            <a:pPr algn="ctr"/>
            <a:r>
              <a:rPr lang="fa-IR" sz="4000" dirty="0" smtClean="0">
                <a:solidFill>
                  <a:schemeClr val="accent1">
                    <a:lumMod val="75000"/>
                  </a:schemeClr>
                </a:solidFill>
                <a:cs typeface="B Titr" pitchFamily="2" charset="-78"/>
              </a:rPr>
              <a:t>دوره آموزشی</a:t>
            </a:r>
          </a:p>
          <a:p>
            <a:pPr algn="ctr"/>
            <a:r>
              <a:rPr lang="fa-IR" sz="4600" dirty="0" smtClean="0">
                <a:solidFill>
                  <a:schemeClr val="accent1">
                    <a:lumMod val="75000"/>
                  </a:schemeClr>
                </a:solidFill>
                <a:cs typeface="B Titr" pitchFamily="2" charset="-78"/>
              </a:rPr>
              <a:t> « روشهای </a:t>
            </a:r>
            <a:r>
              <a:rPr lang="fa-IR" sz="4600" dirty="0">
                <a:solidFill>
                  <a:schemeClr val="accent1">
                    <a:lumMod val="75000"/>
                  </a:schemeClr>
                </a:solidFill>
                <a:cs typeface="B Titr" pitchFamily="2" charset="-78"/>
              </a:rPr>
              <a:t>کنترل صدا در محیط کار </a:t>
            </a:r>
            <a:r>
              <a:rPr lang="fa-IR" sz="4600" dirty="0" smtClean="0">
                <a:solidFill>
                  <a:schemeClr val="accent1">
                    <a:lumMod val="75000"/>
                  </a:schemeClr>
                </a:solidFill>
                <a:cs typeface="B Titr" pitchFamily="2" charset="-78"/>
              </a:rPr>
              <a:t>»</a:t>
            </a:r>
          </a:p>
          <a:p>
            <a:pPr algn="ctr"/>
            <a:r>
              <a:rPr lang="fa-IR" sz="3400" dirty="0" smtClean="0">
                <a:solidFill>
                  <a:schemeClr val="accent1">
                    <a:lumMod val="75000"/>
                  </a:schemeClr>
                </a:solidFill>
                <a:cs typeface="B Titr" pitchFamily="2" charset="-78"/>
              </a:rPr>
              <a:t>(1395/6/08)</a:t>
            </a:r>
          </a:p>
          <a:p>
            <a:pPr algn="ctr"/>
            <a:endParaRPr lang="fa-IR" sz="4400" dirty="0" smtClean="0">
              <a:solidFill>
                <a:schemeClr val="tx1"/>
              </a:solidFill>
              <a:cs typeface="B Titr" pitchFamily="2" charset="-78"/>
            </a:endParaRPr>
          </a:p>
          <a:p>
            <a:pPr algn="ctr"/>
            <a:r>
              <a:rPr lang="fa-IR" sz="2800" b="1" dirty="0" smtClean="0">
                <a:solidFill>
                  <a:schemeClr val="tx1"/>
                </a:solidFill>
                <a:cs typeface="B Nazanin" pitchFamily="2" charset="-78"/>
              </a:rPr>
              <a:t>مدرّس</a:t>
            </a:r>
            <a:r>
              <a:rPr lang="fa-IR" sz="2800" b="1" dirty="0">
                <a:solidFill>
                  <a:schemeClr val="tx1"/>
                </a:solidFill>
                <a:cs typeface="B Nazanin" pitchFamily="2" charset="-78"/>
              </a:rPr>
              <a:t>: </a:t>
            </a:r>
          </a:p>
          <a:p>
            <a:pPr algn="ctr"/>
            <a:r>
              <a:rPr lang="fa-IR" sz="2800" dirty="0">
                <a:solidFill>
                  <a:schemeClr val="tx1"/>
                </a:solidFill>
                <a:cs typeface="B Nazanin" pitchFamily="2" charset="-78"/>
              </a:rPr>
              <a:t>علیرضا مشکوری</a:t>
            </a:r>
          </a:p>
          <a:p>
            <a:pPr algn="ctr"/>
            <a:r>
              <a:rPr lang="fa-IR" sz="2800" dirty="0">
                <a:solidFill>
                  <a:schemeClr val="tx1"/>
                </a:solidFill>
                <a:cs typeface="B Nazanin" pitchFamily="2" charset="-78"/>
              </a:rPr>
              <a:t>عضو هیئت علمی دانشکده بهداشت </a:t>
            </a:r>
            <a:r>
              <a:rPr lang="fa-IR" sz="2800" dirty="0" smtClean="0">
                <a:solidFill>
                  <a:schemeClr val="tx1"/>
                </a:solidFill>
                <a:cs typeface="B Nazanin" pitchFamily="2" charset="-78"/>
              </a:rPr>
              <a:t>قم</a:t>
            </a:r>
          </a:p>
          <a:p>
            <a:pPr algn="ctr" rtl="0"/>
            <a:r>
              <a:rPr lang="en-US" sz="2200" b="1" dirty="0" smtClean="0">
                <a:solidFill>
                  <a:schemeClr val="tx1"/>
                </a:solidFill>
                <a:cs typeface="B Titr" pitchFamily="2" charset="-78"/>
              </a:rPr>
              <a:t>(E-mail: amashkouri@muq.ac.ir)</a:t>
            </a:r>
            <a:endParaRPr lang="fa-IR" sz="3000" dirty="0">
              <a:solidFill>
                <a:schemeClr val="tx1"/>
              </a:solidFill>
              <a:cs typeface="B Nazanin" pitchFamily="2" charset="-78"/>
            </a:endParaRPr>
          </a:p>
          <a:p>
            <a:pPr algn="ctr"/>
            <a:endParaRPr lang="fa-IR" sz="2800" dirty="0" smtClean="0">
              <a:solidFill>
                <a:schemeClr val="tx1"/>
              </a:solidFill>
              <a:cs typeface="B Nazanin" pitchFamily="2" charset="-78"/>
            </a:endParaRPr>
          </a:p>
          <a:p>
            <a:pPr algn="ctr"/>
            <a:r>
              <a:rPr lang="fa-IR" sz="2800" b="1" dirty="0" smtClean="0">
                <a:solidFill>
                  <a:schemeClr val="tx1"/>
                </a:solidFill>
                <a:cs typeface="B Nazanin" pitchFamily="2" charset="-78"/>
              </a:rPr>
              <a:t>فراگیران:</a:t>
            </a:r>
          </a:p>
          <a:p>
            <a:pPr algn="ctr"/>
            <a:r>
              <a:rPr lang="fa-IR" sz="2800" dirty="0">
                <a:solidFill>
                  <a:schemeClr val="tx1"/>
                </a:solidFill>
                <a:cs typeface="B Nazanin" pitchFamily="2" charset="-78"/>
              </a:rPr>
              <a:t>کارشناسان </a:t>
            </a:r>
            <a:r>
              <a:rPr lang="fa-IR" sz="2800" dirty="0" smtClean="0">
                <a:solidFill>
                  <a:schemeClr val="tx1"/>
                </a:solidFill>
                <a:cs typeface="B Nazanin" pitchFamily="2" charset="-78"/>
              </a:rPr>
              <a:t>بهداشت </a:t>
            </a:r>
            <a:r>
              <a:rPr lang="fa-IR" sz="2800" dirty="0">
                <a:solidFill>
                  <a:schemeClr val="tx1"/>
                </a:solidFill>
                <a:cs typeface="B Nazanin" pitchFamily="2" charset="-78"/>
              </a:rPr>
              <a:t>حرفه ای استان قم</a:t>
            </a:r>
            <a:endParaRPr lang="en-US" sz="2800" dirty="0">
              <a:solidFill>
                <a:schemeClr val="tx1"/>
              </a:solidFill>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7538448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rmAutofit/>
          </a:bodyPr>
          <a:lstStyle/>
          <a:p>
            <a:pPr algn="just">
              <a:lnSpc>
                <a:spcPct val="150000"/>
              </a:lnSpc>
            </a:pPr>
            <a:r>
              <a:rPr lang="fa-IR" sz="3600" b="1" dirty="0" smtClean="0">
                <a:solidFill>
                  <a:schemeClr val="tx1"/>
                </a:solidFill>
                <a:cs typeface="B Roya" panose="00000400000000000000" pitchFamily="2" charset="-78"/>
              </a:rPr>
              <a:t>بخش دوم:</a:t>
            </a:r>
          </a:p>
          <a:p>
            <a:pPr algn="just">
              <a:lnSpc>
                <a:spcPct val="150000"/>
              </a:lnSpc>
            </a:pPr>
            <a:endParaRPr lang="fa-IR" sz="2800" b="1" dirty="0" smtClean="0">
              <a:solidFill>
                <a:schemeClr val="tx1"/>
              </a:solidFill>
              <a:cs typeface="B Roya" panose="00000400000000000000" pitchFamily="2" charset="-78"/>
            </a:endParaRPr>
          </a:p>
          <a:p>
            <a:pPr algn="ctr">
              <a:lnSpc>
                <a:spcPct val="150000"/>
              </a:lnSpc>
            </a:pPr>
            <a:r>
              <a:rPr lang="fa-IR" sz="3600" b="1" dirty="0">
                <a:solidFill>
                  <a:schemeClr val="accent1">
                    <a:lumMod val="75000"/>
                  </a:schemeClr>
                </a:solidFill>
                <a:latin typeface="Times New Roman"/>
                <a:ea typeface="Times New Roman"/>
                <a:cs typeface="B Titr" panose="00000700000000000000" pitchFamily="2" charset="-78"/>
              </a:rPr>
              <a:t>روشهای اندازه گیری صدا در محیط کار و</a:t>
            </a:r>
          </a:p>
          <a:p>
            <a:pPr algn="ctr">
              <a:lnSpc>
                <a:spcPct val="150000"/>
              </a:lnSpc>
            </a:pPr>
            <a:r>
              <a:rPr lang="fa-IR" sz="3600" b="1" dirty="0">
                <a:solidFill>
                  <a:schemeClr val="accent1">
                    <a:lumMod val="75000"/>
                  </a:schemeClr>
                </a:solidFill>
                <a:latin typeface="Times New Roman"/>
                <a:ea typeface="Times New Roman"/>
                <a:cs typeface="B Titr" panose="00000700000000000000" pitchFamily="2" charset="-78"/>
              </a:rPr>
              <a:t> نحوه کار با دستگاه های صداسنج</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27314936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Why measure noise in the workplace</a:t>
            </a:r>
            <a:r>
              <a:rPr lang="en-US" sz="3200" dirty="0" smtClean="0">
                <a:latin typeface="FranklinGothic-DemiCnd"/>
              </a:rPr>
              <a:t>?</a:t>
            </a:r>
          </a:p>
          <a:p>
            <a:pPr marL="571500" indent="-571500" algn="just" rtl="0">
              <a:buFont typeface="Arial" panose="020B0604020202020204"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Measuring </a:t>
            </a:r>
            <a:r>
              <a:rPr lang="en-US" sz="3200" dirty="0">
                <a:solidFill>
                  <a:schemeClr val="tx1"/>
                </a:solidFill>
                <a:latin typeface="Times New Roman" panose="02020603050405020304" pitchFamily="18" charset="0"/>
                <a:cs typeface="Times New Roman" panose="02020603050405020304" pitchFamily="18" charset="0"/>
              </a:rPr>
              <a:t>noise levels and workers' noise exposures is the most important part of a workplace hearing conservation and noise control program. </a:t>
            </a:r>
            <a:endParaRPr lang="en-US" sz="32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buFont typeface="Arial" panose="020B0604020202020204"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It </a:t>
            </a:r>
            <a:r>
              <a:rPr lang="en-US" sz="3200" dirty="0">
                <a:solidFill>
                  <a:schemeClr val="tx1"/>
                </a:solidFill>
                <a:latin typeface="Times New Roman" panose="02020603050405020304" pitchFamily="18" charset="0"/>
                <a:cs typeface="Times New Roman" panose="02020603050405020304" pitchFamily="18" charset="0"/>
              </a:rPr>
              <a:t>helps identify work locations where there are noise problems, employees who may be affected, and where additional noise measurements need to be made. </a:t>
            </a:r>
            <a:endParaRPr lang="fa-IR" sz="32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71051076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How is workplace noise measured</a:t>
            </a:r>
            <a:r>
              <a:rPr lang="en-US" sz="3200" dirty="0" smtClean="0">
                <a:latin typeface="FranklinGothic-DemiCnd"/>
              </a:rPr>
              <a:t>?</a:t>
            </a:r>
          </a:p>
          <a:p>
            <a:pPr marL="571500" indent="-571500" algn="just" rtl="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For occupational hygiene purposes, the sound pressure level is measured to determine noise exposures. </a:t>
            </a:r>
            <a:endParaRPr lang="en-US" sz="30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buFont typeface="Arial" panose="020B0604020202020204" pitchFamily="34" charset="0"/>
              <a:buChar char="•"/>
            </a:pPr>
            <a:r>
              <a:rPr lang="en-US" sz="3000" dirty="0" smtClean="0">
                <a:solidFill>
                  <a:schemeClr val="tx1"/>
                </a:solidFill>
                <a:latin typeface="Times New Roman" panose="02020603050405020304" pitchFamily="18" charset="0"/>
                <a:cs typeface="Times New Roman" panose="02020603050405020304" pitchFamily="18" charset="0"/>
              </a:rPr>
              <a:t>Various </a:t>
            </a:r>
            <a:r>
              <a:rPr lang="en-US" sz="3000" dirty="0">
                <a:solidFill>
                  <a:schemeClr val="tx1"/>
                </a:solidFill>
                <a:latin typeface="Times New Roman" panose="02020603050405020304" pitchFamily="18" charset="0"/>
                <a:cs typeface="Times New Roman" panose="02020603050405020304" pitchFamily="18" charset="0"/>
              </a:rPr>
              <a:t>instruments and techniques may be used. </a:t>
            </a:r>
            <a:endParaRPr lang="en-US" sz="30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buFont typeface="Arial" panose="020B0604020202020204" pitchFamily="34" charset="0"/>
              <a:buChar char="•"/>
            </a:pPr>
            <a:r>
              <a:rPr lang="en-US" sz="3000" dirty="0" smtClean="0">
                <a:solidFill>
                  <a:schemeClr val="tx1"/>
                </a:solidFill>
                <a:latin typeface="Times New Roman" panose="02020603050405020304" pitchFamily="18" charset="0"/>
                <a:cs typeface="Times New Roman" panose="02020603050405020304" pitchFamily="18" charset="0"/>
              </a:rPr>
              <a:t>The </a:t>
            </a:r>
            <a:r>
              <a:rPr lang="en-US" sz="3000" dirty="0">
                <a:solidFill>
                  <a:schemeClr val="tx1"/>
                </a:solidFill>
                <a:latin typeface="Times New Roman" panose="02020603050405020304" pitchFamily="18" charset="0"/>
                <a:cs typeface="Times New Roman" panose="02020603050405020304" pitchFamily="18" charset="0"/>
              </a:rPr>
              <a:t>choice depends on the workplace noise and the information needed.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53801385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How do you identify noise problems in the workplace</a:t>
            </a:r>
            <a:r>
              <a:rPr lang="en-US" sz="3200" dirty="0" smtClean="0">
                <a:latin typeface="FranklinGothic-DemiCnd"/>
              </a:rPr>
              <a:t>?</a:t>
            </a:r>
            <a:endParaRPr lang="en-US" sz="28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The first step is to determine whether or not noise is a potential problem in your workplace. A walk-through survey helps in making this decision. The indicators of potentially hazardous noise level include:</a:t>
            </a:r>
          </a:p>
          <a:p>
            <a:pPr marL="571500" indent="-571500" algn="just" rtl="0">
              <a:buFont typeface="Wingdings"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Noise </a:t>
            </a:r>
            <a:r>
              <a:rPr lang="en-US" sz="2800" dirty="0">
                <a:solidFill>
                  <a:schemeClr val="tx1"/>
                </a:solidFill>
                <a:latin typeface="Times New Roman" panose="02020603050405020304" pitchFamily="18" charset="0"/>
                <a:cs typeface="Times New Roman" panose="02020603050405020304" pitchFamily="18" charset="0"/>
              </a:rPr>
              <a:t>is louder than busy city traffic.</a:t>
            </a:r>
          </a:p>
          <a:p>
            <a:pPr marL="571500" indent="-571500" algn="just" rtl="0">
              <a:buFont typeface="Wingdings"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People </a:t>
            </a:r>
            <a:r>
              <a:rPr lang="en-US" sz="2800" dirty="0">
                <a:solidFill>
                  <a:schemeClr val="tx1"/>
                </a:solidFill>
                <a:latin typeface="Times New Roman" panose="02020603050405020304" pitchFamily="18" charset="0"/>
                <a:cs typeface="Times New Roman" panose="02020603050405020304" pitchFamily="18" charset="0"/>
              </a:rPr>
              <a:t>have to raise their voice to talk to someone at one </a:t>
            </a:r>
            <a:r>
              <a:rPr lang="en-US" sz="2800" dirty="0" smtClean="0">
                <a:solidFill>
                  <a:schemeClr val="tx1"/>
                </a:solidFill>
                <a:latin typeface="Times New Roman" panose="02020603050405020304" pitchFamily="18" charset="0"/>
                <a:cs typeface="Times New Roman" panose="02020603050405020304" pitchFamily="18" charset="0"/>
              </a:rPr>
              <a:t>meter </a:t>
            </a:r>
            <a:r>
              <a:rPr lang="en-US" sz="2800" dirty="0">
                <a:solidFill>
                  <a:schemeClr val="tx1"/>
                </a:solidFill>
                <a:latin typeface="Times New Roman" panose="02020603050405020304" pitchFamily="18" charset="0"/>
                <a:cs typeface="Times New Roman" panose="02020603050405020304" pitchFamily="18" charset="0"/>
              </a:rPr>
              <a:t>(3 feet) away</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49442149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smtClean="0">
                <a:latin typeface="FranklinGothic-DemiCnd"/>
              </a:rPr>
              <a:t>…</a:t>
            </a:r>
            <a:endParaRPr lang="en-US" sz="28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buFont typeface="Wingdings"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At </a:t>
            </a:r>
            <a:r>
              <a:rPr lang="en-US" sz="2800" dirty="0">
                <a:solidFill>
                  <a:schemeClr val="tx1"/>
                </a:solidFill>
                <a:latin typeface="Times New Roman" panose="02020603050405020304" pitchFamily="18" charset="0"/>
                <a:cs typeface="Times New Roman" panose="02020603050405020304" pitchFamily="18" charset="0"/>
              </a:rPr>
              <a:t>the end of work shift people have to increase the volume of their radio or TV to a level too loud for others.</a:t>
            </a:r>
          </a:p>
          <a:p>
            <a:pPr marL="571500" indent="-571500" algn="just" rtl="0">
              <a:buFont typeface="Wingdings"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After </a:t>
            </a:r>
            <a:r>
              <a:rPr lang="en-US" sz="2800" dirty="0">
                <a:solidFill>
                  <a:schemeClr val="tx1"/>
                </a:solidFill>
                <a:latin typeface="Times New Roman" panose="02020603050405020304" pitchFamily="18" charset="0"/>
                <a:cs typeface="Times New Roman" panose="02020603050405020304" pitchFamily="18" charset="0"/>
              </a:rPr>
              <a:t>working for a few years at that workplace, employees find it difficult to communicate in a crowd or party situation where there are other sounds or many voices.</a:t>
            </a:r>
          </a:p>
          <a:p>
            <a:pPr marL="571500" indent="-57150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Noise </a:t>
            </a:r>
            <a:r>
              <a:rPr lang="en-US" sz="2800" dirty="0">
                <a:solidFill>
                  <a:schemeClr val="tx1"/>
                </a:solidFill>
                <a:latin typeface="Times New Roman" panose="02020603050405020304" pitchFamily="18" charset="0"/>
                <a:cs typeface="Times New Roman" panose="02020603050405020304" pitchFamily="18" charset="0"/>
              </a:rPr>
              <a:t>measurement data from studies in similar situations are very helpful in assessing the potential noise problem.</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4809100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What things do you consider when planning noise measurement</a:t>
            </a:r>
            <a:r>
              <a:rPr lang="en-US" sz="3200" dirty="0" smtClean="0">
                <a:latin typeface="FranklinGothic-DemiCnd"/>
              </a:rPr>
              <a:t>?</a:t>
            </a:r>
          </a:p>
          <a:p>
            <a:pPr algn="just" rtl="0"/>
            <a:r>
              <a:rPr lang="en-US" sz="2400" dirty="0">
                <a:solidFill>
                  <a:schemeClr val="tx1"/>
                </a:solidFill>
                <a:latin typeface="Times New Roman" panose="02020603050405020304" pitchFamily="18" charset="0"/>
                <a:cs typeface="Times New Roman" panose="02020603050405020304" pitchFamily="18" charset="0"/>
              </a:rPr>
              <a:t>Before taking field measurements, it is important to determine the type of information required. The person making the measurement must understand:</a:t>
            </a:r>
          </a:p>
          <a:p>
            <a:pPr algn="just" rtl="0"/>
            <a:r>
              <a:rPr lang="en-US" sz="2400" dirty="0">
                <a:solidFill>
                  <a:schemeClr val="tx1"/>
                </a:solidFill>
                <a:latin typeface="Times New Roman" panose="02020603050405020304" pitchFamily="18" charset="0"/>
                <a:cs typeface="Times New Roman" panose="02020603050405020304" pitchFamily="18" charset="0"/>
              </a:rPr>
              <a:t>•The purpose of measurement: compliance with noise regulations, hearing loss prevention, noise control, community annoyance etc. </a:t>
            </a:r>
          </a:p>
          <a:p>
            <a:pPr algn="just" rtl="0"/>
            <a:r>
              <a:rPr lang="en-US" sz="2400" dirty="0">
                <a:solidFill>
                  <a:schemeClr val="tx1"/>
                </a:solidFill>
                <a:latin typeface="Times New Roman" panose="02020603050405020304" pitchFamily="18" charset="0"/>
                <a:cs typeface="Times New Roman" panose="02020603050405020304" pitchFamily="18" charset="0"/>
              </a:rPr>
              <a:t>•The sources of noise, and times when the sources are operating.</a:t>
            </a:r>
          </a:p>
          <a:p>
            <a:pPr algn="just" rtl="0"/>
            <a:r>
              <a:rPr lang="en-US" sz="2400" dirty="0">
                <a:solidFill>
                  <a:schemeClr val="tx1"/>
                </a:solidFill>
                <a:latin typeface="Times New Roman" panose="02020603050405020304" pitchFamily="18" charset="0"/>
                <a:cs typeface="Times New Roman" panose="02020603050405020304" pitchFamily="18" charset="0"/>
              </a:rPr>
              <a:t>•The temporal pattern of noise - continuous, variable, intermittent, impulse.</a:t>
            </a:r>
          </a:p>
          <a:p>
            <a:pPr algn="just" rtl="0"/>
            <a:r>
              <a:rPr lang="en-US" sz="2400" dirty="0">
                <a:solidFill>
                  <a:schemeClr val="tx1"/>
                </a:solidFill>
                <a:latin typeface="Times New Roman" panose="02020603050405020304" pitchFamily="18" charset="0"/>
                <a:cs typeface="Times New Roman" panose="02020603050405020304" pitchFamily="18" charset="0"/>
              </a:rPr>
              <a:t>•Locations of exposed persons</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80212743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600" dirty="0" smtClean="0">
                <a:latin typeface="FranklinGothic-DemiCnd"/>
              </a:rPr>
              <a:t>…</a:t>
            </a:r>
            <a:endParaRPr lang="en-US" sz="2600" dirty="0">
              <a:solidFill>
                <a:schemeClr val="tx1"/>
              </a:solidFill>
              <a:latin typeface="Times New Roman" panose="02020603050405020304" pitchFamily="18" charset="0"/>
              <a:cs typeface="Times New Roman" panose="02020603050405020304" pitchFamily="18" charset="0"/>
            </a:endParaRPr>
          </a:p>
          <a:p>
            <a:pPr algn="just" rtl="0"/>
            <a:r>
              <a:rPr lang="en-US" sz="2600" dirty="0" smtClean="0">
                <a:solidFill>
                  <a:schemeClr val="tx1"/>
                </a:solidFill>
                <a:latin typeface="Times New Roman" panose="02020603050405020304" pitchFamily="18" charset="0"/>
                <a:cs typeface="Times New Roman" panose="02020603050405020304" pitchFamily="18" charset="0"/>
              </a:rPr>
              <a:t>The </a:t>
            </a:r>
            <a:r>
              <a:rPr lang="en-US" sz="2600" dirty="0">
                <a:solidFill>
                  <a:schemeClr val="tx1"/>
                </a:solidFill>
                <a:latin typeface="Times New Roman" panose="02020603050405020304" pitchFamily="18" charset="0"/>
                <a:cs typeface="Times New Roman" panose="02020603050405020304" pitchFamily="18" charset="0"/>
              </a:rPr>
              <a:t>initial measurements are noise surveys to determine if:</a:t>
            </a:r>
          </a:p>
          <a:p>
            <a:pPr algn="just" rtl="0"/>
            <a:r>
              <a:rPr lang="en-US" sz="2600" dirty="0">
                <a:solidFill>
                  <a:schemeClr val="tx1"/>
                </a:solidFill>
                <a:latin typeface="Times New Roman" panose="02020603050405020304" pitchFamily="18" charset="0"/>
                <a:cs typeface="Times New Roman" panose="02020603050405020304" pitchFamily="18" charset="0"/>
              </a:rPr>
              <a:t>•Noise problem exists.</a:t>
            </a:r>
          </a:p>
          <a:p>
            <a:pPr algn="just" rtl="0"/>
            <a:r>
              <a:rPr lang="en-US" sz="2600" dirty="0">
                <a:solidFill>
                  <a:schemeClr val="tx1"/>
                </a:solidFill>
                <a:latin typeface="Times New Roman" panose="02020603050405020304" pitchFamily="18" charset="0"/>
                <a:cs typeface="Times New Roman" panose="02020603050405020304" pitchFamily="18" charset="0"/>
              </a:rPr>
              <a:t>•Further measurements are needed.</a:t>
            </a:r>
          </a:p>
          <a:p>
            <a:pPr algn="just" rtl="0"/>
            <a:r>
              <a:rPr lang="en-US" sz="2600" dirty="0" smtClean="0">
                <a:solidFill>
                  <a:schemeClr val="tx1"/>
                </a:solidFill>
                <a:latin typeface="Times New Roman" panose="02020603050405020304" pitchFamily="18" charset="0"/>
                <a:cs typeface="Times New Roman" panose="02020603050405020304" pitchFamily="18" charset="0"/>
              </a:rPr>
              <a:t>The </a:t>
            </a:r>
            <a:r>
              <a:rPr lang="en-US" sz="2600" dirty="0">
                <a:solidFill>
                  <a:schemeClr val="tx1"/>
                </a:solidFill>
                <a:latin typeface="Times New Roman" panose="02020603050405020304" pitchFamily="18" charset="0"/>
                <a:cs typeface="Times New Roman" panose="02020603050405020304" pitchFamily="18" charset="0"/>
              </a:rPr>
              <a:t>second step is to determine personal noise exposure levels; that is, the amount of noise to which individual employees are exposed. If the workplace noise remains steady, noise survey data can be used to determine employee exposures. However, noise </a:t>
            </a:r>
            <a:r>
              <a:rPr lang="en-US" sz="2600" dirty="0" err="1">
                <a:solidFill>
                  <a:schemeClr val="tx1"/>
                </a:solidFill>
                <a:latin typeface="Times New Roman" panose="02020603050405020304" pitchFamily="18" charset="0"/>
                <a:cs typeface="Times New Roman" panose="02020603050405020304" pitchFamily="18" charset="0"/>
              </a:rPr>
              <a:t>dosimetry</a:t>
            </a:r>
            <a:r>
              <a:rPr lang="en-US" sz="2600" dirty="0">
                <a:solidFill>
                  <a:schemeClr val="tx1"/>
                </a:solidFill>
                <a:latin typeface="Times New Roman" panose="02020603050405020304" pitchFamily="18" charset="0"/>
                <a:cs typeface="Times New Roman" panose="02020603050405020304" pitchFamily="18" charset="0"/>
              </a:rPr>
              <a:t> is necessary if the workplace noise levels vary throughout the day or if the workers are fairly mobile.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51395696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600" dirty="0">
                <a:latin typeface="FranklinGothic-DemiCnd"/>
              </a:rPr>
              <a:t>What types of instruments are used for measuring noise</a:t>
            </a:r>
            <a:r>
              <a:rPr lang="en-US" sz="3600" dirty="0" smtClean="0">
                <a:latin typeface="FranklinGothic-DemiCnd"/>
              </a:rPr>
              <a:t>?</a:t>
            </a:r>
          </a:p>
          <a:p>
            <a:pPr marL="457200" indent="-457200" algn="just"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The most common instruments used for measuring noise are the sound level meter (SLM), the integrating sound level meter (ISLM), and the noise dosimeter. </a:t>
            </a:r>
            <a:endParaRPr lang="en-US" sz="2800" dirty="0" smtClean="0">
              <a:solidFill>
                <a:schemeClr val="tx1"/>
              </a:solidFill>
              <a:latin typeface="Times New Roman" panose="02020603050405020304" pitchFamily="18" charset="0"/>
              <a:cs typeface="Times New Roman" panose="02020603050405020304" pitchFamily="18" charset="0"/>
            </a:endParaRPr>
          </a:p>
          <a:p>
            <a:pPr marL="457200" indent="-45720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It </a:t>
            </a:r>
            <a:r>
              <a:rPr lang="en-US" sz="2800" dirty="0">
                <a:solidFill>
                  <a:schemeClr val="tx1"/>
                </a:solidFill>
                <a:latin typeface="Times New Roman" panose="02020603050405020304" pitchFamily="18" charset="0"/>
                <a:cs typeface="Times New Roman" panose="02020603050405020304" pitchFamily="18" charset="0"/>
              </a:rPr>
              <a:t>is important that you understand the calibration, operation and reading the instrument you use. </a:t>
            </a:r>
            <a:endParaRPr lang="en-US" sz="2800" dirty="0" smtClean="0">
              <a:solidFill>
                <a:schemeClr val="tx1"/>
              </a:solidFill>
              <a:latin typeface="Times New Roman" panose="02020603050405020304" pitchFamily="18" charset="0"/>
              <a:cs typeface="Times New Roman" panose="02020603050405020304" pitchFamily="18" charset="0"/>
            </a:endParaRPr>
          </a:p>
          <a:p>
            <a:pPr marL="457200" indent="-45720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user's manual provided by the instrument manufacturer provides most of this </a:t>
            </a:r>
            <a:r>
              <a:rPr lang="en-US" sz="2800" dirty="0" smtClean="0">
                <a:solidFill>
                  <a:schemeClr val="tx1"/>
                </a:solidFill>
                <a:latin typeface="Times New Roman" panose="02020603050405020304" pitchFamily="18" charset="0"/>
                <a:cs typeface="Times New Roman" panose="02020603050405020304" pitchFamily="18" charset="0"/>
              </a:rPr>
              <a:t>information.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65247828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8701"/>
            <a:ext cx="9144000" cy="415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29528" y="543580"/>
            <a:ext cx="5884944" cy="523220"/>
          </a:xfrm>
          <a:prstGeom prst="rect">
            <a:avLst/>
          </a:prstGeom>
        </p:spPr>
        <p:txBody>
          <a:bodyPr wrap="none">
            <a:spAutoFit/>
          </a:bodyPr>
          <a:lstStyle/>
          <a:p>
            <a:r>
              <a:rPr lang="en-US" sz="2800" dirty="0"/>
              <a:t>Guidelines for Instrument Selection</a:t>
            </a:r>
            <a:endParaRPr lang="fa-IR" sz="2800" dirty="0"/>
          </a:p>
        </p:txBody>
      </p:sp>
    </p:spTree>
    <p:extLst>
      <p:ext uri="{BB962C8B-B14F-4D97-AF65-F5344CB8AC3E}">
        <p14:creationId xmlns:p14="http://schemas.microsoft.com/office/powerpoint/2010/main" val="167190057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a:latin typeface="FranklinGothic-DemiCnd"/>
              </a:rPr>
              <a:t>What is a sound level meter (SLM</a:t>
            </a:r>
            <a:r>
              <a:rPr lang="en-US" sz="2800" dirty="0" smtClean="0">
                <a:latin typeface="FranklinGothic-DemiCnd"/>
              </a:rPr>
              <a:t>)?</a:t>
            </a:r>
          </a:p>
          <a:p>
            <a:pPr marL="342900" indent="-342900" algn="just" rtl="0">
              <a:buFont typeface="Arial" pitchFamily="34" charset="0"/>
              <a:buChar char="•"/>
            </a:pPr>
            <a:r>
              <a:rPr lang="en-US" dirty="0">
                <a:solidFill>
                  <a:schemeClr val="tx1"/>
                </a:solidFill>
                <a:latin typeface="Times New Roman" panose="02020603050405020304" pitchFamily="18" charset="0"/>
                <a:cs typeface="Times New Roman" panose="02020603050405020304" pitchFamily="18" charset="0"/>
              </a:rPr>
              <a:t>The SLM consists of a microphone, electronic circuits and a readout display. The microphone detects the small air pressure variations associated with sound and changes them into electrical signals. These signals are then processed by the electronic circuitry of the instrument. The readout displays the sound level in decibels. The SLM takes the sound pressure level at one instant in a particular location. </a:t>
            </a:r>
          </a:p>
          <a:p>
            <a:pPr marL="342900" indent="-342900" algn="just" rtl="0">
              <a:buFont typeface="Arial"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To </a:t>
            </a:r>
            <a:r>
              <a:rPr lang="en-US" dirty="0">
                <a:solidFill>
                  <a:schemeClr val="tx1"/>
                </a:solidFill>
                <a:latin typeface="Times New Roman" panose="02020603050405020304" pitchFamily="18" charset="0"/>
                <a:cs typeface="Times New Roman" panose="02020603050405020304" pitchFamily="18" charset="0"/>
              </a:rPr>
              <a:t>take measurements, the SLM is held at arm's length at the ear height for those exposed to the noise. With most SLMs it does not matter exactly how the microphone is pointed at the noise </a:t>
            </a:r>
            <a:r>
              <a:rPr lang="en-US" dirty="0" smtClean="0">
                <a:solidFill>
                  <a:schemeClr val="tx1"/>
                </a:solidFill>
                <a:latin typeface="Times New Roman" panose="02020603050405020304" pitchFamily="18" charset="0"/>
                <a:cs typeface="Times New Roman" panose="02020603050405020304" pitchFamily="18" charset="0"/>
              </a:rPr>
              <a:t>source.</a:t>
            </a:r>
          </a:p>
          <a:p>
            <a:pPr marL="342900" indent="-342900" algn="just" rtl="0">
              <a:buFont typeface="Arial"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instrument's instruction manual explains how to hold the microphone. The SLM must be calibrated before and after each use. The manual also gives the calibration procedure.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29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47229801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rmAutofit lnSpcReduction="10000"/>
          </a:bodyPr>
          <a:lstStyle/>
          <a:p>
            <a:pPr algn="just">
              <a:lnSpc>
                <a:spcPct val="150000"/>
              </a:lnSpc>
            </a:pPr>
            <a:r>
              <a:rPr lang="fa-IR" sz="3600" b="1" dirty="0" smtClean="0">
                <a:solidFill>
                  <a:schemeClr val="tx1"/>
                </a:solidFill>
                <a:cs typeface="B Roya" panose="00000400000000000000" pitchFamily="2" charset="-78"/>
              </a:rPr>
              <a:t>برنامه کارگاه:</a:t>
            </a:r>
          </a:p>
          <a:p>
            <a:pPr algn="just">
              <a:lnSpc>
                <a:spcPct val="150000"/>
              </a:lnSpc>
            </a:pPr>
            <a:endParaRPr lang="fa-IR" sz="3600" b="1" dirty="0">
              <a:solidFill>
                <a:schemeClr val="tx1"/>
              </a:solidFill>
              <a:cs typeface="B Roya" panose="00000400000000000000" pitchFamily="2" charset="-78"/>
            </a:endParaRPr>
          </a:p>
          <a:p>
            <a:pPr marL="514350" indent="-514350" algn="just">
              <a:lnSpc>
                <a:spcPct val="150000"/>
              </a:lnSpc>
              <a:buFont typeface="+mj-lt"/>
              <a:buAutoNum type="arabicPeriod"/>
            </a:pPr>
            <a:r>
              <a:rPr lang="fa-IR" sz="3200" b="1" dirty="0" smtClean="0">
                <a:solidFill>
                  <a:schemeClr val="accent1">
                    <a:lumMod val="75000"/>
                  </a:schemeClr>
                </a:solidFill>
                <a:latin typeface="Times New Roman"/>
                <a:ea typeface="Times New Roman"/>
                <a:cs typeface="B Roya" panose="00000400000000000000" pitchFamily="2" charset="-78"/>
              </a:rPr>
              <a:t>پارامترهای </a:t>
            </a:r>
            <a:r>
              <a:rPr lang="fa-IR" sz="3200" b="1" dirty="0">
                <a:solidFill>
                  <a:schemeClr val="accent1">
                    <a:lumMod val="75000"/>
                  </a:schemeClr>
                </a:solidFill>
                <a:latin typeface="Times New Roman"/>
                <a:ea typeface="Times New Roman"/>
                <a:cs typeface="B Roya" panose="00000400000000000000" pitchFamily="2" charset="-78"/>
              </a:rPr>
              <a:t>اندازه گیری صدا در محیط </a:t>
            </a:r>
            <a:r>
              <a:rPr lang="fa-IR" sz="3200" b="1" dirty="0" smtClean="0">
                <a:solidFill>
                  <a:schemeClr val="accent1">
                    <a:lumMod val="75000"/>
                  </a:schemeClr>
                </a:solidFill>
                <a:latin typeface="Times New Roman"/>
                <a:ea typeface="Times New Roman"/>
                <a:cs typeface="B Roya" panose="00000400000000000000" pitchFamily="2" charset="-78"/>
              </a:rPr>
              <a:t>کار</a:t>
            </a:r>
          </a:p>
          <a:p>
            <a:pPr marL="514350" indent="-514350" algn="just">
              <a:lnSpc>
                <a:spcPct val="150000"/>
              </a:lnSpc>
              <a:buFont typeface="+mj-lt"/>
              <a:buAutoNum type="arabicPeriod"/>
            </a:pPr>
            <a:r>
              <a:rPr lang="fa-IR" sz="3200" b="1" dirty="0" smtClean="0">
                <a:solidFill>
                  <a:schemeClr val="accent1">
                    <a:lumMod val="75000"/>
                  </a:schemeClr>
                </a:solidFill>
                <a:cs typeface="B Roya" panose="00000400000000000000" pitchFamily="2" charset="-78"/>
              </a:rPr>
              <a:t>روشهای </a:t>
            </a:r>
            <a:r>
              <a:rPr lang="fa-IR" sz="3200" b="1" dirty="0">
                <a:solidFill>
                  <a:schemeClr val="accent1">
                    <a:lumMod val="75000"/>
                  </a:schemeClr>
                </a:solidFill>
                <a:cs typeface="B Roya" panose="00000400000000000000" pitchFamily="2" charset="-78"/>
              </a:rPr>
              <a:t>اندازه گیری صدا در محیط کار </a:t>
            </a:r>
            <a:r>
              <a:rPr lang="fa-IR" sz="3200" b="1" dirty="0" smtClean="0">
                <a:solidFill>
                  <a:schemeClr val="accent1">
                    <a:lumMod val="75000"/>
                  </a:schemeClr>
                </a:solidFill>
                <a:cs typeface="B Roya" panose="00000400000000000000" pitchFamily="2" charset="-78"/>
              </a:rPr>
              <a:t>و نحوه </a:t>
            </a:r>
            <a:r>
              <a:rPr lang="fa-IR" sz="3200" b="1" dirty="0">
                <a:solidFill>
                  <a:schemeClr val="accent1">
                    <a:lumMod val="75000"/>
                  </a:schemeClr>
                </a:solidFill>
                <a:cs typeface="B Roya" panose="00000400000000000000" pitchFamily="2" charset="-78"/>
              </a:rPr>
              <a:t>کار با دستگاه های صداسنج</a:t>
            </a:r>
          </a:p>
          <a:p>
            <a:pPr marL="514350" indent="-514350" algn="just">
              <a:lnSpc>
                <a:spcPct val="150000"/>
              </a:lnSpc>
              <a:buFont typeface="+mj-lt"/>
              <a:buAutoNum type="arabicPeriod"/>
            </a:pPr>
            <a:r>
              <a:rPr lang="fa-IR" sz="3200" b="1" dirty="0" smtClean="0">
                <a:solidFill>
                  <a:schemeClr val="accent1">
                    <a:lumMod val="75000"/>
                  </a:schemeClr>
                </a:solidFill>
                <a:cs typeface="B Roya" panose="00000400000000000000" pitchFamily="2" charset="-78"/>
              </a:rPr>
              <a:t>راهکارهای </a:t>
            </a:r>
            <a:r>
              <a:rPr lang="fa-IR" sz="3200" b="1" dirty="0">
                <a:solidFill>
                  <a:schemeClr val="accent1">
                    <a:lumMod val="75000"/>
                  </a:schemeClr>
                </a:solidFill>
                <a:cs typeface="B Roya" panose="00000400000000000000" pitchFamily="2" charset="-78"/>
              </a:rPr>
              <a:t>کنترل صدا در محیط کار</a:t>
            </a:r>
          </a:p>
          <a:p>
            <a:pPr algn="just">
              <a:lnSpc>
                <a:spcPct val="150000"/>
              </a:lnSpc>
            </a:pPr>
            <a:endParaRPr lang="fa-IR" sz="3600" b="1" dirty="0">
              <a:solidFill>
                <a:schemeClr val="accent1">
                  <a:lumMod val="75000"/>
                </a:schemeClr>
              </a:solidFill>
              <a:cs typeface="B Titr" panose="000007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73179778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smtClean="0">
                <a:latin typeface="FranklinGothic-DemiCnd"/>
              </a:rPr>
              <a:t>…</a:t>
            </a:r>
          </a:p>
          <a:p>
            <a:pPr marL="285750" indent="-285750" algn="just" rtl="0">
              <a:buFont typeface="Arial" pitchFamily="34" charset="0"/>
              <a:buChar char="•"/>
            </a:pPr>
            <a:r>
              <a:rPr lang="en-US" sz="2500" dirty="0" smtClean="0">
                <a:solidFill>
                  <a:schemeClr val="tx1"/>
                </a:solidFill>
                <a:latin typeface="Times New Roman" panose="02020603050405020304" pitchFamily="18" charset="0"/>
                <a:cs typeface="Times New Roman" panose="02020603050405020304" pitchFamily="18" charset="0"/>
              </a:rPr>
              <a:t>With </a:t>
            </a:r>
            <a:r>
              <a:rPr lang="en-US" sz="2500" dirty="0">
                <a:solidFill>
                  <a:schemeClr val="tx1"/>
                </a:solidFill>
                <a:latin typeface="Times New Roman" panose="02020603050405020304" pitchFamily="18" charset="0"/>
                <a:cs typeface="Times New Roman" panose="02020603050405020304" pitchFamily="18" charset="0"/>
              </a:rPr>
              <a:t>most SLMs, the readings can be taken on either SLOW or FAST response. The response rate is the time period over which the instrument averages the sound level before displaying it on the readout. Workplace noise level measurements should be taken on SLOW response. </a:t>
            </a:r>
          </a:p>
          <a:p>
            <a:pPr marL="285750" indent="-285750" algn="just" rtl="0">
              <a:buFont typeface="Arial" pitchFamily="34" charset="0"/>
              <a:buChar char="•"/>
            </a:pPr>
            <a:r>
              <a:rPr lang="en-US" sz="2500" dirty="0" smtClean="0">
                <a:solidFill>
                  <a:schemeClr val="tx1"/>
                </a:solidFill>
                <a:latin typeface="Times New Roman" panose="02020603050405020304" pitchFamily="18" charset="0"/>
                <a:cs typeface="Times New Roman" panose="02020603050405020304" pitchFamily="18" charset="0"/>
              </a:rPr>
              <a:t>A </a:t>
            </a:r>
            <a:r>
              <a:rPr lang="en-US" sz="2500" dirty="0">
                <a:solidFill>
                  <a:schemeClr val="tx1"/>
                </a:solidFill>
                <a:latin typeface="Times New Roman" panose="02020603050405020304" pitchFamily="18" charset="0"/>
                <a:cs typeface="Times New Roman" panose="02020603050405020304" pitchFamily="18" charset="0"/>
              </a:rPr>
              <a:t>Type 2 SLM is sufficiently accurate for industrial field evaluations. </a:t>
            </a:r>
            <a:endParaRPr lang="en-US" sz="25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500" dirty="0" smtClean="0">
                <a:solidFill>
                  <a:schemeClr val="tx1"/>
                </a:solidFill>
                <a:latin typeface="Times New Roman" panose="02020603050405020304" pitchFamily="18" charset="0"/>
                <a:cs typeface="Times New Roman" panose="02020603050405020304" pitchFamily="18" charset="0"/>
              </a:rPr>
              <a:t>The </a:t>
            </a:r>
            <a:r>
              <a:rPr lang="en-US" sz="2500" dirty="0">
                <a:solidFill>
                  <a:schemeClr val="tx1"/>
                </a:solidFill>
                <a:latin typeface="Times New Roman" panose="02020603050405020304" pitchFamily="18" charset="0"/>
                <a:cs typeface="Times New Roman" panose="02020603050405020304" pitchFamily="18" charset="0"/>
              </a:rPr>
              <a:t>more accurate and much more expensive Type 1 SLMs are primarily used in engineering, laboratory and research work. Any SLM that is less accurate than a Type 2 should not be used for workplace noise measurement.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13374735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smtClean="0">
                <a:latin typeface="FranklinGothic-DemiCnd"/>
              </a:rPr>
              <a:t>…</a:t>
            </a:r>
          </a:p>
          <a:p>
            <a:pPr marL="285750" indent="-285750" algn="just" rtl="0">
              <a:buFont typeface="Arial" pitchFamily="34" charset="0"/>
              <a:buChar char="•"/>
            </a:pPr>
            <a:r>
              <a:rPr lang="en-US" sz="2500" dirty="0" smtClean="0">
                <a:solidFill>
                  <a:schemeClr val="tx1"/>
                </a:solidFill>
                <a:latin typeface="Times New Roman" panose="02020603050405020304" pitchFamily="18" charset="0"/>
                <a:cs typeface="Times New Roman" panose="02020603050405020304" pitchFamily="18" charset="0"/>
              </a:rPr>
              <a:t>An </a:t>
            </a:r>
            <a:r>
              <a:rPr lang="en-US" sz="2500" dirty="0">
                <a:solidFill>
                  <a:schemeClr val="tx1"/>
                </a:solidFill>
                <a:latin typeface="Times New Roman" panose="02020603050405020304" pitchFamily="18" charset="0"/>
                <a:cs typeface="Times New Roman" panose="02020603050405020304" pitchFamily="18" charset="0"/>
              </a:rPr>
              <a:t>A-weighting filter is generally built into all SLMs and can be switched ON or OFF. Some Type 2 SLMs provide measurements only in dB(A), meaning that the A-weighting filter is ON </a:t>
            </a:r>
            <a:r>
              <a:rPr lang="en-US" sz="2500" dirty="0" smtClean="0">
                <a:solidFill>
                  <a:schemeClr val="tx1"/>
                </a:solidFill>
                <a:latin typeface="Times New Roman" panose="02020603050405020304" pitchFamily="18" charset="0"/>
                <a:cs typeface="Times New Roman" panose="02020603050405020304" pitchFamily="18" charset="0"/>
              </a:rPr>
              <a:t>permanently.</a:t>
            </a:r>
          </a:p>
          <a:p>
            <a:pPr marL="285750" indent="-285750" algn="just" rtl="0">
              <a:buFont typeface="Arial" pitchFamily="34" charset="0"/>
              <a:buChar char="•"/>
            </a:pPr>
            <a:r>
              <a:rPr lang="en-US" sz="2500" dirty="0" smtClean="0">
                <a:solidFill>
                  <a:schemeClr val="tx1"/>
                </a:solidFill>
                <a:latin typeface="Times New Roman" panose="02020603050405020304" pitchFamily="18" charset="0"/>
                <a:cs typeface="Times New Roman" panose="02020603050405020304" pitchFamily="18" charset="0"/>
              </a:rPr>
              <a:t>A </a:t>
            </a:r>
            <a:r>
              <a:rPr lang="en-US" sz="2500" dirty="0">
                <a:solidFill>
                  <a:schemeClr val="tx1"/>
                </a:solidFill>
                <a:latin typeface="Times New Roman" panose="02020603050405020304" pitchFamily="18" charset="0"/>
                <a:cs typeface="Times New Roman" panose="02020603050405020304" pitchFamily="18" charset="0"/>
              </a:rPr>
              <a:t>standard SLM takes only instantaneous noise measurements. This is sufficient in workplaces with continuous noise levels. But in workplaces with impulse, intermittent or variable noise levels, the SLM makes it difficult to determine a person's average exposure to noise over a work shift. One solution in such workplaces is a noise dosimeter.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804555931"/>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a:latin typeface="FranklinGothic-DemiCnd"/>
              </a:rPr>
              <a:t>What is </a:t>
            </a:r>
            <a:r>
              <a:rPr lang="en-US" sz="2800" dirty="0" smtClean="0">
                <a:latin typeface="FranklinGothic-DemiCnd"/>
              </a:rPr>
              <a:t>an integrating sound </a:t>
            </a:r>
            <a:r>
              <a:rPr lang="en-US" sz="2800" dirty="0">
                <a:latin typeface="FranklinGothic-DemiCnd"/>
              </a:rPr>
              <a:t>level </a:t>
            </a:r>
            <a:r>
              <a:rPr lang="en-US" sz="2800" dirty="0" smtClean="0">
                <a:latin typeface="FranklinGothic-DemiCnd"/>
              </a:rPr>
              <a:t>meter (ISLM)?</a:t>
            </a:r>
          </a:p>
          <a:p>
            <a:pPr marL="342900" indent="-342900" algn="just" rtl="0">
              <a:buFont typeface="Arial" panose="020B0604020202020204" pitchFamily="34" charset="0"/>
              <a:buChar char="•"/>
            </a:pPr>
            <a:r>
              <a:rPr lang="en-US" sz="2500" dirty="0">
                <a:solidFill>
                  <a:schemeClr val="tx1"/>
                </a:solidFill>
                <a:latin typeface="Times New Roman" panose="02020603050405020304" pitchFamily="18" charset="0"/>
                <a:cs typeface="Times New Roman" panose="02020603050405020304" pitchFamily="18" charset="0"/>
              </a:rPr>
              <a:t>The integrating sound level meter (ISLM) is similar to the dosimeter. It determines equivalent sound levels over a measurement period. The major difference is that an ISLM does not provide personal exposures because it is hand-held like the SLM, and not worn. </a:t>
            </a:r>
          </a:p>
          <a:p>
            <a:pPr marL="342900" indent="-342900" algn="just" rtl="0">
              <a:buFont typeface="Arial" panose="020B0604020202020204" pitchFamily="34" charset="0"/>
              <a:buChar char="•"/>
            </a:pPr>
            <a:r>
              <a:rPr lang="en-US" sz="2500" dirty="0">
                <a:solidFill>
                  <a:schemeClr val="tx1"/>
                </a:solidFill>
                <a:latin typeface="Times New Roman" panose="02020603050405020304" pitchFamily="18" charset="0"/>
                <a:cs typeface="Times New Roman" panose="02020603050405020304" pitchFamily="18" charset="0"/>
              </a:rPr>
              <a:t>The ISLM determines equivalent sound levels at a particular location. It yields a single reading of a given noise, even if the actual sound level of the noise changes continually. It uses a pre-programmed exchange rate, with a time constant that is equivalent to the SLOW setting on the SLM. </a:t>
            </a:r>
          </a:p>
          <a:p>
            <a:pPr marL="342900" indent="-342900" algn="just" rtl="0">
              <a:buFont typeface="Arial" panose="020B0604020202020204" pitchFamily="34" charset="0"/>
              <a:buChar char="•"/>
            </a:pPr>
            <a:endParaRPr lang="en-US" sz="25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36662991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600" dirty="0">
                <a:latin typeface="FranklinGothic-DemiCnd"/>
              </a:rPr>
              <a:t>What is a noise dosimeter</a:t>
            </a:r>
            <a:r>
              <a:rPr lang="en-US" sz="3600" dirty="0" smtClean="0">
                <a:latin typeface="FranklinGothic-DemiCnd"/>
              </a:rPr>
              <a:t>?</a:t>
            </a:r>
          </a:p>
          <a:p>
            <a:pPr marL="342900" indent="-342900" algn="just"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A noise dosimeter is a small, light device that clips to a person's belt with a small microphone that fastens to the person's collar, close to an ear. </a:t>
            </a:r>
            <a:endParaRPr lang="en-US" sz="2800" dirty="0" smtClean="0">
              <a:solidFill>
                <a:schemeClr val="tx1"/>
              </a:solidFill>
              <a:latin typeface="Times New Roman" panose="02020603050405020304" pitchFamily="18" charset="0"/>
              <a:cs typeface="Times New Roman" panose="02020603050405020304" pitchFamily="18" charset="0"/>
            </a:endParaRPr>
          </a:p>
          <a:p>
            <a:pPr marL="342900" indent="-34290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dosimeter stores the noise level information and carries out an averaging process. </a:t>
            </a:r>
            <a:endParaRPr lang="en-US" sz="2800" dirty="0" smtClean="0">
              <a:solidFill>
                <a:schemeClr val="tx1"/>
              </a:solidFill>
              <a:latin typeface="Times New Roman" panose="02020603050405020304" pitchFamily="18" charset="0"/>
              <a:cs typeface="Times New Roman" panose="02020603050405020304" pitchFamily="18" charset="0"/>
            </a:endParaRPr>
          </a:p>
          <a:p>
            <a:pPr marL="342900" indent="-34290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It </a:t>
            </a:r>
            <a:r>
              <a:rPr lang="en-US" sz="2800" dirty="0">
                <a:solidFill>
                  <a:schemeClr val="tx1"/>
                </a:solidFill>
                <a:latin typeface="Times New Roman" panose="02020603050405020304" pitchFamily="18" charset="0"/>
                <a:cs typeface="Times New Roman" panose="02020603050405020304" pitchFamily="18" charset="0"/>
              </a:rPr>
              <a:t>is useful in industry where noise usually varies in duration and intensity, and where the person changes locations.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25393020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600" dirty="0" smtClean="0">
                <a:latin typeface="FranklinGothic-DemiCnd"/>
              </a:rPr>
              <a:t>…</a:t>
            </a:r>
          </a:p>
          <a:p>
            <a:pPr algn="just" rtl="0"/>
            <a:r>
              <a:rPr lang="en-US" sz="2800" dirty="0" smtClean="0">
                <a:solidFill>
                  <a:schemeClr val="tx1"/>
                </a:solidFill>
                <a:latin typeface="Times New Roman" panose="02020603050405020304" pitchFamily="18" charset="0"/>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noise dosimeter requires the following settings: </a:t>
            </a:r>
          </a:p>
          <a:p>
            <a:pPr marL="457200" indent="-45720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a) Criterion Level: exposure limit for 8 hours per day five days per week. Criterion level is 85 dB(A) for many </a:t>
            </a:r>
            <a:r>
              <a:rPr lang="en-US" sz="2800" dirty="0" smtClean="0">
                <a:solidFill>
                  <a:schemeClr val="tx1"/>
                </a:solidFill>
                <a:latin typeface="Times New Roman" panose="02020603050405020304" pitchFamily="18" charset="0"/>
                <a:cs typeface="Times New Roman" panose="02020603050405020304" pitchFamily="18" charset="0"/>
              </a:rPr>
              <a:t>jurisdictions.</a:t>
            </a:r>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b) Exchange rate: 3 dB or 5 dB as specified in the noise regulation. </a:t>
            </a:r>
          </a:p>
          <a:p>
            <a:pPr marL="457200" indent="-45720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c) Threshold: noise level limit below which the dosimeter does not accumulate noise dose data.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701756163"/>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algn="just" rtl="0">
              <a:buFont typeface="Arial"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Wearing the dosimeter over a complete work shift gives the average noise exposure or noise dose for that person. This is usually expressed as a noise exposure </a:t>
            </a:r>
            <a:r>
              <a:rPr lang="en-US" sz="2400" dirty="0" smtClean="0">
                <a:solidFill>
                  <a:schemeClr val="tx1"/>
                </a:solidFill>
                <a:latin typeface="Times New Roman" panose="02020603050405020304" pitchFamily="18" charset="0"/>
                <a:cs typeface="Times New Roman" panose="02020603050405020304" pitchFamily="18" charset="0"/>
              </a:rPr>
              <a:t>level. </a:t>
            </a:r>
            <a:r>
              <a:rPr lang="en-US" sz="2400" dirty="0">
                <a:solidFill>
                  <a:schemeClr val="tx1"/>
                </a:solidFill>
                <a:latin typeface="Times New Roman" panose="02020603050405020304" pitchFamily="18" charset="0"/>
                <a:cs typeface="Times New Roman" panose="02020603050405020304" pitchFamily="18" charset="0"/>
              </a:rPr>
              <a:t>This is a logarithm which takes into account the exposure and the actual time worked. </a:t>
            </a:r>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rtl="0">
              <a:buFont typeface="Arial"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In </a:t>
            </a:r>
            <a:r>
              <a:rPr lang="en-US" sz="2400" dirty="0">
                <a:solidFill>
                  <a:schemeClr val="tx1"/>
                </a:solidFill>
                <a:latin typeface="Times New Roman" panose="02020603050405020304" pitchFamily="18" charset="0"/>
                <a:cs typeface="Times New Roman" panose="02020603050405020304" pitchFamily="18" charset="0"/>
              </a:rPr>
              <a:t>the past, it was often expressed as a percentage of the maximum permitted exposure. If a person has received a noise dose of 100% over a work shift, this means that the average noise exposure is at the maximum permitted. For example, with a criterion level of 90 dB(A) and an exchange rate of 3 dB(A), an eight-hour exposure to 90 dB(A) gives a 100% dose. A four-hour exposure to 93 dB(A) is also a 100% dose, whereas an eight-hour exposure to 93 dB(A) is a noise dose of 200%.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482900586"/>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algn="just" rtl="0">
              <a:buFont typeface="Arial" pitchFamily="34" charset="0"/>
              <a:buChar char="•"/>
            </a:pPr>
            <a:r>
              <a:rPr lang="en-US" sz="2500" dirty="0" smtClean="0">
                <a:solidFill>
                  <a:schemeClr val="tx1"/>
                </a:solidFill>
                <a:latin typeface="Times New Roman" panose="02020603050405020304" pitchFamily="18" charset="0"/>
                <a:cs typeface="Times New Roman" panose="02020603050405020304" pitchFamily="18" charset="0"/>
              </a:rPr>
              <a:t>Dosimeters </a:t>
            </a:r>
            <a:r>
              <a:rPr lang="en-US" sz="2500" dirty="0">
                <a:solidFill>
                  <a:schemeClr val="tx1"/>
                </a:solidFill>
                <a:latin typeface="Times New Roman" panose="02020603050405020304" pitchFamily="18" charset="0"/>
                <a:cs typeface="Times New Roman" panose="02020603050405020304" pitchFamily="18" charset="0"/>
              </a:rPr>
              <a:t>also give an equivalent sound or noise level. This is the average exposure level for noise over the time dosimeter was on. It has the same total sound energy as the actual, variable sound levels to which a person is exposed over the same time period. </a:t>
            </a:r>
            <a:endParaRPr lang="en-US" sz="2500" dirty="0" smtClean="0">
              <a:solidFill>
                <a:schemeClr val="tx1"/>
              </a:solidFill>
              <a:latin typeface="Times New Roman" panose="02020603050405020304" pitchFamily="18" charset="0"/>
              <a:cs typeface="Times New Roman" panose="02020603050405020304" pitchFamily="18" charset="0"/>
            </a:endParaRPr>
          </a:p>
          <a:p>
            <a:pPr marL="342900" indent="-342900" algn="just" rtl="0">
              <a:buFont typeface="Arial" pitchFamily="34" charset="0"/>
              <a:buChar char="•"/>
            </a:pPr>
            <a:r>
              <a:rPr lang="en-US" sz="2500" dirty="0" smtClean="0">
                <a:solidFill>
                  <a:schemeClr val="tx1"/>
                </a:solidFill>
                <a:latin typeface="Times New Roman" panose="02020603050405020304" pitchFamily="18" charset="0"/>
                <a:cs typeface="Times New Roman" panose="02020603050405020304" pitchFamily="18" charset="0"/>
              </a:rPr>
              <a:t>Scientific </a:t>
            </a:r>
            <a:r>
              <a:rPr lang="en-US" sz="2500" dirty="0">
                <a:solidFill>
                  <a:schemeClr val="tx1"/>
                </a:solidFill>
                <a:latin typeface="Times New Roman" panose="02020603050405020304" pitchFamily="18" charset="0"/>
                <a:cs typeface="Times New Roman" panose="02020603050405020304" pitchFamily="18" charset="0"/>
              </a:rPr>
              <a:t>evidence suggests that hearing loss is affected by the total noise energy exposure. If a person is exposed over an eight-hour work shift to varying noise levels, it is possible to calculate an equivalent sound level which would equal the same total sound energy exposure. This would have the same effect on the person's hearing as the variable exposure actually </a:t>
            </a:r>
            <a:r>
              <a:rPr lang="en-US" sz="2500" dirty="0" smtClean="0">
                <a:solidFill>
                  <a:schemeClr val="tx1"/>
                </a:solidFill>
                <a:latin typeface="Times New Roman" panose="02020603050405020304" pitchFamily="18" charset="0"/>
                <a:cs typeface="Times New Roman" panose="02020603050405020304" pitchFamily="18" charset="0"/>
              </a:rPr>
              <a:t>received.</a:t>
            </a:r>
            <a:endParaRPr lang="en-US" sz="25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51407280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
        <p:nvSpPr>
          <p:cNvPr id="4" name="Subtitle 3"/>
          <p:cNvSpPr>
            <a:spLocks noGrp="1"/>
          </p:cNvSpPr>
          <p:nvPr>
            <p:ph type="subTitle" idx="1"/>
          </p:nvPr>
        </p:nvSpPr>
        <p:spPr>
          <a:xfrm>
            <a:off x="533400" y="5052545"/>
            <a:ext cx="8001000" cy="882119"/>
          </a:xfrm>
        </p:spPr>
        <p:txBody>
          <a:bodyPr>
            <a:noAutofit/>
          </a:bodyPr>
          <a:lstStyle/>
          <a:p>
            <a:r>
              <a:rPr lang="en-US" dirty="0" smtClean="0">
                <a:solidFill>
                  <a:schemeClr val="tx1"/>
                </a:solidFill>
              </a:rPr>
              <a:t>In Figure, </a:t>
            </a:r>
            <a:r>
              <a:rPr lang="en-US" dirty="0">
                <a:solidFill>
                  <a:schemeClr val="tx1"/>
                </a:solidFill>
              </a:rPr>
              <a:t>the shaded area under the line that shows how the sound level changes over time (the "curve") represents the total sound exposure over eight hours.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4491"/>
            <a:ext cx="6877050" cy="463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0961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When do you use a windshield</a:t>
            </a:r>
            <a:r>
              <a:rPr lang="en-US" sz="3200" dirty="0" smtClean="0">
                <a:latin typeface="FranklinGothic-DemiCnd"/>
              </a:rPr>
              <a:t>?</a:t>
            </a:r>
          </a:p>
          <a:p>
            <a:pPr marL="285750" indent="-285750" algn="just" rtl="0">
              <a:lnSpc>
                <a:spcPct val="150000"/>
              </a:lnSpc>
              <a:buFont typeface="Arial" pitchFamily="34" charset="0"/>
              <a:buChar char="•"/>
            </a:pPr>
            <a:r>
              <a:rPr lang="en-US" sz="2700" dirty="0">
                <a:solidFill>
                  <a:schemeClr val="tx1"/>
                </a:solidFill>
                <a:latin typeface="Times New Roman" panose="02020603050405020304" pitchFamily="18" charset="0"/>
                <a:cs typeface="Times New Roman" panose="02020603050405020304" pitchFamily="18" charset="0"/>
              </a:rPr>
              <a:t>When air blows by the microphone, the noise reading is altered. </a:t>
            </a:r>
            <a:endParaRPr lang="en-US" sz="27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lnSpc>
                <a:spcPct val="150000"/>
              </a:lnSpc>
              <a:buFont typeface="Arial" pitchFamily="34" charset="0"/>
              <a:buChar char="•"/>
            </a:pPr>
            <a:r>
              <a:rPr lang="en-US" sz="2700" dirty="0" smtClean="0">
                <a:solidFill>
                  <a:schemeClr val="tx1"/>
                </a:solidFill>
                <a:latin typeface="Times New Roman" panose="02020603050405020304" pitchFamily="18" charset="0"/>
                <a:cs typeface="Times New Roman" panose="02020603050405020304" pitchFamily="18" charset="0"/>
              </a:rPr>
              <a:t>To </a:t>
            </a:r>
            <a:r>
              <a:rPr lang="en-US" sz="2700" dirty="0">
                <a:solidFill>
                  <a:schemeClr val="tx1"/>
                </a:solidFill>
                <a:latin typeface="Times New Roman" panose="02020603050405020304" pitchFamily="18" charset="0"/>
                <a:cs typeface="Times New Roman" panose="02020603050405020304" pitchFamily="18" charset="0"/>
              </a:rPr>
              <a:t>avoid the effect of wind, one uses a windshield or windscreen to cover the microphone in areas with considerable air movement. Wind shields or screens are available from manufacturers of sound level meters.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01595153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a:latin typeface="FranklinGothic-DemiCnd"/>
              </a:rPr>
              <a:t>What techniques are used for measuring noise</a:t>
            </a:r>
            <a:r>
              <a:rPr lang="en-US" sz="2800" dirty="0" smtClean="0">
                <a:latin typeface="FranklinGothic-DemiCnd"/>
              </a:rPr>
              <a:t>?</a:t>
            </a:r>
          </a:p>
          <a:p>
            <a:pPr marL="285750" indent="-285750" algn="just" rtl="0">
              <a:buFont typeface="Arial"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Before taking any field measurements, it is important to determine the type of information required. Do the workplace noise levels vary throughout the day? Are the workers fairly mobile? </a:t>
            </a:r>
          </a:p>
          <a:p>
            <a:pPr marL="285750" indent="-285750" algn="just" rtl="0">
              <a:buFont typeface="Arial"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In </a:t>
            </a:r>
            <a:r>
              <a:rPr lang="en-US" sz="2400" dirty="0">
                <a:solidFill>
                  <a:schemeClr val="tx1"/>
                </a:solidFill>
                <a:latin typeface="Times New Roman" panose="02020603050405020304" pitchFamily="18" charset="0"/>
                <a:cs typeface="Times New Roman" panose="02020603050405020304" pitchFamily="18" charset="0"/>
              </a:rPr>
              <a:t>a bottle washing and filling facility in Ontario, for example, the noise levels vary over the work shift. Instantaneous noise measurements, taken with an SLM (Type 2, SLOW RESPONSE, A-filter), at one person's work station, ranged from 63 dB(A) to 114 dB(A) over the day, although levels most commonly ranged from 90 to 96 dB(A) and 104 to 107 dB(A). This information strongly suggested that there was a potential for excessive noise exposure.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39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57996050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rmAutofit/>
          </a:bodyPr>
          <a:lstStyle/>
          <a:p>
            <a:pPr algn="just">
              <a:lnSpc>
                <a:spcPct val="150000"/>
              </a:lnSpc>
            </a:pPr>
            <a:r>
              <a:rPr lang="fa-IR" sz="3600" b="1" dirty="0" smtClean="0">
                <a:solidFill>
                  <a:schemeClr val="tx1"/>
                </a:solidFill>
                <a:cs typeface="B Roya" panose="00000400000000000000" pitchFamily="2" charset="-78"/>
              </a:rPr>
              <a:t>بخش اول:</a:t>
            </a:r>
          </a:p>
          <a:p>
            <a:pPr algn="just">
              <a:lnSpc>
                <a:spcPct val="150000"/>
              </a:lnSpc>
            </a:pPr>
            <a:endParaRPr lang="fa-IR" sz="3600" b="1" dirty="0" smtClean="0">
              <a:solidFill>
                <a:schemeClr val="tx1"/>
              </a:solidFill>
              <a:cs typeface="B Roya" panose="00000400000000000000" pitchFamily="2" charset="-78"/>
            </a:endParaRPr>
          </a:p>
          <a:p>
            <a:pPr algn="ctr">
              <a:lnSpc>
                <a:spcPct val="150000"/>
              </a:lnSpc>
            </a:pPr>
            <a:r>
              <a:rPr lang="fa-IR" sz="3600" b="1" dirty="0">
                <a:solidFill>
                  <a:schemeClr val="accent1">
                    <a:lumMod val="75000"/>
                  </a:schemeClr>
                </a:solidFill>
                <a:latin typeface="Times New Roman"/>
                <a:ea typeface="Times New Roman"/>
                <a:cs typeface="B Titr" panose="00000700000000000000" pitchFamily="2" charset="-78"/>
              </a:rPr>
              <a:t>پارامترهای اندازه گیری صدا در محیط کار</a:t>
            </a:r>
            <a:endParaRPr lang="fa-IR" sz="3600" b="1" dirty="0">
              <a:solidFill>
                <a:schemeClr val="accent1">
                  <a:lumMod val="75000"/>
                </a:schemeClr>
              </a:solidFill>
              <a:cs typeface="B Titr" panose="000007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67040891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smtClean="0">
                <a:latin typeface="FranklinGothic-DemiCnd"/>
              </a:rPr>
              <a:t>…</a:t>
            </a:r>
          </a:p>
          <a:p>
            <a:pPr marL="285750" indent="-285750" algn="just" rtl="0">
              <a:buFont typeface="Arial" pitchFamily="34" charset="0"/>
              <a:buChar char="•"/>
            </a:pPr>
            <a:r>
              <a:rPr lang="en-US" sz="2300" dirty="0" smtClean="0">
                <a:solidFill>
                  <a:schemeClr val="tx1"/>
                </a:solidFill>
                <a:latin typeface="Times New Roman" panose="02020603050405020304" pitchFamily="18" charset="0"/>
                <a:cs typeface="Times New Roman" panose="02020603050405020304" pitchFamily="18" charset="0"/>
              </a:rPr>
              <a:t>The </a:t>
            </a:r>
            <a:r>
              <a:rPr lang="en-US" sz="2300" dirty="0">
                <a:solidFill>
                  <a:schemeClr val="tx1"/>
                </a:solidFill>
                <a:latin typeface="Times New Roman" panose="02020603050405020304" pitchFamily="18" charset="0"/>
                <a:cs typeface="Times New Roman" panose="02020603050405020304" pitchFamily="18" charset="0"/>
              </a:rPr>
              <a:t>worker was asked to wear a noise dosimeter over a full eight-hour work shift. At the end of the shift, the noise dosimeter indicated a 270% dose. This was a substantial exposure. In addition, the dosimeter provided an equivalent noise level of 97 dB(A). In other words, a constant eight-hour exposure to a steady, continuous noise of 97 dB(A) would have resulted in the same exposure. </a:t>
            </a:r>
          </a:p>
          <a:p>
            <a:pPr marL="285750" indent="-285750" algn="just" rtl="0">
              <a:buFont typeface="Arial" pitchFamily="34" charset="0"/>
              <a:buChar char="•"/>
            </a:pPr>
            <a:r>
              <a:rPr lang="en-US" sz="2300" dirty="0" smtClean="0">
                <a:solidFill>
                  <a:schemeClr val="tx1"/>
                </a:solidFill>
                <a:latin typeface="Times New Roman" panose="02020603050405020304" pitchFamily="18" charset="0"/>
                <a:cs typeface="Times New Roman" panose="02020603050405020304" pitchFamily="18" charset="0"/>
              </a:rPr>
              <a:t>An </a:t>
            </a:r>
            <a:r>
              <a:rPr lang="en-US" sz="2300" dirty="0">
                <a:solidFill>
                  <a:schemeClr val="tx1"/>
                </a:solidFill>
                <a:latin typeface="Times New Roman" panose="02020603050405020304" pitchFamily="18" charset="0"/>
                <a:cs typeface="Times New Roman" panose="02020603050405020304" pitchFamily="18" charset="0"/>
              </a:rPr>
              <a:t>ISLM could also have been used in this example, particularly if the worker spent most of the work shift in a defined location, or the first half of the shift in one area and the remainder in another area. The ISLM could have provided equivalent sound level measurements and a fairly accurate exposure assessment.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747548262"/>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How is impulse/impact noise measured</a:t>
            </a:r>
            <a:r>
              <a:rPr lang="en-US" sz="3200" dirty="0" smtClean="0">
                <a:latin typeface="FranklinGothic-DemiCnd"/>
              </a:rPr>
              <a:t>?</a:t>
            </a:r>
          </a:p>
          <a:p>
            <a:pPr marL="285750" indent="-285750" algn="just" rtl="0">
              <a:buFont typeface="Arial" pitchFamily="34" charset="0"/>
              <a:buChar char="•"/>
            </a:pPr>
            <a:r>
              <a:rPr lang="en-US" sz="2100" dirty="0">
                <a:solidFill>
                  <a:schemeClr val="tx1"/>
                </a:solidFill>
                <a:latin typeface="Times New Roman" panose="02020603050405020304" pitchFamily="18" charset="0"/>
                <a:cs typeface="Times New Roman" panose="02020603050405020304" pitchFamily="18" charset="0"/>
              </a:rPr>
              <a:t>Measurements of impulse or impact noise depend on the guidelines and standards in force. Before you measure impact or impulse noise, you must ensure that the equipment has the capacity to measure this kind of </a:t>
            </a:r>
            <a:r>
              <a:rPr lang="en-US" sz="2100" dirty="0" smtClean="0">
                <a:solidFill>
                  <a:schemeClr val="tx1"/>
                </a:solidFill>
                <a:latin typeface="Times New Roman" panose="02020603050405020304" pitchFamily="18" charset="0"/>
                <a:cs typeface="Times New Roman" panose="02020603050405020304" pitchFamily="18" charset="0"/>
              </a:rPr>
              <a:t>noise.</a:t>
            </a:r>
          </a:p>
          <a:p>
            <a:pPr marL="285750" indent="-285750" algn="just" rtl="0">
              <a:buFont typeface="Arial" pitchFamily="34" charset="0"/>
              <a:buChar char="•"/>
            </a:pPr>
            <a:r>
              <a:rPr lang="en-US" sz="2100" dirty="0" smtClean="0">
                <a:solidFill>
                  <a:schemeClr val="tx1"/>
                </a:solidFill>
                <a:latin typeface="Times New Roman" panose="02020603050405020304" pitchFamily="18" charset="0"/>
                <a:cs typeface="Times New Roman" panose="02020603050405020304" pitchFamily="18" charset="0"/>
              </a:rPr>
              <a:t>Normally measurements of either peak noise levels together with the actual number of peaks, or percentage dose or equivalent sound levels are required. Where there is little background noise, as for example on an outdoor rifle range, the measuring of peak pressures may be most appropriate. </a:t>
            </a:r>
          </a:p>
          <a:p>
            <a:pPr marL="285750" indent="-285750" algn="just" rtl="0">
              <a:buFont typeface="Arial" pitchFamily="34" charset="0"/>
              <a:buChar char="•"/>
            </a:pPr>
            <a:r>
              <a:rPr lang="en-US" sz="2100" dirty="0" smtClean="0">
                <a:solidFill>
                  <a:schemeClr val="tx1"/>
                </a:solidFill>
                <a:latin typeface="Times New Roman" panose="02020603050405020304" pitchFamily="18" charset="0"/>
                <a:cs typeface="Times New Roman" panose="02020603050405020304" pitchFamily="18" charset="0"/>
              </a:rPr>
              <a:t>In industrial settings, there is usually considerable background noise in addition to the impulse noise. In such cases, provided that a 3 dB(A) exchange rate is used, dosimeters or ISLMs which are sufficiently sensitive to respond well to peaks may be more appropriate. One can account for all of the noise, continuous and impulse, in the one measurement. </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435171116"/>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What is a frequency analysis</a:t>
            </a:r>
            <a:r>
              <a:rPr lang="en-US" sz="3200" dirty="0" smtClean="0">
                <a:latin typeface="FranklinGothic-DemiCnd"/>
              </a:rPr>
              <a:t>?</a:t>
            </a:r>
          </a:p>
          <a:p>
            <a:pPr marL="285750" indent="-285750" algn="just"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Frequency analysis is measuring noise level at each frequency or pitch. </a:t>
            </a:r>
            <a:endParaRPr lang="en-US" sz="28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Frequency </a:t>
            </a:r>
            <a:r>
              <a:rPr lang="en-US" sz="2800" dirty="0">
                <a:solidFill>
                  <a:schemeClr val="tx1"/>
                </a:solidFill>
                <a:latin typeface="Times New Roman" panose="02020603050405020304" pitchFamily="18" charset="0"/>
                <a:cs typeface="Times New Roman" panose="02020603050405020304" pitchFamily="18" charset="0"/>
              </a:rPr>
              <a:t>analysis is not required when the purpose of noise measurement is to assess compliance with regulatory exposure limits or to assess risk of hearing loss. For such purposes the A-weighted noise level in dB(A), percent noise dose or time-weighted average (TWA) equivalent sound level is sufficient. </a:t>
            </a:r>
            <a:endParaRPr lang="en-US" sz="28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frequency analysis is usually needed only for the selection of appropriate engineering control methods.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24282056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smtClean="0">
                <a:latin typeface="FranklinGothic-DemiCnd"/>
              </a:rPr>
              <a:t>…</a:t>
            </a:r>
          </a:p>
          <a:p>
            <a:pPr marL="285750" indent="-285750" algn="just" rtl="0">
              <a:lnSpc>
                <a:spcPct val="150000"/>
              </a:lnSpc>
              <a:buFont typeface="Arial"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Octave </a:t>
            </a:r>
            <a:r>
              <a:rPr lang="en-US" sz="2400" dirty="0">
                <a:solidFill>
                  <a:schemeClr val="tx1"/>
                </a:solidFill>
                <a:latin typeface="Times New Roman" panose="02020603050405020304" pitchFamily="18" charset="0"/>
                <a:cs typeface="Times New Roman" panose="02020603050405020304" pitchFamily="18" charset="0"/>
              </a:rPr>
              <a:t>bands are identified by their </a:t>
            </a:r>
            <a:r>
              <a:rPr lang="en-US" sz="2400" dirty="0" smtClean="0">
                <a:solidFill>
                  <a:schemeClr val="tx1"/>
                </a:solidFill>
                <a:latin typeface="Times New Roman" panose="02020603050405020304" pitchFamily="18" charset="0"/>
                <a:cs typeface="Times New Roman" panose="02020603050405020304" pitchFamily="18" charset="0"/>
              </a:rPr>
              <a:t>center </a:t>
            </a:r>
            <a:r>
              <a:rPr lang="en-US" sz="2400" dirty="0">
                <a:solidFill>
                  <a:schemeClr val="tx1"/>
                </a:solidFill>
                <a:latin typeface="Times New Roman" panose="02020603050405020304" pitchFamily="18" charset="0"/>
                <a:cs typeface="Times New Roman" panose="02020603050405020304" pitchFamily="18" charset="0"/>
              </a:rPr>
              <a:t>frequency. </a:t>
            </a:r>
            <a:endParaRPr lang="en-US" sz="24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lnSpc>
                <a:spcPct val="150000"/>
              </a:lnSpc>
              <a:buFont typeface="Arial"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band width increases as the </a:t>
            </a:r>
            <a:r>
              <a:rPr lang="en-US" sz="2400" dirty="0" smtClean="0">
                <a:solidFill>
                  <a:schemeClr val="tx1"/>
                </a:solidFill>
                <a:latin typeface="Times New Roman" panose="02020603050405020304" pitchFamily="18" charset="0"/>
                <a:cs typeface="Times New Roman" panose="02020603050405020304" pitchFamily="18" charset="0"/>
              </a:rPr>
              <a:t>center </a:t>
            </a:r>
            <a:r>
              <a:rPr lang="en-US" sz="2400" dirty="0">
                <a:solidFill>
                  <a:schemeClr val="tx1"/>
                </a:solidFill>
                <a:latin typeface="Times New Roman" panose="02020603050405020304" pitchFamily="18" charset="0"/>
                <a:cs typeface="Times New Roman" panose="02020603050405020304" pitchFamily="18" charset="0"/>
              </a:rPr>
              <a:t>frequency </a:t>
            </a:r>
            <a:r>
              <a:rPr lang="en-US" sz="2400" dirty="0" smtClean="0">
                <a:solidFill>
                  <a:schemeClr val="tx1"/>
                </a:solidFill>
                <a:latin typeface="Times New Roman" panose="02020603050405020304" pitchFamily="18" charset="0"/>
                <a:cs typeface="Times New Roman" panose="02020603050405020304" pitchFamily="18" charset="0"/>
              </a:rPr>
              <a:t>increases.</a:t>
            </a:r>
          </a:p>
          <a:p>
            <a:pPr marL="285750" indent="-285750" algn="just" rtl="0">
              <a:lnSpc>
                <a:spcPct val="150000"/>
              </a:lnSpc>
              <a:buFont typeface="Arial"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audible sound frequency range (approximately 20 to 20,000 Hz) has been divided into 11 octave bands for this purpose. </a:t>
            </a:r>
            <a:endParaRPr lang="en-US" sz="24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lnSpc>
                <a:spcPct val="150000"/>
              </a:lnSpc>
              <a:buFont typeface="Arial"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An </a:t>
            </a:r>
            <a:r>
              <a:rPr lang="en-US" sz="2400" dirty="0">
                <a:solidFill>
                  <a:schemeClr val="tx1"/>
                </a:solidFill>
                <a:latin typeface="Times New Roman" panose="02020603050405020304" pitchFamily="18" charset="0"/>
                <a:cs typeface="Times New Roman" panose="02020603050405020304" pitchFamily="18" charset="0"/>
              </a:rPr>
              <a:t>octave band filter set can be attached to an SLM to measure the sound level in each octave band.</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182792261"/>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When and how do you make corrections for background noise</a:t>
            </a:r>
            <a:r>
              <a:rPr lang="en-US" sz="3200" dirty="0" smtClean="0">
                <a:latin typeface="FranklinGothic-DemiCnd"/>
              </a:rPr>
              <a:t>?</a:t>
            </a:r>
          </a:p>
          <a:p>
            <a:pPr marL="285750" indent="-285750" algn="just" rtl="0">
              <a:buFont typeface="Arial" pitchFamily="34" charset="0"/>
              <a:buChar char="•"/>
            </a:pPr>
            <a:r>
              <a:rPr lang="en-US" sz="2300" dirty="0">
                <a:solidFill>
                  <a:schemeClr val="tx1"/>
                </a:solidFill>
                <a:latin typeface="Times New Roman" panose="02020603050405020304" pitchFamily="18" charset="0"/>
                <a:cs typeface="Times New Roman" panose="02020603050405020304" pitchFamily="18" charset="0"/>
              </a:rPr>
              <a:t>Sometimes it is necessary to determine whether or not the background noise is influencing the total noise level measured when the noise source is "on". </a:t>
            </a:r>
            <a:endParaRPr lang="en-US" sz="23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300" dirty="0" smtClean="0">
                <a:solidFill>
                  <a:schemeClr val="tx1"/>
                </a:solidFill>
                <a:latin typeface="Times New Roman" panose="02020603050405020304" pitchFamily="18" charset="0"/>
                <a:cs typeface="Times New Roman" panose="02020603050405020304" pitchFamily="18" charset="0"/>
              </a:rPr>
              <a:t>In </a:t>
            </a:r>
            <a:r>
              <a:rPr lang="en-US" sz="2300" dirty="0">
                <a:solidFill>
                  <a:schemeClr val="tx1"/>
                </a:solidFill>
                <a:latin typeface="Times New Roman" panose="02020603050405020304" pitchFamily="18" charset="0"/>
                <a:cs typeface="Times New Roman" panose="02020603050405020304" pitchFamily="18" charset="0"/>
              </a:rPr>
              <a:t>such cases, two readings of noise level are taken - one with the noise source "on" and the other with the noise source "off". The following table can be used to determine noise level due to the noise source. </a:t>
            </a:r>
            <a:endParaRPr lang="en-US" sz="23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300" dirty="0" smtClean="0">
                <a:solidFill>
                  <a:schemeClr val="tx1"/>
                </a:solidFill>
                <a:latin typeface="Times New Roman" panose="02020603050405020304" pitchFamily="18" charset="0"/>
                <a:cs typeface="Times New Roman" panose="02020603050405020304" pitchFamily="18" charset="0"/>
              </a:rPr>
              <a:t>For </a:t>
            </a:r>
            <a:r>
              <a:rPr lang="en-US" sz="2300" dirty="0">
                <a:solidFill>
                  <a:schemeClr val="tx1"/>
                </a:solidFill>
                <a:latin typeface="Times New Roman" panose="02020603050405020304" pitchFamily="18" charset="0"/>
                <a:cs typeface="Times New Roman" panose="02020603050405020304" pitchFamily="18" charset="0"/>
              </a:rPr>
              <a:t>example if the total noise level is 97 dB and the background noise is 90 dB, the noise due to source is 96 dB (97-1). If the difference is more than 10 dB, no correction is needed. </a:t>
            </a:r>
            <a:endParaRPr lang="en-US" sz="2300" dirty="0" smtClean="0">
              <a:solidFill>
                <a:schemeClr val="tx1"/>
              </a:solidFill>
              <a:latin typeface="Times New Roman" panose="02020603050405020304" pitchFamily="18" charset="0"/>
              <a:cs typeface="Times New Roman" panose="02020603050405020304" pitchFamily="18" charset="0"/>
            </a:endParaRPr>
          </a:p>
          <a:p>
            <a:pPr algn="just" rtl="0"/>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312963598"/>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84942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55078"/>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What is a noise survey</a:t>
            </a:r>
            <a:r>
              <a:rPr lang="en-US" sz="3200" dirty="0" smtClean="0">
                <a:latin typeface="FranklinGothic-DemiCnd"/>
              </a:rPr>
              <a:t>?</a:t>
            </a:r>
          </a:p>
          <a:p>
            <a:pPr marL="285750" indent="-285750" algn="just" rtl="0">
              <a:buFont typeface="Arial"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 noise survey takes noise measurements throughout an entire plant or section to identify noisy areas. </a:t>
            </a:r>
            <a:endParaRPr lang="en-US" sz="24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Noise </a:t>
            </a:r>
            <a:r>
              <a:rPr lang="en-US" sz="2400" dirty="0">
                <a:solidFill>
                  <a:schemeClr val="tx1"/>
                </a:solidFill>
                <a:latin typeface="Times New Roman" panose="02020603050405020304" pitchFamily="18" charset="0"/>
                <a:cs typeface="Times New Roman" panose="02020603050405020304" pitchFamily="18" charset="0"/>
              </a:rPr>
              <a:t>surveys provide very useful information which enables us to identify:</a:t>
            </a:r>
          </a:p>
          <a:p>
            <a:pPr marL="342900" indent="-342900" algn="just" rtl="0">
              <a:buFont typeface="Wingdings"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Areas </a:t>
            </a:r>
            <a:r>
              <a:rPr lang="en-US" sz="2400" dirty="0">
                <a:solidFill>
                  <a:schemeClr val="tx1"/>
                </a:solidFill>
                <a:latin typeface="Times New Roman" panose="02020603050405020304" pitchFamily="18" charset="0"/>
                <a:cs typeface="Times New Roman" panose="02020603050405020304" pitchFamily="18" charset="0"/>
              </a:rPr>
              <a:t>where employees are likely to be exposed to harmful levels of noise and personal </a:t>
            </a:r>
            <a:r>
              <a:rPr lang="en-US" sz="2400" dirty="0" err="1">
                <a:solidFill>
                  <a:schemeClr val="tx1"/>
                </a:solidFill>
                <a:latin typeface="Times New Roman" panose="02020603050405020304" pitchFamily="18" charset="0"/>
                <a:cs typeface="Times New Roman" panose="02020603050405020304" pitchFamily="18" charset="0"/>
              </a:rPr>
              <a:t>dosimetry</a:t>
            </a:r>
            <a:r>
              <a:rPr lang="en-US" sz="2400" dirty="0">
                <a:solidFill>
                  <a:schemeClr val="tx1"/>
                </a:solidFill>
                <a:latin typeface="Times New Roman" panose="02020603050405020304" pitchFamily="18" charset="0"/>
                <a:cs typeface="Times New Roman" panose="02020603050405020304" pitchFamily="18" charset="0"/>
              </a:rPr>
              <a:t> may be needed.</a:t>
            </a:r>
          </a:p>
          <a:p>
            <a:pPr marL="342900" indent="-342900" algn="just" rtl="0">
              <a:buFont typeface="Wingdings"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Machines </a:t>
            </a:r>
            <a:r>
              <a:rPr lang="en-US" sz="2400" dirty="0">
                <a:solidFill>
                  <a:schemeClr val="tx1"/>
                </a:solidFill>
                <a:latin typeface="Times New Roman" panose="02020603050405020304" pitchFamily="18" charset="0"/>
                <a:cs typeface="Times New Roman" panose="02020603050405020304" pitchFamily="18" charset="0"/>
              </a:rPr>
              <a:t>and equipment which generate harmful levels of noise.</a:t>
            </a:r>
          </a:p>
          <a:p>
            <a:pPr marL="342900" indent="-342900" algn="just" rtl="0">
              <a:buFont typeface="Wingdings"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Employees </a:t>
            </a:r>
            <a:r>
              <a:rPr lang="en-US" sz="2400" dirty="0">
                <a:solidFill>
                  <a:schemeClr val="tx1"/>
                </a:solidFill>
                <a:latin typeface="Times New Roman" panose="02020603050405020304" pitchFamily="18" charset="0"/>
                <a:cs typeface="Times New Roman" panose="02020603050405020304" pitchFamily="18" charset="0"/>
              </a:rPr>
              <a:t>who might be exposed to unacceptable noise levels.</a:t>
            </a:r>
          </a:p>
          <a:p>
            <a:pPr marL="342900" indent="-342900" algn="just" rtl="0">
              <a:buFont typeface="Wingdings"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Noise </a:t>
            </a:r>
            <a:r>
              <a:rPr lang="en-US" sz="2400" dirty="0">
                <a:solidFill>
                  <a:schemeClr val="tx1"/>
                </a:solidFill>
                <a:latin typeface="Times New Roman" panose="02020603050405020304" pitchFamily="18" charset="0"/>
                <a:cs typeface="Times New Roman" panose="02020603050405020304" pitchFamily="18" charset="0"/>
              </a:rPr>
              <a:t>control options to reduce noise exposure</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822644178"/>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400" dirty="0" smtClean="0">
                <a:latin typeface="FranklinGothic-DemiCnd"/>
              </a:rPr>
              <a:t>…</a:t>
            </a:r>
          </a:p>
          <a:p>
            <a:pPr marL="285750" indent="-285750" algn="just" rtl="0">
              <a:buFont typeface="Arial"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Noise </a:t>
            </a:r>
            <a:r>
              <a:rPr lang="en-US" sz="2000" dirty="0">
                <a:solidFill>
                  <a:schemeClr val="tx1"/>
                </a:solidFill>
                <a:latin typeface="Times New Roman" panose="02020603050405020304" pitchFamily="18" charset="0"/>
                <a:cs typeface="Times New Roman" panose="02020603050405020304" pitchFamily="18" charset="0"/>
              </a:rPr>
              <a:t>survey is conducted in areas where noise exposure is likely to be hazardous. Noise level refers to the level of sound. </a:t>
            </a:r>
            <a:endParaRPr lang="en-US" sz="20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A </a:t>
            </a:r>
            <a:r>
              <a:rPr lang="en-US" sz="2000" dirty="0">
                <a:solidFill>
                  <a:schemeClr val="tx1"/>
                </a:solidFill>
                <a:latin typeface="Times New Roman" panose="02020603050405020304" pitchFamily="18" charset="0"/>
                <a:cs typeface="Times New Roman" panose="02020603050405020304" pitchFamily="18" charset="0"/>
              </a:rPr>
              <a:t>noise survey involves measuring noise level at selected locations throughout an entire plant or sections to identify noisy areas. This is usually done with a sound level meter (SLM). </a:t>
            </a:r>
            <a:endParaRPr lang="en-US" sz="20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A </a:t>
            </a:r>
            <a:r>
              <a:rPr lang="en-US" sz="2000" dirty="0">
                <a:solidFill>
                  <a:schemeClr val="tx1"/>
                </a:solidFill>
                <a:latin typeface="Times New Roman" panose="02020603050405020304" pitchFamily="18" charset="0"/>
                <a:cs typeface="Times New Roman" panose="02020603050405020304" pitchFamily="18" charset="0"/>
              </a:rPr>
              <a:t>reasonably accurate sketch showing the locations of workers and noisy machines is drawn. </a:t>
            </a:r>
            <a:endParaRPr lang="en-US" sz="20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Noise </a:t>
            </a:r>
            <a:r>
              <a:rPr lang="en-US" sz="2000" dirty="0">
                <a:solidFill>
                  <a:schemeClr val="tx1"/>
                </a:solidFill>
                <a:latin typeface="Times New Roman" panose="02020603050405020304" pitchFamily="18" charset="0"/>
                <a:cs typeface="Times New Roman" panose="02020603050405020304" pitchFamily="18" charset="0"/>
              </a:rPr>
              <a:t>level measurements are taken at a suitable number of positions around the area and are marked on the sketch. </a:t>
            </a:r>
            <a:endParaRPr lang="en-US" sz="20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more measurements taken, the more accurate the survey is. A noise map can be produced by drawing lines on the sketch between points of equal sound level. Noise survey maps, like that in Figure 2, provide very useful information by clearly identifying areas where there are noise hazards.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079163032"/>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257800"/>
            <a:ext cx="8077200" cy="914400"/>
          </a:xfrm>
        </p:spPr>
        <p:txBody>
          <a:bodyPr>
            <a:noAutofit/>
          </a:bodyPr>
          <a:lstStyle/>
          <a:p>
            <a:pPr algn="just" rtl="0"/>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SLM must be calibrated before and after each use. The manual gives the calibration procedure. To take measurements, the SLM is held at arm's length at the ear height for those exposed to the noise.</a:t>
            </a:r>
          </a:p>
          <a:p>
            <a:pPr algn="just" rtl="0"/>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0612"/>
            <a:ext cx="4110038" cy="506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132352"/>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285750" indent="-285750" algn="just" rtl="0">
              <a:buFont typeface="Arial" pitchFamily="34" charset="0"/>
              <a:buChar char="•"/>
            </a:pPr>
            <a:r>
              <a:rPr lang="en-US" dirty="0">
                <a:solidFill>
                  <a:schemeClr val="tx1"/>
                </a:solidFill>
                <a:latin typeface="Times New Roman" panose="02020603050405020304" pitchFamily="18" charset="0"/>
                <a:cs typeface="Times New Roman" panose="02020603050405020304" pitchFamily="18" charset="0"/>
              </a:rPr>
              <a:t>When the purpose of noise measurement is to assess the risk of hearing loss, the microphone position should be as close as possible to the location of the ears of the employee for whose benefit the noise exposure data are being taken. </a:t>
            </a:r>
            <a:endParaRPr lang="en-US"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Shielding </a:t>
            </a:r>
            <a:r>
              <a:rPr lang="en-US" dirty="0">
                <a:solidFill>
                  <a:schemeClr val="tx1"/>
                </a:solidFill>
                <a:latin typeface="Times New Roman" panose="02020603050405020304" pitchFamily="18" charset="0"/>
                <a:cs typeface="Times New Roman" panose="02020603050405020304" pitchFamily="18" charset="0"/>
              </a:rPr>
              <a:t>by presence of employee and other objects between the noise source and microphone should be avoided. The employee need not be present during the measurement. </a:t>
            </a:r>
            <a:endParaRPr lang="en-US"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For </a:t>
            </a:r>
            <a:r>
              <a:rPr lang="en-US" dirty="0">
                <a:solidFill>
                  <a:schemeClr val="tx1"/>
                </a:solidFill>
                <a:latin typeface="Times New Roman" panose="02020603050405020304" pitchFamily="18" charset="0"/>
                <a:cs typeface="Times New Roman" panose="02020603050405020304" pitchFamily="18" charset="0"/>
              </a:rPr>
              <a:t>a stationary employee, the microphone should be positioned above the shoulder or as near as feasible. </a:t>
            </a:r>
            <a:endParaRPr lang="en-US"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microphone should be located within 0.5 </a:t>
            </a:r>
            <a:r>
              <a:rPr lang="en-US" dirty="0" smtClean="0">
                <a:solidFill>
                  <a:schemeClr val="tx1"/>
                </a:solidFill>
                <a:latin typeface="Times New Roman" panose="02020603050405020304" pitchFamily="18" charset="0"/>
                <a:cs typeface="Times New Roman" panose="02020603050405020304" pitchFamily="18" charset="0"/>
              </a:rPr>
              <a:t>meter </a:t>
            </a:r>
            <a:r>
              <a:rPr lang="en-US" dirty="0">
                <a:solidFill>
                  <a:schemeClr val="tx1"/>
                </a:solidFill>
                <a:latin typeface="Times New Roman" panose="02020603050405020304" pitchFamily="18" charset="0"/>
                <a:cs typeface="Times New Roman" panose="02020603050405020304" pitchFamily="18" charset="0"/>
              </a:rPr>
              <a:t>of the employee's shoulder. If the employee works in a standing position, the microphone should be positioned preferably 1.5 </a:t>
            </a:r>
            <a:r>
              <a:rPr lang="en-US" dirty="0" smtClean="0">
                <a:solidFill>
                  <a:schemeClr val="tx1"/>
                </a:solidFill>
                <a:latin typeface="Times New Roman" panose="02020603050405020304" pitchFamily="18" charset="0"/>
                <a:cs typeface="Times New Roman" panose="02020603050405020304" pitchFamily="18" charset="0"/>
              </a:rPr>
              <a:t>meters </a:t>
            </a:r>
            <a:r>
              <a:rPr lang="en-US" dirty="0">
                <a:solidFill>
                  <a:schemeClr val="tx1"/>
                </a:solidFill>
                <a:latin typeface="Times New Roman" panose="02020603050405020304" pitchFamily="18" charset="0"/>
                <a:cs typeface="Times New Roman" panose="02020603050405020304" pitchFamily="18" charset="0"/>
              </a:rPr>
              <a:t>above the floor. If the employee works in a sitting position, the microphone should be positioned at 1.1 </a:t>
            </a:r>
            <a:r>
              <a:rPr lang="en-US" dirty="0" smtClean="0">
                <a:solidFill>
                  <a:schemeClr val="tx1"/>
                </a:solidFill>
                <a:latin typeface="Times New Roman" panose="02020603050405020304" pitchFamily="18" charset="0"/>
                <a:cs typeface="Times New Roman" panose="02020603050405020304" pitchFamily="18" charset="0"/>
              </a:rPr>
              <a:t>meters </a:t>
            </a:r>
            <a:r>
              <a:rPr lang="en-US" dirty="0">
                <a:solidFill>
                  <a:schemeClr val="tx1"/>
                </a:solidFill>
                <a:latin typeface="Times New Roman" panose="02020603050405020304" pitchFamily="18" charset="0"/>
                <a:cs typeface="Times New Roman" panose="02020603050405020304" pitchFamily="18" charset="0"/>
              </a:rPr>
              <a:t>above the floor</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49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07740306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Type of </a:t>
            </a:r>
            <a:r>
              <a:rPr lang="en-US" sz="3200" dirty="0" smtClean="0">
                <a:latin typeface="FranklinGothic-DemiCnd"/>
              </a:rPr>
              <a:t>noise:</a:t>
            </a:r>
          </a:p>
          <a:p>
            <a:pPr marL="342900" indent="-342900" algn="just" rtl="0">
              <a:buFont typeface="Wingdings" pitchFamily="2" charset="2"/>
              <a:buChar char="ü"/>
            </a:pPr>
            <a:r>
              <a:rPr lang="en-US" sz="3200" dirty="0" smtClean="0">
                <a:solidFill>
                  <a:schemeClr val="tx1"/>
                </a:solidFill>
                <a:latin typeface="Times New Roman" panose="02020603050405020304" pitchFamily="18" charset="0"/>
                <a:cs typeface="Times New Roman" panose="02020603050405020304" pitchFamily="18" charset="0"/>
              </a:rPr>
              <a:t>Steady-Continuous</a:t>
            </a:r>
          </a:p>
          <a:p>
            <a:pPr marL="342900" indent="-342900" algn="just" rtl="0">
              <a:buFont typeface="Wingdings" pitchFamily="2" charset="2"/>
              <a:buChar char="ü"/>
            </a:pPr>
            <a:r>
              <a:rPr lang="en-US" sz="3200" dirty="0" smtClean="0">
                <a:solidFill>
                  <a:schemeClr val="tx1"/>
                </a:solidFill>
                <a:latin typeface="Times New Roman" panose="02020603050405020304" pitchFamily="18" charset="0"/>
                <a:cs typeface="Times New Roman" panose="02020603050405020304" pitchFamily="18" charset="0"/>
              </a:rPr>
              <a:t>Non steady-fluctuating</a:t>
            </a:r>
          </a:p>
          <a:p>
            <a:pPr marL="342900" indent="-342900" algn="just" rtl="0">
              <a:buFont typeface="Wingdings" pitchFamily="2" charset="2"/>
              <a:buChar char="ü"/>
            </a:pPr>
            <a:r>
              <a:rPr lang="en-US" sz="3200" dirty="0" smtClean="0">
                <a:solidFill>
                  <a:schemeClr val="tx1"/>
                </a:solidFill>
                <a:latin typeface="Times New Roman" panose="02020603050405020304" pitchFamily="18" charset="0"/>
                <a:cs typeface="Times New Roman" panose="02020603050405020304" pitchFamily="18" charset="0"/>
              </a:rPr>
              <a:t>Impulsive </a:t>
            </a:r>
            <a:r>
              <a:rPr lang="en-US" sz="3200" dirty="0">
                <a:solidFill>
                  <a:schemeClr val="tx1"/>
                </a:solidFill>
                <a:latin typeface="Times New Roman" panose="02020603050405020304" pitchFamily="18" charset="0"/>
                <a:cs typeface="Times New Roman" panose="02020603050405020304" pitchFamily="18" charset="0"/>
              </a:rPr>
              <a:t>and </a:t>
            </a:r>
            <a:r>
              <a:rPr lang="en-US" sz="3200" dirty="0" smtClean="0">
                <a:solidFill>
                  <a:schemeClr val="tx1"/>
                </a:solidFill>
                <a:latin typeface="Times New Roman" panose="02020603050405020304" pitchFamily="18" charset="0"/>
                <a:cs typeface="Times New Roman" panose="02020603050405020304" pitchFamily="18" charset="0"/>
              </a:rPr>
              <a:t>impact</a:t>
            </a:r>
          </a:p>
          <a:p>
            <a:pPr marL="342900" indent="-342900" algn="just" rtl="0">
              <a:buFont typeface="Wingdings" pitchFamily="2" charset="2"/>
              <a:buChar char="ü"/>
            </a:pPr>
            <a:r>
              <a:rPr lang="en-US" sz="3200" dirty="0" smtClean="0">
                <a:solidFill>
                  <a:schemeClr val="tx1"/>
                </a:solidFill>
                <a:latin typeface="Times New Roman" panose="02020603050405020304" pitchFamily="18" charset="0"/>
                <a:cs typeface="Times New Roman" panose="02020603050405020304" pitchFamily="18" charset="0"/>
              </a:rPr>
              <a:t>Broadband</a:t>
            </a:r>
          </a:p>
          <a:p>
            <a:pPr marL="342900" indent="-342900" algn="just" rtl="0">
              <a:buFont typeface="Wingdings" pitchFamily="2" charset="2"/>
              <a:buChar char="ü"/>
            </a:pPr>
            <a:r>
              <a:rPr lang="en-US" sz="3200" dirty="0" smtClean="0">
                <a:solidFill>
                  <a:schemeClr val="tx1"/>
                </a:solidFill>
                <a:latin typeface="Times New Roman" panose="02020603050405020304" pitchFamily="18" charset="0"/>
                <a:cs typeface="Times New Roman" panose="02020603050405020304" pitchFamily="18" charset="0"/>
              </a:rPr>
              <a:t>Narrow band</a:t>
            </a:r>
          </a:p>
          <a:p>
            <a:pPr marL="342900" indent="-342900" algn="just" rtl="0">
              <a:buFont typeface="Wingdings" pitchFamily="2" charset="2"/>
              <a:buChar char="ü"/>
            </a:pPr>
            <a:r>
              <a:rPr lang="en-US" sz="3200" dirty="0" smtClean="0">
                <a:solidFill>
                  <a:schemeClr val="tx1"/>
                </a:solidFill>
                <a:latin typeface="Times New Roman" panose="02020603050405020304" pitchFamily="18" charset="0"/>
                <a:cs typeface="Times New Roman" panose="02020603050405020304" pitchFamily="18" charset="0"/>
              </a:rPr>
              <a:t>Infra sound</a:t>
            </a:r>
          </a:p>
          <a:p>
            <a:pPr marL="342900" indent="-342900" algn="just" rtl="0">
              <a:buFont typeface="Wingdings" pitchFamily="2" charset="2"/>
              <a:buChar char="ü"/>
            </a:pPr>
            <a:r>
              <a:rPr lang="en-US" sz="3200" dirty="0" smtClean="0">
                <a:solidFill>
                  <a:schemeClr val="tx1"/>
                </a:solidFill>
                <a:latin typeface="Times New Roman" panose="02020603050405020304" pitchFamily="18" charset="0"/>
                <a:cs typeface="Times New Roman" panose="02020603050405020304" pitchFamily="18" charset="0"/>
              </a:rPr>
              <a:t>Ultra sound</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685018678"/>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285750" indent="-28575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standard SLM takes only instantaneous noise measurements. </a:t>
            </a:r>
            <a:endParaRPr lang="en-US" sz="2800" dirty="0" smtClean="0">
              <a:solidFill>
                <a:schemeClr val="tx1"/>
              </a:solidFill>
              <a:latin typeface="Times New Roman" panose="02020603050405020304" pitchFamily="18" charset="0"/>
              <a:cs typeface="Times New Roman" panose="02020603050405020304" pitchFamily="18" charset="0"/>
            </a:endParaRPr>
          </a:p>
          <a:p>
            <a:pPr marL="285750" indent="-285750" algn="just" rtl="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This </a:t>
            </a:r>
            <a:r>
              <a:rPr lang="en-US" sz="2800" dirty="0">
                <a:solidFill>
                  <a:schemeClr val="tx1"/>
                </a:solidFill>
                <a:latin typeface="Times New Roman" panose="02020603050405020304" pitchFamily="18" charset="0"/>
                <a:cs typeface="Times New Roman" panose="02020603050405020304" pitchFamily="18" charset="0"/>
              </a:rPr>
              <a:t>is sufficient in workplaces with continuous noise levels. But in workplaces with impulse, intermittent or variable noise levels, the SLM makes it difficult to determine a person's average exposure to noise over a work shift. One solution in such workplaces is a noise dosimeter. </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762020971"/>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4947" y="3276600"/>
            <a:ext cx="8077200" cy="2971800"/>
          </a:xfrm>
        </p:spPr>
        <p:txBody>
          <a:bodyPr>
            <a:noAutofit/>
          </a:bodyPr>
          <a:lstStyle/>
          <a:p>
            <a:pPr algn="just" rtl="0"/>
            <a:r>
              <a:rPr lang="en-US" sz="1800" dirty="0">
                <a:solidFill>
                  <a:schemeClr val="tx1"/>
                </a:solidFill>
                <a:latin typeface="Times New Roman" panose="02020603050405020304" pitchFamily="18" charset="0"/>
                <a:cs typeface="Times New Roman" panose="02020603050405020304" pitchFamily="18" charset="0"/>
              </a:rPr>
              <a:t>Uses </a:t>
            </a:r>
            <a:endParaRPr lang="en-US" sz="1400" dirty="0">
              <a:solidFill>
                <a:schemeClr val="tx1"/>
              </a:solidFill>
              <a:latin typeface="Times New Roman" panose="02020603050405020304" pitchFamily="18" charset="0"/>
              <a:cs typeface="Times New Roman" panose="02020603050405020304" pitchFamily="18" charset="0"/>
            </a:endParaRPr>
          </a:p>
          <a:p>
            <a:pPr algn="just" rtl="0"/>
            <a:r>
              <a:rPr lang="en-US" sz="1400" dirty="0">
                <a:solidFill>
                  <a:schemeClr val="tx1"/>
                </a:solidFill>
                <a:latin typeface="Times New Roman" panose="02020603050405020304" pitchFamily="18" charset="0"/>
                <a:cs typeface="Times New Roman" panose="02020603050405020304" pitchFamily="18" charset="0"/>
              </a:rPr>
              <a:t>•General-purpose Class 1 sound measurements to the latest international standards </a:t>
            </a:r>
          </a:p>
          <a:p>
            <a:pPr algn="just" rtl="0"/>
            <a:r>
              <a:rPr lang="en-US" sz="1400" dirty="0">
                <a:solidFill>
                  <a:schemeClr val="tx1"/>
                </a:solidFill>
                <a:latin typeface="Times New Roman" panose="02020603050405020304" pitchFamily="18" charset="0"/>
                <a:cs typeface="Times New Roman" panose="02020603050405020304" pitchFamily="18" charset="0"/>
              </a:rPr>
              <a:t>•Occupational noise assessment </a:t>
            </a:r>
          </a:p>
          <a:p>
            <a:pPr algn="just" rtl="0"/>
            <a:r>
              <a:rPr lang="en-US" sz="1400" dirty="0">
                <a:solidFill>
                  <a:schemeClr val="tx1"/>
                </a:solidFill>
                <a:latin typeface="Times New Roman" panose="02020603050405020304" pitchFamily="18" charset="0"/>
                <a:cs typeface="Times New Roman" panose="02020603050405020304" pitchFamily="18" charset="0"/>
              </a:rPr>
              <a:t>•Environmental noise assessment and logging </a:t>
            </a:r>
          </a:p>
          <a:p>
            <a:pPr algn="just" rtl="0"/>
            <a:r>
              <a:rPr lang="en-US" sz="1400" dirty="0">
                <a:solidFill>
                  <a:schemeClr val="tx1"/>
                </a:solidFill>
                <a:latin typeface="Times New Roman" panose="02020603050405020304" pitchFamily="18" charset="0"/>
                <a:cs typeface="Times New Roman" panose="02020603050405020304" pitchFamily="18" charset="0"/>
              </a:rPr>
              <a:t>•Product development and quality control</a:t>
            </a:r>
          </a:p>
          <a:p>
            <a:pPr algn="just" rtl="0"/>
            <a:r>
              <a:rPr lang="en-US" sz="1400" dirty="0" smtClean="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Building acoustics measurements </a:t>
            </a:r>
          </a:p>
          <a:p>
            <a:pPr algn="just" rtl="0"/>
            <a:r>
              <a:rPr lang="en-US" sz="1400" dirty="0">
                <a:solidFill>
                  <a:schemeClr val="tx1"/>
                </a:solidFill>
                <a:latin typeface="Times New Roman" panose="02020603050405020304" pitchFamily="18" charset="0"/>
                <a:cs typeface="Times New Roman" panose="02020603050405020304" pitchFamily="18" charset="0"/>
              </a:rPr>
              <a:t>•Tone assessment using 1/3‐octave </a:t>
            </a:r>
            <a:endParaRPr lang="en-US" sz="1400" dirty="0" smtClean="0">
              <a:solidFill>
                <a:schemeClr val="tx1"/>
              </a:solidFill>
              <a:latin typeface="Times New Roman" panose="02020603050405020304" pitchFamily="18" charset="0"/>
              <a:cs typeface="Times New Roman" panose="02020603050405020304" pitchFamily="18" charset="0"/>
            </a:endParaRPr>
          </a:p>
          <a:p>
            <a:pPr algn="just" rtl="0"/>
            <a:r>
              <a:rPr lang="en-US" sz="1400" dirty="0" smtClean="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Loudness and noise rating measurements</a:t>
            </a:r>
          </a:p>
          <a:p>
            <a:pPr algn="just" rtl="0"/>
            <a:r>
              <a:rPr lang="en-US" sz="1400" dirty="0">
                <a:solidFill>
                  <a:schemeClr val="tx1"/>
                </a:solidFill>
                <a:latin typeface="Times New Roman" panose="02020603050405020304" pitchFamily="18" charset="0"/>
                <a:cs typeface="Times New Roman" panose="02020603050405020304" pitchFamily="18" charset="0"/>
              </a:rPr>
              <a:t>•Low‐frequency building vibration according to ISO 8041:2005 and DIN 45669 – 1:2010 – 09 </a:t>
            </a:r>
          </a:p>
          <a:p>
            <a:pPr algn="just" rtl="0"/>
            <a:r>
              <a:rPr lang="en-US" sz="1400" dirty="0">
                <a:solidFill>
                  <a:schemeClr val="tx1"/>
                </a:solidFill>
                <a:latin typeface="Times New Roman" panose="02020603050405020304" pitchFamily="18" charset="0"/>
                <a:cs typeface="Times New Roman" panose="02020603050405020304" pitchFamily="18" charset="0"/>
              </a:rPr>
              <a:t>•Infrasound (G‐weighting) measurements according to ISO 7196:1995 and ANSI S1.42 – 2001 (R2011)</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762000"/>
            <a:ext cx="831924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27506" y="261420"/>
            <a:ext cx="3531031" cy="369332"/>
          </a:xfrm>
          <a:prstGeom prst="rect">
            <a:avLst/>
          </a:prstGeom>
        </p:spPr>
        <p:txBody>
          <a:bodyPr wrap="none">
            <a:spAutoFit/>
          </a:bodyPr>
          <a:lstStyle/>
          <a:p>
            <a:r>
              <a:rPr lang="en-US" b="1" dirty="0"/>
              <a:t>Sound Level Meter - Type 2250</a:t>
            </a:r>
            <a:endParaRPr lang="fa-IR" dirty="0"/>
          </a:p>
        </p:txBody>
      </p:sp>
    </p:spTree>
    <p:extLst>
      <p:ext uri="{BB962C8B-B14F-4D97-AF65-F5344CB8AC3E}">
        <p14:creationId xmlns:p14="http://schemas.microsoft.com/office/powerpoint/2010/main" val="630519813"/>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800600"/>
            <a:ext cx="8077200" cy="1676400"/>
          </a:xfrm>
        </p:spPr>
        <p:txBody>
          <a:bodyPr>
            <a:noAutofit/>
          </a:bodyPr>
          <a:lstStyle/>
          <a:p>
            <a:pPr algn="just" rtl="0"/>
            <a:r>
              <a:rPr lang="en-US" sz="1600" dirty="0" smtClean="0">
                <a:solidFill>
                  <a:schemeClr val="tx1"/>
                </a:solidFill>
                <a:latin typeface="Times New Roman" panose="02020603050405020304" pitchFamily="18" charset="0"/>
                <a:cs typeface="Times New Roman" panose="02020603050405020304" pitchFamily="18" charset="0"/>
              </a:rPr>
              <a:t>The </a:t>
            </a:r>
            <a:r>
              <a:rPr lang="en-US" sz="1600" dirty="0">
                <a:solidFill>
                  <a:schemeClr val="tx1"/>
                </a:solidFill>
                <a:latin typeface="Times New Roman" panose="02020603050405020304" pitchFamily="18" charset="0"/>
                <a:cs typeface="Times New Roman" panose="02020603050405020304" pitchFamily="18" charset="0"/>
              </a:rPr>
              <a:t>Field App is an advanced companion app to Type 2250 offering remote instrument control, display, annotation of measurement data and cloud support. It supports all annotation types such as note, voice commentary, image, video and GPS. All annotations are uploaded to Measurement Partner Cloud for merging with the analyzer project in Measurement Partner Suite, transforming the way you work with your Type 2250 analyzer in the field.</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
        <p:nvSpPr>
          <p:cNvPr id="4" name="Rectangle 3"/>
          <p:cNvSpPr/>
          <p:nvPr/>
        </p:nvSpPr>
        <p:spPr>
          <a:xfrm>
            <a:off x="1061844" y="805389"/>
            <a:ext cx="6710555" cy="369332"/>
          </a:xfrm>
          <a:prstGeom prst="rect">
            <a:avLst/>
          </a:prstGeom>
        </p:spPr>
        <p:txBody>
          <a:bodyPr wrap="none">
            <a:spAutoFit/>
          </a:bodyPr>
          <a:lstStyle/>
          <a:p>
            <a:r>
              <a:rPr lang="en-US" b="1" dirty="0">
                <a:solidFill>
                  <a:prstClr val="black"/>
                </a:solidFill>
              </a:rPr>
              <a:t>Control and annotate your measurement with the Field App </a:t>
            </a:r>
            <a:endParaRPr lang="fa-IR" dirty="0">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045" y="1371600"/>
            <a:ext cx="6558155" cy="330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167994"/>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0294" y="3581400"/>
            <a:ext cx="8077200" cy="2667000"/>
          </a:xfrm>
        </p:spPr>
        <p:txBody>
          <a:bodyPr>
            <a:noAutofit/>
          </a:bodyPr>
          <a:lstStyle/>
          <a:p>
            <a:r>
              <a:rPr lang="en-US" sz="1600" b="1" dirty="0">
                <a:solidFill>
                  <a:schemeClr val="tx1"/>
                </a:solidFill>
              </a:rPr>
              <a:t>Uses </a:t>
            </a:r>
          </a:p>
          <a:p>
            <a:pPr rtl="0">
              <a:buFont typeface="Arial"/>
              <a:buChar char="•"/>
            </a:pPr>
            <a:r>
              <a:rPr lang="en-US" sz="1600" dirty="0">
                <a:solidFill>
                  <a:schemeClr val="tx1"/>
                </a:solidFill>
              </a:rPr>
              <a:t>Assessment of noise exposure at work </a:t>
            </a:r>
          </a:p>
          <a:p>
            <a:pPr rtl="0">
              <a:buFont typeface="Arial"/>
              <a:buChar char="•"/>
            </a:pPr>
            <a:r>
              <a:rPr lang="en-US" sz="1600" dirty="0">
                <a:solidFill>
                  <a:schemeClr val="tx1"/>
                </a:solidFill>
              </a:rPr>
              <a:t>Occupational noise evaluation </a:t>
            </a:r>
          </a:p>
          <a:p>
            <a:pPr rtl="0">
              <a:buFont typeface="Arial"/>
              <a:buChar char="•"/>
            </a:pPr>
            <a:r>
              <a:rPr lang="en-US" sz="1600" dirty="0" smtClean="0">
                <a:solidFill>
                  <a:schemeClr val="tx1"/>
                </a:solidFill>
              </a:rPr>
              <a:t>Selection </a:t>
            </a:r>
            <a:r>
              <a:rPr lang="en-US" sz="1600" dirty="0">
                <a:solidFill>
                  <a:schemeClr val="tx1"/>
                </a:solidFill>
              </a:rPr>
              <a:t>of hearing </a:t>
            </a:r>
            <a:r>
              <a:rPr lang="en-US" sz="1600" dirty="0" smtClean="0">
                <a:solidFill>
                  <a:schemeClr val="tx1"/>
                </a:solidFill>
              </a:rPr>
              <a:t>protection</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53</a:t>
            </a:fld>
            <a:endParaRPr lang="en-US" dirty="0">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
        <p:nvSpPr>
          <p:cNvPr id="4" name="Rectangle 3"/>
          <p:cNvSpPr/>
          <p:nvPr/>
        </p:nvSpPr>
        <p:spPr>
          <a:xfrm>
            <a:off x="2590800" y="342903"/>
            <a:ext cx="3099310" cy="369332"/>
          </a:xfrm>
          <a:prstGeom prst="rect">
            <a:avLst/>
          </a:prstGeom>
        </p:spPr>
        <p:txBody>
          <a:bodyPr wrap="none">
            <a:spAutoFit/>
          </a:bodyPr>
          <a:lstStyle/>
          <a:p>
            <a:r>
              <a:rPr lang="en-US" b="1" dirty="0">
                <a:solidFill>
                  <a:prstClr val="black"/>
                </a:solidFill>
              </a:rPr>
              <a:t>Personal Noise Dose Meter </a:t>
            </a:r>
            <a:endParaRPr lang="fa-IR" dirty="0">
              <a:solidFill>
                <a:prstClr val="black"/>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7673788" cy="224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873581"/>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rmAutofit fontScale="85000" lnSpcReduction="20000"/>
          </a:bodyPr>
          <a:lstStyle/>
          <a:p>
            <a:pPr algn="just" rtl="0">
              <a:lnSpc>
                <a:spcPct val="150000"/>
              </a:lnSpc>
            </a:pPr>
            <a:r>
              <a:rPr lang="en-US" sz="3600" dirty="0">
                <a:latin typeface="FranklinGothic-DemiCnd"/>
              </a:rPr>
              <a:t>Measuring Sound-Pressure </a:t>
            </a:r>
            <a:r>
              <a:rPr lang="en-US" sz="3600" dirty="0" smtClean="0">
                <a:latin typeface="FranklinGothic-DemiCnd"/>
              </a:rPr>
              <a:t>Level:</a:t>
            </a:r>
          </a:p>
          <a:p>
            <a:pPr marL="571500" indent="-571500" algn="just" rtl="0">
              <a:lnSpc>
                <a:spcPct val="150000"/>
              </a:lnSpc>
              <a:buFont typeface="Arial" panose="020B0604020202020204" pitchFamily="34" charset="0"/>
              <a:buChar char="•"/>
            </a:pPr>
            <a:r>
              <a:rPr lang="en-US" sz="3600" dirty="0">
                <a:solidFill>
                  <a:schemeClr val="tx1"/>
                </a:solidFill>
                <a:latin typeface="Times New Roman" panose="02020603050405020304" pitchFamily="18" charset="0"/>
                <a:cs typeface="Times New Roman" panose="02020603050405020304" pitchFamily="18" charset="0"/>
              </a:rPr>
              <a:t>A sound-level </a:t>
            </a:r>
            <a:r>
              <a:rPr lang="en-US" sz="3600" dirty="0" smtClean="0">
                <a:solidFill>
                  <a:schemeClr val="tx1"/>
                </a:solidFill>
                <a:latin typeface="Times New Roman" panose="02020603050405020304" pitchFamily="18" charset="0"/>
                <a:cs typeface="Times New Roman" panose="02020603050405020304" pitchFamily="18" charset="0"/>
              </a:rPr>
              <a:t>meter (SLM) </a:t>
            </a:r>
            <a:r>
              <a:rPr lang="en-US" sz="3600" dirty="0">
                <a:solidFill>
                  <a:schemeClr val="tx1"/>
                </a:solidFill>
                <a:latin typeface="Times New Roman" panose="02020603050405020304" pitchFamily="18" charset="0"/>
                <a:cs typeface="Times New Roman" panose="02020603050405020304" pitchFamily="18" charset="0"/>
              </a:rPr>
              <a:t>is designed to give readings of sound-pressure level. </a:t>
            </a:r>
            <a:endParaRPr lang="en-US" sz="36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lnSpc>
                <a:spcPct val="150000"/>
              </a:lnSpc>
              <a:buFont typeface="Arial" panose="020B0604020202020204" pitchFamily="34" charset="0"/>
              <a:buChar char="•"/>
            </a:pPr>
            <a:r>
              <a:rPr lang="en-US" sz="3600" dirty="0" smtClean="0">
                <a:solidFill>
                  <a:schemeClr val="tx1"/>
                </a:solidFill>
                <a:latin typeface="Times New Roman" panose="02020603050405020304" pitchFamily="18" charset="0"/>
                <a:cs typeface="Times New Roman" panose="02020603050405020304" pitchFamily="18" charset="0"/>
              </a:rPr>
              <a:t>Sound pressure in </a:t>
            </a:r>
            <a:r>
              <a:rPr lang="en-US" sz="3600" dirty="0">
                <a:solidFill>
                  <a:schemeClr val="tx1"/>
                </a:solidFill>
                <a:latin typeface="Times New Roman" panose="02020603050405020304" pitchFamily="18" charset="0"/>
                <a:cs typeface="Times New Roman" panose="02020603050405020304" pitchFamily="18" charset="0"/>
              </a:rPr>
              <a:t>decibels is referenced to the standard reference level, 20 </a:t>
            </a:r>
            <a:r>
              <a:rPr lang="en-US" sz="3600" dirty="0" err="1">
                <a:solidFill>
                  <a:schemeClr val="tx1"/>
                </a:solidFill>
                <a:latin typeface="Times New Roman" panose="02020603050405020304" pitchFamily="18" charset="0"/>
                <a:cs typeface="Times New Roman" panose="02020603050405020304" pitchFamily="18" charset="0"/>
              </a:rPr>
              <a:t>μPa</a:t>
            </a:r>
            <a:r>
              <a:rPr lang="en-US" sz="3600" dirty="0">
                <a:solidFill>
                  <a:schemeClr val="tx1"/>
                </a:solidFill>
                <a:latin typeface="Times New Roman" panose="02020603050405020304" pitchFamily="18" charset="0"/>
                <a:cs typeface="Times New Roman" panose="02020603050405020304" pitchFamily="18" charset="0"/>
              </a:rPr>
              <a:t>. </a:t>
            </a:r>
            <a:endParaRPr lang="en-US" sz="36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lnSpc>
                <a:spcPct val="150000"/>
              </a:lnSpc>
              <a:buFont typeface="Arial" panose="020B0604020202020204" pitchFamily="34" charset="0"/>
              <a:buChar char="•"/>
            </a:pPr>
            <a:r>
              <a:rPr lang="en-US" sz="3600" dirty="0" smtClean="0">
                <a:solidFill>
                  <a:schemeClr val="tx1"/>
                </a:solidFill>
                <a:latin typeface="Times New Roman" panose="02020603050405020304" pitchFamily="18" charset="0"/>
                <a:cs typeface="Times New Roman" panose="02020603050405020304" pitchFamily="18" charset="0"/>
              </a:rPr>
              <a:t>The </a:t>
            </a:r>
            <a:r>
              <a:rPr lang="en-US" sz="3600" dirty="0">
                <a:solidFill>
                  <a:schemeClr val="tx1"/>
                </a:solidFill>
                <a:latin typeface="Times New Roman" panose="02020603050405020304" pitchFamily="18" charset="0"/>
                <a:cs typeface="Times New Roman" panose="02020603050405020304" pitchFamily="18" charset="0"/>
              </a:rPr>
              <a:t>human </a:t>
            </a:r>
            <a:r>
              <a:rPr lang="en-US" sz="3600" dirty="0" smtClean="0">
                <a:solidFill>
                  <a:schemeClr val="tx1"/>
                </a:solidFill>
                <a:latin typeface="Times New Roman" panose="02020603050405020304" pitchFamily="18" charset="0"/>
                <a:cs typeface="Times New Roman" panose="02020603050405020304" pitchFamily="18" charset="0"/>
              </a:rPr>
              <a:t>hearing response </a:t>
            </a:r>
            <a:r>
              <a:rPr lang="en-US" sz="3600" dirty="0">
                <a:solidFill>
                  <a:schemeClr val="tx1"/>
                </a:solidFill>
                <a:latin typeface="Times New Roman" panose="02020603050405020304" pitchFamily="18" charset="0"/>
                <a:cs typeface="Times New Roman" panose="02020603050405020304" pitchFamily="18" charset="0"/>
              </a:rPr>
              <a:t>is not flat across the audio band.</a:t>
            </a:r>
            <a:endParaRPr lang="fa-IR" sz="36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073449751"/>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5334000"/>
            <a:ext cx="8077200" cy="838200"/>
          </a:xfrm>
        </p:spPr>
        <p:txBody>
          <a:bodyPr>
            <a:noAutofit/>
          </a:bodyPr>
          <a:lstStyle/>
          <a:p>
            <a:pPr algn="just" rtl="0"/>
            <a:r>
              <a:rPr lang="en-US" sz="3000" dirty="0">
                <a:solidFill>
                  <a:schemeClr val="tx1"/>
                </a:solidFill>
                <a:latin typeface="FranklinGothic-Book"/>
              </a:rPr>
              <a:t>The A, B, and C weighting response characteristics for sound-level meters.</a:t>
            </a:r>
            <a:endParaRPr lang="fa-IR" sz="3000" b="1" dirty="0">
              <a:solidFill>
                <a:schemeClr val="tx1"/>
              </a:solidFill>
              <a:cs typeface="B Titr" panose="000007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82" y="662836"/>
            <a:ext cx="7867116" cy="462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370882"/>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rmAutofit lnSpcReduction="10000"/>
          </a:bodyPr>
          <a:lstStyle/>
          <a:p>
            <a:pPr marL="571500" indent="-571500" algn="just" rt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Network selection is based on the general level of sounds to be measured (background noise, jet </a:t>
            </a:r>
            <a:r>
              <a:rPr lang="en-US" sz="3200" dirty="0" smtClean="0">
                <a:solidFill>
                  <a:schemeClr val="tx1"/>
                </a:solidFill>
                <a:latin typeface="Times New Roman" panose="02020603050405020304" pitchFamily="18" charset="0"/>
                <a:cs typeface="Times New Roman" panose="02020603050405020304" pitchFamily="18" charset="0"/>
              </a:rPr>
              <a:t>engines</a:t>
            </a:r>
            <a:r>
              <a:rPr lang="en-US" sz="3200" dirty="0">
                <a:solidFill>
                  <a:schemeClr val="tx1"/>
                </a:solidFill>
                <a:latin typeface="Times New Roman" panose="02020603050405020304" pitchFamily="18" charset="0"/>
                <a:cs typeface="Times New Roman" panose="02020603050405020304" pitchFamily="18" charset="0"/>
              </a:rPr>
              <a:t>, and so on). </a:t>
            </a:r>
            <a:endParaRPr lang="en-US" sz="3200" dirty="0" smtClean="0">
              <a:solidFill>
                <a:schemeClr val="tx1"/>
              </a:solidFill>
              <a:latin typeface="Times New Roman" panose="02020603050405020304" pitchFamily="18" charset="0"/>
              <a:cs typeface="Times New Roman" panose="02020603050405020304" pitchFamily="18" charset="0"/>
            </a:endParaRPr>
          </a:p>
          <a:p>
            <a:pPr algn="just" rtl="0"/>
            <a:r>
              <a:rPr lang="en-US" sz="3200" dirty="0" smtClean="0">
                <a:solidFill>
                  <a:schemeClr val="tx1"/>
                </a:solidFill>
                <a:latin typeface="Times New Roman" panose="02020603050405020304" pitchFamily="18" charset="0"/>
                <a:cs typeface="Times New Roman" panose="02020603050405020304" pitchFamily="18" charset="0"/>
              </a:rPr>
              <a:t>For example:</a:t>
            </a:r>
          </a:p>
          <a:p>
            <a:pPr marL="1028700" lvl="1" indent="-571500" algn="just" rtl="0">
              <a:buFont typeface="Wingdings" panose="05000000000000000000" pitchFamily="2" charset="2"/>
              <a:buChar char="ü"/>
            </a:pPr>
            <a:r>
              <a:rPr lang="en-US" sz="3000" dirty="0" smtClean="0">
                <a:solidFill>
                  <a:schemeClr val="tx1"/>
                </a:solidFill>
                <a:latin typeface="Times New Roman" panose="02020603050405020304" pitchFamily="18" charset="0"/>
                <a:cs typeface="Times New Roman" panose="02020603050405020304" pitchFamily="18" charset="0"/>
              </a:rPr>
              <a:t>For </a:t>
            </a:r>
            <a:r>
              <a:rPr lang="en-US" sz="3000" dirty="0">
                <a:solidFill>
                  <a:schemeClr val="tx1"/>
                </a:solidFill>
                <a:latin typeface="Times New Roman" panose="02020603050405020304" pitchFamily="18" charset="0"/>
                <a:cs typeface="Times New Roman" panose="02020603050405020304" pitchFamily="18" charset="0"/>
              </a:rPr>
              <a:t>sound-pressure levels of 20 to 55 dB, use network A.</a:t>
            </a:r>
          </a:p>
          <a:p>
            <a:pPr marL="1028700" lvl="1" indent="-571500" algn="just" rtl="0">
              <a:buFont typeface="Wingdings" panose="05000000000000000000" pitchFamily="2" charset="2"/>
              <a:buChar char="ü"/>
            </a:pPr>
            <a:r>
              <a:rPr lang="en-US" sz="3000" dirty="0" smtClean="0">
                <a:solidFill>
                  <a:schemeClr val="tx1"/>
                </a:solidFill>
                <a:latin typeface="Times New Roman" panose="02020603050405020304" pitchFamily="18" charset="0"/>
                <a:cs typeface="Times New Roman" panose="02020603050405020304" pitchFamily="18" charset="0"/>
              </a:rPr>
              <a:t>For </a:t>
            </a:r>
            <a:r>
              <a:rPr lang="en-US" sz="3000" dirty="0">
                <a:solidFill>
                  <a:schemeClr val="tx1"/>
                </a:solidFill>
                <a:latin typeface="Times New Roman" panose="02020603050405020304" pitchFamily="18" charset="0"/>
                <a:cs typeface="Times New Roman" panose="02020603050405020304" pitchFamily="18" charset="0"/>
              </a:rPr>
              <a:t>sound-pressure levels of 55 to 85 dB, use network B.</a:t>
            </a:r>
          </a:p>
          <a:p>
            <a:pPr marL="1028700" lvl="1" indent="-571500" algn="just" rtl="0">
              <a:buFont typeface="Wingdings" panose="05000000000000000000" pitchFamily="2" charset="2"/>
              <a:buChar char="ü"/>
            </a:pPr>
            <a:r>
              <a:rPr lang="en-US" sz="3000" dirty="0" smtClean="0">
                <a:solidFill>
                  <a:schemeClr val="tx1"/>
                </a:solidFill>
                <a:latin typeface="Times New Roman" panose="02020603050405020304" pitchFamily="18" charset="0"/>
                <a:cs typeface="Times New Roman" panose="02020603050405020304" pitchFamily="18" charset="0"/>
              </a:rPr>
              <a:t>For </a:t>
            </a:r>
            <a:r>
              <a:rPr lang="en-US" sz="3000" dirty="0">
                <a:solidFill>
                  <a:schemeClr val="tx1"/>
                </a:solidFill>
                <a:latin typeface="Times New Roman" panose="02020603050405020304" pitchFamily="18" charset="0"/>
                <a:cs typeface="Times New Roman" panose="02020603050405020304" pitchFamily="18" charset="0"/>
              </a:rPr>
              <a:t>sound-pressure levels of 85 to 140 dB, use network C.</a:t>
            </a:r>
            <a:endParaRPr lang="fa-IR" sz="30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730007985"/>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rmAutofit/>
          </a:bodyPr>
          <a:lstStyle/>
          <a:p>
            <a:pPr marL="571500" indent="-571500" algn="just" rt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These network response shapes were designed to bring the sound-level meter </a:t>
            </a:r>
            <a:r>
              <a:rPr lang="en-US" sz="3200" dirty="0" smtClean="0">
                <a:solidFill>
                  <a:schemeClr val="tx1"/>
                </a:solidFill>
                <a:latin typeface="Times New Roman" panose="02020603050405020304" pitchFamily="18" charset="0"/>
                <a:cs typeface="Times New Roman" panose="02020603050405020304" pitchFamily="18" charset="0"/>
              </a:rPr>
              <a:t>readings into </a:t>
            </a:r>
            <a:r>
              <a:rPr lang="en-US" sz="3200" dirty="0">
                <a:solidFill>
                  <a:schemeClr val="tx1"/>
                </a:solidFill>
                <a:latin typeface="Times New Roman" panose="02020603050405020304" pitchFamily="18" charset="0"/>
                <a:cs typeface="Times New Roman" panose="02020603050405020304" pitchFamily="18" charset="0"/>
              </a:rPr>
              <a:t>closer conformance to the relative loudness of sounds. </a:t>
            </a:r>
            <a:endParaRPr lang="en-US" sz="32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buFont typeface="Arial" panose="020B0604020202020204"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However</a:t>
            </a:r>
            <a:r>
              <a:rPr lang="en-US" sz="3200" dirty="0">
                <a:solidFill>
                  <a:schemeClr val="tx1"/>
                </a:solidFill>
                <a:latin typeface="Times New Roman" panose="02020603050405020304" pitchFamily="18" charset="0"/>
                <a:cs typeface="Times New Roman" panose="02020603050405020304" pitchFamily="18" charset="0"/>
              </a:rPr>
              <a:t>, the B and </a:t>
            </a:r>
            <a:r>
              <a:rPr lang="en-US" sz="3200" dirty="0" smtClean="0">
                <a:solidFill>
                  <a:schemeClr val="tx1"/>
                </a:solidFill>
                <a:latin typeface="Times New Roman" panose="02020603050405020304" pitchFamily="18" charset="0"/>
                <a:cs typeface="Times New Roman" panose="02020603050405020304" pitchFamily="18" charset="0"/>
              </a:rPr>
              <a:t>C weightings </a:t>
            </a:r>
            <a:r>
              <a:rPr lang="en-US" sz="3200" dirty="0">
                <a:solidFill>
                  <a:schemeClr val="tx1"/>
                </a:solidFill>
                <a:latin typeface="Times New Roman" panose="02020603050405020304" pitchFamily="18" charset="0"/>
                <a:cs typeface="Times New Roman" panose="02020603050405020304" pitchFamily="18" charset="0"/>
              </a:rPr>
              <a:t>often do not correspond to human perception. </a:t>
            </a:r>
            <a:endParaRPr lang="en-US" sz="3200" dirty="0" smtClean="0">
              <a:solidFill>
                <a:schemeClr val="tx1"/>
              </a:solidFill>
              <a:latin typeface="Times New Roman" panose="02020603050405020304" pitchFamily="18" charset="0"/>
              <a:cs typeface="Times New Roman" panose="02020603050405020304" pitchFamily="18" charset="0"/>
            </a:endParaRPr>
          </a:p>
          <a:p>
            <a:pPr marL="571500" indent="-571500" algn="just" rtl="0">
              <a:buFont typeface="Arial" panose="020B0604020202020204"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The </a:t>
            </a:r>
            <a:r>
              <a:rPr lang="en-US" sz="3200" dirty="0">
                <a:solidFill>
                  <a:schemeClr val="tx1"/>
                </a:solidFill>
                <a:latin typeface="Times New Roman" panose="02020603050405020304" pitchFamily="18" charset="0"/>
                <a:cs typeface="Times New Roman" panose="02020603050405020304" pitchFamily="18" charset="0"/>
              </a:rPr>
              <a:t>A weighting is </a:t>
            </a:r>
            <a:r>
              <a:rPr lang="en-US" sz="3200" dirty="0" smtClean="0">
                <a:solidFill>
                  <a:schemeClr val="tx1"/>
                </a:solidFill>
                <a:latin typeface="Times New Roman" panose="02020603050405020304" pitchFamily="18" charset="0"/>
                <a:cs typeface="Times New Roman" panose="02020603050405020304" pitchFamily="18" charset="0"/>
              </a:rPr>
              <a:t>more commonly used.</a:t>
            </a:r>
          </a:p>
          <a:p>
            <a:pPr marL="571500" indent="-571500" algn="just" rtl="0">
              <a:buFont typeface="Arial" panose="020B0604020202020204"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When </a:t>
            </a:r>
            <a:r>
              <a:rPr lang="en-US" sz="3200" dirty="0">
                <a:solidFill>
                  <a:schemeClr val="tx1"/>
                </a:solidFill>
                <a:latin typeface="Times New Roman" panose="02020603050405020304" pitchFamily="18" charset="0"/>
                <a:cs typeface="Times New Roman" panose="02020603050405020304" pitchFamily="18" charset="0"/>
              </a:rPr>
              <a:t>a measurement is made with the A weighting, the value is </a:t>
            </a:r>
            <a:r>
              <a:rPr lang="en-US" sz="3200" dirty="0" smtClean="0">
                <a:solidFill>
                  <a:schemeClr val="tx1"/>
                </a:solidFill>
                <a:latin typeface="Times New Roman" panose="02020603050405020304" pitchFamily="18" charset="0"/>
                <a:cs typeface="Times New Roman" panose="02020603050405020304" pitchFamily="18" charset="0"/>
              </a:rPr>
              <a:t>designated as </a:t>
            </a:r>
            <a:r>
              <a:rPr lang="en-US" sz="3200" dirty="0" err="1">
                <a:solidFill>
                  <a:schemeClr val="tx1"/>
                </a:solidFill>
                <a:latin typeface="Times New Roman" panose="02020603050405020304" pitchFamily="18" charset="0"/>
                <a:cs typeface="Times New Roman" panose="02020603050405020304" pitchFamily="18" charset="0"/>
              </a:rPr>
              <a:t>dBA</a:t>
            </a:r>
            <a:r>
              <a:rPr lang="en-US" sz="3200" dirty="0">
                <a:solidFill>
                  <a:schemeClr val="tx1"/>
                </a:solidFill>
                <a:latin typeface="Times New Roman" panose="02020603050405020304" pitchFamily="18" charset="0"/>
                <a:cs typeface="Times New Roman" panose="02020603050405020304" pitchFamily="18" charset="0"/>
              </a:rPr>
              <a:t>.</a:t>
            </a:r>
            <a:endParaRPr lang="fa-IR" sz="30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516174428"/>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a:latin typeface="FranklinGothic-DemiCnd"/>
              </a:rPr>
              <a:t>Measurement strategy</a:t>
            </a:r>
            <a:r>
              <a:rPr lang="en-US" sz="3200" dirty="0" smtClean="0">
                <a:latin typeface="FranklinGothic-DemiCnd"/>
              </a:rPr>
              <a:t>:</a:t>
            </a:r>
          </a:p>
          <a:p>
            <a:pPr algn="just" rtl="0"/>
            <a:r>
              <a:rPr lang="en-US" sz="2800" dirty="0">
                <a:solidFill>
                  <a:schemeClr val="tx1"/>
                </a:solidFill>
                <a:latin typeface="FranklinGothic-DemiCnd"/>
              </a:rPr>
              <a:t>Three procedures are available for the use of measuring devices, the characteristics of which </a:t>
            </a:r>
            <a:r>
              <a:rPr lang="en-US" sz="2800" dirty="0" smtClean="0">
                <a:solidFill>
                  <a:schemeClr val="tx1"/>
                </a:solidFill>
                <a:latin typeface="FranklinGothic-DemiCnd"/>
              </a:rPr>
              <a:t>are outlined </a:t>
            </a:r>
            <a:r>
              <a:rPr lang="en-US" sz="2800" dirty="0">
                <a:solidFill>
                  <a:schemeClr val="tx1"/>
                </a:solidFill>
                <a:latin typeface="FranklinGothic-DemiCnd"/>
              </a:rPr>
              <a:t>in </a:t>
            </a:r>
            <a:r>
              <a:rPr lang="en-US" sz="2800" dirty="0" smtClean="0">
                <a:solidFill>
                  <a:schemeClr val="tx1"/>
                </a:solidFill>
                <a:latin typeface="FranklinGothic-DemiCnd"/>
              </a:rPr>
              <a:t>Figure:</a:t>
            </a:r>
          </a:p>
          <a:p>
            <a:pPr marL="457200" indent="-457200" algn="just" rtl="0">
              <a:lnSpc>
                <a:spcPct val="200000"/>
              </a:lnSpc>
              <a:buFont typeface="Arial" pitchFamily="34" charset="0"/>
              <a:buChar char="•"/>
            </a:pPr>
            <a:r>
              <a:rPr lang="en-US" sz="2400" dirty="0">
                <a:solidFill>
                  <a:schemeClr val="tx1"/>
                </a:solidFill>
                <a:latin typeface="FranklinGothic-DemiCnd"/>
              </a:rPr>
              <a:t>a) Continuous measurements</a:t>
            </a:r>
          </a:p>
          <a:p>
            <a:pPr marL="457200" indent="-457200" algn="just" rtl="0">
              <a:lnSpc>
                <a:spcPct val="200000"/>
              </a:lnSpc>
              <a:buFont typeface="Arial" pitchFamily="34" charset="0"/>
              <a:buChar char="•"/>
            </a:pPr>
            <a:r>
              <a:rPr lang="en-US" sz="2400" dirty="0" smtClean="0">
                <a:solidFill>
                  <a:schemeClr val="tx1"/>
                </a:solidFill>
                <a:latin typeface="FranklinGothic-DemiCnd"/>
              </a:rPr>
              <a:t>b</a:t>
            </a:r>
            <a:r>
              <a:rPr lang="en-US" sz="2400" dirty="0">
                <a:solidFill>
                  <a:schemeClr val="tx1"/>
                </a:solidFill>
                <a:latin typeface="FranklinGothic-DemiCnd"/>
              </a:rPr>
              <a:t>) Sampling measurements, directed by an operator</a:t>
            </a:r>
            <a:r>
              <a:rPr lang="en-US" sz="2400" dirty="0" smtClean="0">
                <a:solidFill>
                  <a:schemeClr val="tx1"/>
                </a:solidFill>
                <a:latin typeface="FranklinGothic-DemiCnd"/>
              </a:rPr>
              <a:t>.</a:t>
            </a:r>
          </a:p>
          <a:p>
            <a:pPr marL="457200" indent="-457200" algn="just" rtl="0">
              <a:lnSpc>
                <a:spcPct val="200000"/>
              </a:lnSpc>
              <a:buFont typeface="Arial" pitchFamily="34" charset="0"/>
              <a:buChar char="•"/>
            </a:pPr>
            <a:r>
              <a:rPr lang="en-US" sz="2400" dirty="0">
                <a:solidFill>
                  <a:schemeClr val="tx1"/>
                </a:solidFill>
                <a:latin typeface="FranklinGothic-DemiCnd"/>
              </a:rPr>
              <a:t>c) Random sampling</a:t>
            </a:r>
          </a:p>
          <a:p>
            <a:pPr algn="just" rtl="0"/>
            <a:endParaRPr lang="en-US" sz="2000" dirty="0" smtClean="0">
              <a:solidFill>
                <a:schemeClr val="tx1"/>
              </a:solidFill>
              <a:latin typeface="FranklinGothic-DemiCnd"/>
            </a:endParaRPr>
          </a:p>
          <a:p>
            <a:pPr algn="just" rtl="0"/>
            <a:endParaRPr lang="en-US" sz="2000" dirty="0">
              <a:solidFill>
                <a:schemeClr val="tx1"/>
              </a:solidFill>
              <a:latin typeface="FranklinGothic-DemiCnd"/>
            </a:endParaRPr>
          </a:p>
          <a:p>
            <a:pPr algn="just" rtl="0"/>
            <a:endParaRPr lang="fa-IR" sz="18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051173483"/>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500" dirty="0" smtClean="0">
                <a:solidFill>
                  <a:schemeClr val="tx1"/>
                </a:solidFill>
                <a:latin typeface="FranklinGothic-DemiCnd"/>
              </a:rPr>
              <a:t>a</a:t>
            </a:r>
            <a:r>
              <a:rPr lang="en-US" sz="2500" dirty="0">
                <a:solidFill>
                  <a:schemeClr val="tx1"/>
                </a:solidFill>
                <a:latin typeface="FranklinGothic-DemiCnd"/>
              </a:rPr>
              <a:t>) Continuous measurements</a:t>
            </a:r>
          </a:p>
          <a:p>
            <a:pPr marL="342900" indent="-342900" algn="just" rtl="0">
              <a:buFont typeface="Arial" pitchFamily="34" charset="0"/>
              <a:buChar char="•"/>
            </a:pPr>
            <a:r>
              <a:rPr lang="en-US" sz="2500" dirty="0">
                <a:solidFill>
                  <a:schemeClr val="tx1"/>
                </a:solidFill>
                <a:latin typeface="FranklinGothic-DemiCnd"/>
              </a:rPr>
              <a:t>Every exposure interval is continuously measured using a dosimeter worn by the </a:t>
            </a:r>
            <a:r>
              <a:rPr lang="en-US" sz="2500" dirty="0" smtClean="0">
                <a:solidFill>
                  <a:schemeClr val="tx1"/>
                </a:solidFill>
                <a:latin typeface="FranklinGothic-DemiCnd"/>
              </a:rPr>
              <a:t>subject.</a:t>
            </a:r>
          </a:p>
          <a:p>
            <a:pPr algn="just" rtl="0"/>
            <a:endParaRPr lang="en-US" sz="2500" dirty="0" smtClean="0">
              <a:solidFill>
                <a:schemeClr val="tx1"/>
              </a:solidFill>
              <a:latin typeface="FranklinGothic-DemiCnd"/>
            </a:endParaRPr>
          </a:p>
          <a:p>
            <a:pPr algn="just" rtl="0"/>
            <a:r>
              <a:rPr lang="en-US" sz="2500" dirty="0">
                <a:solidFill>
                  <a:schemeClr val="tx1"/>
                </a:solidFill>
                <a:latin typeface="FranklinGothic-DemiCnd"/>
              </a:rPr>
              <a:t>b) </a:t>
            </a:r>
            <a:r>
              <a:rPr lang="en-US" sz="2500" dirty="0" smtClean="0">
                <a:solidFill>
                  <a:schemeClr val="tx1"/>
                </a:solidFill>
                <a:latin typeface="FranklinGothic-DemiCnd"/>
              </a:rPr>
              <a:t>Sampling measurements</a:t>
            </a:r>
            <a:r>
              <a:rPr lang="en-US" sz="2500" dirty="0">
                <a:solidFill>
                  <a:schemeClr val="tx1"/>
                </a:solidFill>
                <a:latin typeface="FranklinGothic-DemiCnd"/>
              </a:rPr>
              <a:t>, directed by an operator.</a:t>
            </a:r>
          </a:p>
          <a:p>
            <a:pPr marL="342900" indent="-342900" algn="just" rtl="0">
              <a:buFont typeface="Arial" pitchFamily="34" charset="0"/>
              <a:buChar char="•"/>
            </a:pPr>
            <a:r>
              <a:rPr lang="en-US" sz="2500" dirty="0">
                <a:solidFill>
                  <a:schemeClr val="tx1"/>
                </a:solidFill>
                <a:latin typeface="FranklinGothic-DemiCnd"/>
              </a:rPr>
              <a:t>The operator responsible for the measurements chooses when to begin sampling during </a:t>
            </a:r>
            <a:r>
              <a:rPr lang="en-US" sz="2500" dirty="0" smtClean="0">
                <a:solidFill>
                  <a:schemeClr val="tx1"/>
                </a:solidFill>
                <a:latin typeface="FranklinGothic-DemiCnd"/>
              </a:rPr>
              <a:t>the measurement </a:t>
            </a:r>
            <a:r>
              <a:rPr lang="en-US" sz="2500" dirty="0">
                <a:solidFill>
                  <a:schemeClr val="tx1"/>
                </a:solidFill>
                <a:latin typeface="FranklinGothic-DemiCnd"/>
              </a:rPr>
              <a:t>process, and carries out the measurements using an integrated sound level </a:t>
            </a:r>
            <a:r>
              <a:rPr lang="en-US" sz="2500" dirty="0" smtClean="0">
                <a:solidFill>
                  <a:schemeClr val="tx1"/>
                </a:solidFill>
                <a:latin typeface="FranklinGothic-DemiCnd"/>
              </a:rPr>
              <a:t>meter Each </a:t>
            </a:r>
            <a:r>
              <a:rPr lang="en-US" sz="2500" dirty="0">
                <a:solidFill>
                  <a:schemeClr val="tx1"/>
                </a:solidFill>
                <a:latin typeface="FranklinGothic-DemiCnd"/>
              </a:rPr>
              <a:t>measurement lasts at least a few minutes, but a sufficiently large number of </a:t>
            </a:r>
            <a:r>
              <a:rPr lang="en-US" sz="2500" dirty="0" smtClean="0">
                <a:solidFill>
                  <a:schemeClr val="tx1"/>
                </a:solidFill>
                <a:latin typeface="FranklinGothic-DemiCnd"/>
              </a:rPr>
              <a:t>measurements is </a:t>
            </a:r>
            <a:r>
              <a:rPr lang="en-US" sz="2500" dirty="0">
                <a:solidFill>
                  <a:schemeClr val="tx1"/>
                </a:solidFill>
                <a:latin typeface="FranklinGothic-DemiCnd"/>
              </a:rPr>
              <a:t>taken.</a:t>
            </a:r>
            <a:endParaRPr lang="en-US" sz="2500" dirty="0" smtClean="0">
              <a:solidFill>
                <a:schemeClr val="tx1"/>
              </a:solidFill>
              <a:latin typeface="FranklinGothic-DemiCnd"/>
            </a:endParaRPr>
          </a:p>
          <a:p>
            <a:pPr algn="just" rtl="0"/>
            <a:endParaRPr lang="fa-IR" sz="18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59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99212994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white">
                    <a:alpha val="60000"/>
                  </a:prstClr>
                </a:solidFill>
              </a:rPr>
              <a:pPr/>
              <a:t>6</a:t>
            </a:fld>
            <a:endParaRPr lang="en-US">
              <a:solidFill>
                <a:prstClr val="white">
                  <a:alpha val="6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59494"/>
            <a:ext cx="5362575" cy="622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831" y="125652"/>
            <a:ext cx="5452512" cy="3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779472"/>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500" dirty="0" smtClean="0">
                <a:latin typeface="FranklinGothic-DemiCnd"/>
              </a:rPr>
              <a:t>…</a:t>
            </a:r>
          </a:p>
          <a:p>
            <a:pPr algn="just" rtl="0"/>
            <a:r>
              <a:rPr lang="en-US" sz="2500" dirty="0">
                <a:solidFill>
                  <a:schemeClr val="tx1"/>
                </a:solidFill>
                <a:latin typeface="FranklinGothic-DemiCnd"/>
              </a:rPr>
              <a:t>c) Random sampling</a:t>
            </a:r>
          </a:p>
          <a:p>
            <a:pPr marL="457200" indent="-457200" algn="just" rtl="0">
              <a:lnSpc>
                <a:spcPct val="150000"/>
              </a:lnSpc>
              <a:buFont typeface="Arial" pitchFamily="34" charset="0"/>
              <a:buChar char="•"/>
            </a:pPr>
            <a:r>
              <a:rPr lang="en-US" sz="2500" dirty="0">
                <a:solidFill>
                  <a:schemeClr val="tx1"/>
                </a:solidFill>
                <a:latin typeface="FranklinGothic-DemiCnd"/>
              </a:rPr>
              <a:t>The random selection of measurement times during the observation intervals is one of </a:t>
            </a:r>
            <a:r>
              <a:rPr lang="en-US" sz="2500" dirty="0" smtClean="0">
                <a:solidFill>
                  <a:schemeClr val="tx1"/>
                </a:solidFill>
                <a:latin typeface="FranklinGothic-DemiCnd"/>
              </a:rPr>
              <a:t>the recommended </a:t>
            </a:r>
            <a:r>
              <a:rPr lang="en-US" sz="2500" dirty="0">
                <a:solidFill>
                  <a:schemeClr val="tx1"/>
                </a:solidFill>
                <a:latin typeface="FranklinGothic-DemiCnd"/>
              </a:rPr>
              <a:t>methods of obtaining representative samples. </a:t>
            </a:r>
            <a:endParaRPr lang="en-US" sz="2500" dirty="0" smtClean="0">
              <a:solidFill>
                <a:schemeClr val="tx1"/>
              </a:solidFill>
              <a:latin typeface="FranklinGothic-DemiCnd"/>
            </a:endParaRPr>
          </a:p>
          <a:p>
            <a:pPr marL="457200" indent="-457200" algn="just" rtl="0">
              <a:lnSpc>
                <a:spcPct val="150000"/>
              </a:lnSpc>
              <a:buFont typeface="Arial" pitchFamily="34" charset="0"/>
              <a:buChar char="•"/>
            </a:pPr>
            <a:r>
              <a:rPr lang="en-US" sz="2500" dirty="0" smtClean="0">
                <a:solidFill>
                  <a:schemeClr val="tx1"/>
                </a:solidFill>
                <a:latin typeface="FranklinGothic-DemiCnd"/>
              </a:rPr>
              <a:t>A </a:t>
            </a:r>
            <a:r>
              <a:rPr lang="en-US" sz="2500" dirty="0">
                <a:solidFill>
                  <a:schemeClr val="tx1"/>
                </a:solidFill>
                <a:latin typeface="FranklinGothic-DemiCnd"/>
              </a:rPr>
              <a:t>sufficiently large number of </a:t>
            </a:r>
            <a:r>
              <a:rPr lang="en-US" sz="2500" dirty="0" smtClean="0">
                <a:solidFill>
                  <a:schemeClr val="tx1"/>
                </a:solidFill>
                <a:latin typeface="FranklinGothic-DemiCnd"/>
              </a:rPr>
              <a:t>data points </a:t>
            </a:r>
            <a:r>
              <a:rPr lang="en-US" sz="2500" dirty="0">
                <a:solidFill>
                  <a:schemeClr val="tx1"/>
                </a:solidFill>
                <a:latin typeface="FranklinGothic-DemiCnd"/>
              </a:rPr>
              <a:t>is taken (at least 10), and it must be verified that there are no systematic, </a:t>
            </a:r>
            <a:r>
              <a:rPr lang="en-US" sz="2500" dirty="0" smtClean="0">
                <a:solidFill>
                  <a:schemeClr val="tx1"/>
                </a:solidFill>
                <a:latin typeface="FranklinGothic-DemiCnd"/>
              </a:rPr>
              <a:t>non-random variations </a:t>
            </a:r>
            <a:r>
              <a:rPr lang="en-US" sz="2500" dirty="0">
                <a:solidFill>
                  <a:schemeClr val="tx1"/>
                </a:solidFill>
                <a:latin typeface="FranklinGothic-DemiCnd"/>
              </a:rPr>
              <a:t>among the measured noise levels.</a:t>
            </a:r>
            <a:endParaRPr lang="fa-IR" sz="25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332339128"/>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23" y="990600"/>
            <a:ext cx="863527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236433"/>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a:latin typeface="FranklinGothic-DemiCnd"/>
              </a:rPr>
              <a:t>How does one choose the method that is best adapted to the exposure situation at hand</a:t>
            </a:r>
            <a:r>
              <a:rPr lang="en-US" sz="2800" dirty="0" smtClean="0">
                <a:latin typeface="FranklinGothic-DemiCnd"/>
              </a:rPr>
              <a:t>?</a:t>
            </a:r>
          </a:p>
          <a:p>
            <a:pPr marL="342900" indent="-342900" algn="just" rtl="0">
              <a:lnSpc>
                <a:spcPct val="150000"/>
              </a:lnSpc>
              <a:buFont typeface="Arial" pitchFamily="34" charset="0"/>
              <a:buChar char="•"/>
            </a:pPr>
            <a:r>
              <a:rPr lang="en-US" sz="2800" dirty="0">
                <a:solidFill>
                  <a:schemeClr val="tx1"/>
                </a:solidFill>
                <a:latin typeface="FranklinGothic-DemiCnd"/>
              </a:rPr>
              <a:t>Continuous measurements using a personal dosimeter can always be used. It is also the </a:t>
            </a:r>
            <a:r>
              <a:rPr lang="en-US" sz="2800" dirty="0" smtClean="0">
                <a:solidFill>
                  <a:schemeClr val="tx1"/>
                </a:solidFill>
                <a:latin typeface="FranklinGothic-DemiCnd"/>
              </a:rPr>
              <a:t>only method </a:t>
            </a:r>
            <a:r>
              <a:rPr lang="en-US" sz="2800" dirty="0">
                <a:solidFill>
                  <a:schemeClr val="tx1"/>
                </a:solidFill>
                <a:latin typeface="FranklinGothic-DemiCnd"/>
              </a:rPr>
              <a:t>adapted to situations where the workers are highly mobile, or when they operate </a:t>
            </a:r>
            <a:r>
              <a:rPr lang="en-US" sz="2800" dirty="0" smtClean="0">
                <a:solidFill>
                  <a:schemeClr val="tx1"/>
                </a:solidFill>
                <a:latin typeface="FranklinGothic-DemiCnd"/>
              </a:rPr>
              <a:t>in confined spaces.</a:t>
            </a:r>
          </a:p>
          <a:p>
            <a:pPr marL="342900" indent="-342900" algn="just" rtl="0">
              <a:buFont typeface="Arial" pitchFamily="34" charset="0"/>
              <a:buChar char="•"/>
            </a:pPr>
            <a:endParaRPr lang="en-US" sz="2400" dirty="0">
              <a:solidFill>
                <a:schemeClr val="tx1"/>
              </a:solidFill>
              <a:latin typeface="FranklinGothic-DemiCnd"/>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294217003"/>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285750" indent="-285750" algn="just" rtl="0">
              <a:buFont typeface="Arial" pitchFamily="34" charset="0"/>
              <a:buChar char="•"/>
            </a:pPr>
            <a:r>
              <a:rPr lang="en-US" sz="2700" dirty="0" smtClean="0">
                <a:solidFill>
                  <a:schemeClr val="tx1"/>
                </a:solidFill>
                <a:latin typeface="FranklinGothic-DemiCnd"/>
              </a:rPr>
              <a:t>Guided </a:t>
            </a:r>
            <a:r>
              <a:rPr lang="en-US" sz="2700" dirty="0">
                <a:solidFill>
                  <a:schemeClr val="tx1"/>
                </a:solidFill>
                <a:latin typeface="FranklinGothic-DemiCnd"/>
              </a:rPr>
              <a:t>sampling techniques can be used </a:t>
            </a:r>
            <a:r>
              <a:rPr lang="en-US" sz="2700" dirty="0" smtClean="0">
                <a:solidFill>
                  <a:schemeClr val="tx1"/>
                </a:solidFill>
                <a:latin typeface="FranklinGothic-DemiCnd"/>
              </a:rPr>
              <a:t>in situations </a:t>
            </a:r>
            <a:r>
              <a:rPr lang="en-US" sz="2700" dirty="0">
                <a:solidFill>
                  <a:schemeClr val="tx1"/>
                </a:solidFill>
                <a:latin typeface="FranklinGothic-DemiCnd"/>
              </a:rPr>
              <a:t>where the noise exposure has been previously evaluated and where there are some </a:t>
            </a:r>
            <a:r>
              <a:rPr lang="en-US" sz="2700" dirty="0" smtClean="0">
                <a:solidFill>
                  <a:schemeClr val="tx1"/>
                </a:solidFill>
                <a:latin typeface="FranklinGothic-DemiCnd"/>
              </a:rPr>
              <a:t>data available </a:t>
            </a:r>
            <a:r>
              <a:rPr lang="en-US" sz="2700" dirty="0">
                <a:solidFill>
                  <a:schemeClr val="tx1"/>
                </a:solidFill>
                <a:latin typeface="FranklinGothic-DemiCnd"/>
              </a:rPr>
              <a:t>that can be used to avoid any bias in the sampling introduced by the operator's </a:t>
            </a:r>
            <a:r>
              <a:rPr lang="en-US" sz="2700" dirty="0" smtClean="0">
                <a:solidFill>
                  <a:schemeClr val="tx1"/>
                </a:solidFill>
                <a:latin typeface="FranklinGothic-DemiCnd"/>
              </a:rPr>
              <a:t>selection of </a:t>
            </a:r>
            <a:r>
              <a:rPr lang="en-US" sz="2700" dirty="0">
                <a:solidFill>
                  <a:schemeClr val="tx1"/>
                </a:solidFill>
                <a:latin typeface="FranklinGothic-DemiCnd"/>
              </a:rPr>
              <a:t>measurement times. </a:t>
            </a:r>
            <a:endParaRPr lang="en-US" sz="2700" dirty="0" smtClean="0">
              <a:solidFill>
                <a:schemeClr val="tx1"/>
              </a:solidFill>
              <a:latin typeface="FranklinGothic-DemiCnd"/>
            </a:endParaRPr>
          </a:p>
          <a:p>
            <a:pPr marL="285750" indent="-285750" algn="just" rtl="0">
              <a:buFont typeface="Arial" pitchFamily="34" charset="0"/>
              <a:buChar char="•"/>
            </a:pPr>
            <a:r>
              <a:rPr lang="en-US" sz="2700" dirty="0" smtClean="0">
                <a:solidFill>
                  <a:schemeClr val="tx1"/>
                </a:solidFill>
                <a:latin typeface="FranklinGothic-DemiCnd"/>
              </a:rPr>
              <a:t>Random </a:t>
            </a:r>
            <a:r>
              <a:rPr lang="en-US" sz="2700" dirty="0">
                <a:solidFill>
                  <a:schemeClr val="tx1"/>
                </a:solidFill>
                <a:latin typeface="FranklinGothic-DemiCnd"/>
              </a:rPr>
              <a:t>sampling methods can be used for a wide range of applications, but are the most difficult to </a:t>
            </a:r>
            <a:r>
              <a:rPr lang="en-US" sz="2700" dirty="0" smtClean="0">
                <a:solidFill>
                  <a:schemeClr val="tx1"/>
                </a:solidFill>
                <a:latin typeface="FranklinGothic-DemiCnd"/>
              </a:rPr>
              <a:t>implement. </a:t>
            </a:r>
          </a:p>
          <a:p>
            <a:pPr marL="285750" indent="-285750" algn="just" rtl="0">
              <a:buFont typeface="Arial" pitchFamily="34" charset="0"/>
              <a:buChar char="•"/>
            </a:pPr>
            <a:r>
              <a:rPr lang="en-US" sz="2700" dirty="0" smtClean="0">
                <a:solidFill>
                  <a:schemeClr val="tx1"/>
                </a:solidFill>
                <a:latin typeface="FranklinGothic-DemiCnd"/>
              </a:rPr>
              <a:t>Noise </a:t>
            </a:r>
            <a:r>
              <a:rPr lang="en-US" sz="2700" dirty="0">
                <a:solidFill>
                  <a:schemeClr val="tx1"/>
                </a:solidFill>
                <a:latin typeface="FranklinGothic-DemiCnd"/>
              </a:rPr>
              <a:t>measurements/surveys are carried out to establish/identify on a workplace basis </a:t>
            </a:r>
            <a:r>
              <a:rPr lang="en-US" sz="2700" dirty="0" smtClean="0">
                <a:solidFill>
                  <a:schemeClr val="tx1"/>
                </a:solidFill>
                <a:latin typeface="FranklinGothic-DemiCnd"/>
              </a:rPr>
              <a:t>the type</a:t>
            </a:r>
            <a:r>
              <a:rPr lang="en-US" sz="2700" dirty="0">
                <a:solidFill>
                  <a:schemeClr val="tx1"/>
                </a:solidFill>
                <a:latin typeface="FranklinGothic-DemiCnd"/>
              </a:rPr>
              <a:t>, the nature and the extent of the noise problem.</a:t>
            </a:r>
            <a:endParaRPr lang="fa-IR" sz="2700" dirty="0">
              <a:solidFill>
                <a:schemeClr val="tx1"/>
              </a:solidFill>
              <a:latin typeface="FranklinGothic-DemiCnd"/>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262674401"/>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rmAutofit/>
          </a:bodyPr>
          <a:lstStyle/>
          <a:p>
            <a:pPr algn="just">
              <a:lnSpc>
                <a:spcPct val="150000"/>
              </a:lnSpc>
            </a:pPr>
            <a:r>
              <a:rPr lang="fa-IR" sz="3600" b="1" dirty="0" smtClean="0">
                <a:solidFill>
                  <a:schemeClr val="tx1"/>
                </a:solidFill>
                <a:cs typeface="B Roya" panose="00000400000000000000" pitchFamily="2" charset="-78"/>
              </a:rPr>
              <a:t>بخش سوم:</a:t>
            </a:r>
          </a:p>
          <a:p>
            <a:pPr algn="just">
              <a:lnSpc>
                <a:spcPct val="150000"/>
              </a:lnSpc>
            </a:pPr>
            <a:endParaRPr lang="fa-IR" sz="1800" b="1" dirty="0" smtClean="0">
              <a:solidFill>
                <a:schemeClr val="tx1"/>
              </a:solidFill>
              <a:cs typeface="B Roya" panose="00000400000000000000" pitchFamily="2" charset="-78"/>
            </a:endParaRPr>
          </a:p>
          <a:p>
            <a:pPr algn="ctr">
              <a:lnSpc>
                <a:spcPct val="150000"/>
              </a:lnSpc>
            </a:pPr>
            <a:endParaRPr lang="fa-IR" sz="1600" b="1" dirty="0" smtClean="0">
              <a:solidFill>
                <a:schemeClr val="tx1"/>
              </a:solidFill>
              <a:latin typeface="Times New Roman"/>
              <a:ea typeface="Times New Roman"/>
              <a:cs typeface="B Titr" panose="00000700000000000000" pitchFamily="2" charset="-78"/>
            </a:endParaRPr>
          </a:p>
          <a:p>
            <a:pPr algn="ctr">
              <a:lnSpc>
                <a:spcPct val="150000"/>
              </a:lnSpc>
            </a:pPr>
            <a:r>
              <a:rPr lang="fa-IR" sz="3600" b="1" dirty="0">
                <a:solidFill>
                  <a:schemeClr val="accent1">
                    <a:lumMod val="75000"/>
                  </a:schemeClr>
                </a:solidFill>
                <a:latin typeface="Times New Roman"/>
                <a:ea typeface="Times New Roman"/>
                <a:cs typeface="B Titr" panose="00000700000000000000" pitchFamily="2" charset="-78"/>
              </a:rPr>
              <a:t>راهکارهای کنترل صدا در محیط کار</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40335180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a:solidFill>
                  <a:schemeClr val="tx1"/>
                </a:solidFill>
                <a:latin typeface="Times New Roman"/>
              </a:rPr>
              <a:t>To adequately define the noise problem and set a good basis for the control strategy, </a:t>
            </a:r>
            <a:r>
              <a:rPr lang="en-US" sz="2800" dirty="0" smtClean="0">
                <a:solidFill>
                  <a:schemeClr val="tx1"/>
                </a:solidFill>
                <a:latin typeface="Times New Roman"/>
              </a:rPr>
              <a:t>the following </a:t>
            </a:r>
            <a:r>
              <a:rPr lang="en-US" sz="2800" dirty="0">
                <a:solidFill>
                  <a:schemeClr val="tx1"/>
                </a:solidFill>
                <a:latin typeface="Times New Roman"/>
              </a:rPr>
              <a:t>factors should be considered:</a:t>
            </a:r>
          </a:p>
          <a:p>
            <a:pPr marL="342900" indent="-342900" algn="just" rtl="0">
              <a:buFont typeface="Arial" panose="020B0604020202020204" pitchFamily="34" charset="0"/>
              <a:buChar char="•"/>
            </a:pPr>
            <a:r>
              <a:rPr lang="en-US" sz="2800" dirty="0">
                <a:solidFill>
                  <a:schemeClr val="tx1"/>
                </a:solidFill>
                <a:latin typeface="MSTT31c63000"/>
              </a:rPr>
              <a:t> </a:t>
            </a:r>
            <a:r>
              <a:rPr lang="en-US" sz="2800" dirty="0">
                <a:solidFill>
                  <a:schemeClr val="tx1"/>
                </a:solidFill>
                <a:latin typeface="Times New Roman"/>
              </a:rPr>
              <a:t>type of noise</a:t>
            </a:r>
          </a:p>
          <a:p>
            <a:pPr marL="342900" indent="-342900" algn="just" rtl="0">
              <a:buFont typeface="Arial" panose="020B0604020202020204" pitchFamily="34" charset="0"/>
              <a:buChar char="•"/>
            </a:pPr>
            <a:r>
              <a:rPr lang="en-US" sz="2800" dirty="0">
                <a:solidFill>
                  <a:schemeClr val="tx1"/>
                </a:solidFill>
                <a:latin typeface="MSTT31c63000"/>
              </a:rPr>
              <a:t> </a:t>
            </a:r>
            <a:r>
              <a:rPr lang="en-US" sz="2800" dirty="0">
                <a:solidFill>
                  <a:schemeClr val="tx1"/>
                </a:solidFill>
                <a:latin typeface="Times New Roman"/>
              </a:rPr>
              <a:t>noise levels and temporal pattern</a:t>
            </a:r>
          </a:p>
          <a:p>
            <a:pPr marL="342900" indent="-342900" algn="just" rtl="0">
              <a:buFont typeface="Arial" panose="020B0604020202020204" pitchFamily="34" charset="0"/>
              <a:buChar char="•"/>
            </a:pPr>
            <a:r>
              <a:rPr lang="en-US" sz="2800" dirty="0">
                <a:solidFill>
                  <a:schemeClr val="tx1"/>
                </a:solidFill>
                <a:latin typeface="MSTT31c63000"/>
              </a:rPr>
              <a:t> </a:t>
            </a:r>
            <a:r>
              <a:rPr lang="en-US" sz="2800" dirty="0">
                <a:solidFill>
                  <a:schemeClr val="tx1"/>
                </a:solidFill>
                <a:latin typeface="Times New Roman"/>
              </a:rPr>
              <a:t>frequency distribution</a:t>
            </a:r>
          </a:p>
          <a:p>
            <a:pPr marL="342900" indent="-342900" algn="just" rtl="0">
              <a:buFont typeface="Arial" panose="020B0604020202020204" pitchFamily="34" charset="0"/>
              <a:buChar char="•"/>
            </a:pPr>
            <a:r>
              <a:rPr lang="fr-FR" sz="2800" dirty="0">
                <a:solidFill>
                  <a:schemeClr val="tx1"/>
                </a:solidFill>
                <a:latin typeface="MSTT31c63000"/>
              </a:rPr>
              <a:t> </a:t>
            </a:r>
            <a:r>
              <a:rPr lang="fr-FR" sz="2800" dirty="0">
                <a:solidFill>
                  <a:schemeClr val="tx1"/>
                </a:solidFill>
                <a:latin typeface="Times New Roman"/>
              </a:rPr>
              <a:t>noise sources (location, power, </a:t>
            </a:r>
            <a:r>
              <a:rPr lang="fr-FR" sz="2800" dirty="0" err="1">
                <a:solidFill>
                  <a:schemeClr val="tx1"/>
                </a:solidFill>
                <a:latin typeface="Times New Roman"/>
              </a:rPr>
              <a:t>directivity</a:t>
            </a:r>
            <a:r>
              <a:rPr lang="fr-FR" sz="2800" dirty="0">
                <a:solidFill>
                  <a:schemeClr val="tx1"/>
                </a:solidFill>
                <a:latin typeface="Times New Roman"/>
              </a:rPr>
              <a:t>)</a:t>
            </a:r>
          </a:p>
          <a:p>
            <a:pPr marL="342900" indent="-342900" algn="just" rtl="0">
              <a:buFont typeface="Arial" panose="020B0604020202020204" pitchFamily="34" charset="0"/>
              <a:buChar char="•"/>
            </a:pPr>
            <a:r>
              <a:rPr lang="en-US" sz="2800" dirty="0">
                <a:solidFill>
                  <a:schemeClr val="tx1"/>
                </a:solidFill>
                <a:latin typeface="MSTT31c63000"/>
              </a:rPr>
              <a:t> </a:t>
            </a:r>
            <a:r>
              <a:rPr lang="en-US" sz="2800" dirty="0">
                <a:solidFill>
                  <a:schemeClr val="tx1"/>
                </a:solidFill>
                <a:latin typeface="Times New Roman"/>
              </a:rPr>
              <a:t>noise propagation pathways, through air or through structure</a:t>
            </a:r>
          </a:p>
          <a:p>
            <a:pPr marL="342900" indent="-342900" algn="just" rtl="0">
              <a:buFont typeface="Arial" panose="020B0604020202020204" pitchFamily="34" charset="0"/>
              <a:buChar char="•"/>
            </a:pPr>
            <a:r>
              <a:rPr lang="en-US" sz="2800" dirty="0">
                <a:solidFill>
                  <a:schemeClr val="tx1"/>
                </a:solidFill>
                <a:latin typeface="MSTT31c63000"/>
              </a:rPr>
              <a:t> </a:t>
            </a:r>
            <a:r>
              <a:rPr lang="en-US" sz="2800" dirty="0">
                <a:solidFill>
                  <a:schemeClr val="tx1"/>
                </a:solidFill>
                <a:latin typeface="Times New Roman"/>
              </a:rPr>
              <a:t>room acoustics (reverberation</a:t>
            </a:r>
            <a:r>
              <a:rPr lang="en-US" sz="2800" dirty="0" smtClean="0">
                <a:solidFill>
                  <a:schemeClr val="tx1"/>
                </a:solidFill>
                <a:latin typeface="Times New Roman"/>
              </a:rPr>
              <a:t>).</a:t>
            </a:r>
            <a:endParaRPr lang="en-US" sz="28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460113307"/>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400" dirty="0">
                <a:solidFill>
                  <a:schemeClr val="tx1"/>
                </a:solidFill>
                <a:latin typeface="Times New Roman"/>
              </a:rPr>
              <a:t>GENERAL SOURCE NOISE CONTROL CAN INVOLVE</a:t>
            </a:r>
            <a:r>
              <a:rPr lang="en-US" sz="2400" dirty="0" smtClean="0">
                <a:solidFill>
                  <a:schemeClr val="tx1"/>
                </a:solidFill>
                <a:latin typeface="Times New Roman"/>
              </a:rPr>
              <a:t>:</a:t>
            </a:r>
          </a:p>
          <a:p>
            <a:pPr marL="342900" indent="-342900" algn="just" rtl="0">
              <a:buFont typeface="+mj-lt"/>
              <a:buAutoNum type="arabicPeriod"/>
            </a:pPr>
            <a:r>
              <a:rPr lang="en-US" sz="2100" dirty="0" smtClean="0">
                <a:solidFill>
                  <a:schemeClr val="tx1"/>
                </a:solidFill>
                <a:latin typeface="Times New Roman"/>
              </a:rPr>
              <a:t>Maintenance</a:t>
            </a:r>
            <a:endParaRPr lang="en-US" sz="2100" dirty="0">
              <a:solidFill>
                <a:schemeClr val="tx1"/>
              </a:solidFill>
              <a:latin typeface="Times New Roman"/>
            </a:endParaRPr>
          </a:p>
          <a:p>
            <a:pPr marL="342900" indent="-342900" algn="just" rtl="0">
              <a:buFont typeface="+mj-lt"/>
              <a:buAutoNum type="arabicPeriod"/>
            </a:pPr>
            <a:r>
              <a:rPr lang="en-US" sz="2100" dirty="0">
                <a:solidFill>
                  <a:schemeClr val="tx1"/>
                </a:solidFill>
                <a:latin typeface="Times New Roman"/>
              </a:rPr>
              <a:t>Substitution of </a:t>
            </a:r>
            <a:r>
              <a:rPr lang="en-US" sz="2100" dirty="0" smtClean="0">
                <a:solidFill>
                  <a:schemeClr val="tx1"/>
                </a:solidFill>
                <a:latin typeface="Times New Roman"/>
              </a:rPr>
              <a:t>materials</a:t>
            </a:r>
          </a:p>
          <a:p>
            <a:pPr marL="342900" indent="-342900" algn="just" rtl="0">
              <a:buFont typeface="+mj-lt"/>
              <a:buAutoNum type="arabicPeriod"/>
            </a:pPr>
            <a:r>
              <a:rPr lang="en-US" sz="2100" dirty="0">
                <a:solidFill>
                  <a:schemeClr val="tx1"/>
                </a:solidFill>
                <a:latin typeface="Times New Roman"/>
              </a:rPr>
              <a:t>Substitution of </a:t>
            </a:r>
            <a:r>
              <a:rPr lang="en-US" sz="2100" dirty="0" smtClean="0">
                <a:solidFill>
                  <a:schemeClr val="tx1"/>
                </a:solidFill>
                <a:latin typeface="Times New Roman"/>
              </a:rPr>
              <a:t>equipment</a:t>
            </a:r>
          </a:p>
          <a:p>
            <a:pPr marL="342900" indent="-342900" algn="just" rtl="0">
              <a:buFont typeface="+mj-lt"/>
              <a:buAutoNum type="arabicPeriod"/>
            </a:pPr>
            <a:r>
              <a:rPr lang="en-US" sz="2100" dirty="0">
                <a:solidFill>
                  <a:schemeClr val="tx1"/>
                </a:solidFill>
                <a:latin typeface="Times New Roman"/>
              </a:rPr>
              <a:t>Specification of quiet </a:t>
            </a:r>
            <a:r>
              <a:rPr lang="en-US" sz="2100" dirty="0" smtClean="0">
                <a:solidFill>
                  <a:schemeClr val="tx1"/>
                </a:solidFill>
                <a:latin typeface="Times New Roman"/>
              </a:rPr>
              <a:t>equipment</a:t>
            </a:r>
          </a:p>
          <a:p>
            <a:pPr marL="342900" indent="-342900" algn="just" rtl="0">
              <a:buFont typeface="+mj-lt"/>
              <a:buAutoNum type="arabicPeriod"/>
            </a:pPr>
            <a:r>
              <a:rPr lang="en-US" sz="2100" dirty="0">
                <a:solidFill>
                  <a:schemeClr val="tx1"/>
                </a:solidFill>
                <a:latin typeface="Times New Roman"/>
              </a:rPr>
              <a:t>Substitution of parts of </a:t>
            </a:r>
            <a:r>
              <a:rPr lang="en-US" sz="2100" dirty="0" smtClean="0">
                <a:solidFill>
                  <a:schemeClr val="tx1"/>
                </a:solidFill>
                <a:latin typeface="Times New Roman"/>
              </a:rPr>
              <a:t>equipment</a:t>
            </a:r>
          </a:p>
          <a:p>
            <a:pPr marL="342900" indent="-342900" algn="just" rtl="0">
              <a:buFont typeface="+mj-lt"/>
              <a:buAutoNum type="arabicPeriod"/>
            </a:pPr>
            <a:r>
              <a:rPr lang="en-US" sz="2100" dirty="0">
                <a:solidFill>
                  <a:schemeClr val="tx1"/>
                </a:solidFill>
                <a:latin typeface="Times New Roman"/>
              </a:rPr>
              <a:t>Change of work </a:t>
            </a:r>
            <a:r>
              <a:rPr lang="en-US" sz="2100" dirty="0" smtClean="0">
                <a:solidFill>
                  <a:schemeClr val="tx1"/>
                </a:solidFill>
                <a:latin typeface="Times New Roman"/>
              </a:rPr>
              <a:t>methods</a:t>
            </a:r>
          </a:p>
          <a:p>
            <a:pPr marL="342900" indent="-342900" algn="just" rtl="0">
              <a:buFont typeface="+mj-lt"/>
              <a:buAutoNum type="arabicPeriod"/>
            </a:pPr>
            <a:r>
              <a:rPr lang="en-US" sz="2100" dirty="0">
                <a:solidFill>
                  <a:schemeClr val="tx1"/>
                </a:solidFill>
                <a:latin typeface="Times New Roman"/>
              </a:rPr>
              <a:t>Substitution of </a:t>
            </a:r>
            <a:r>
              <a:rPr lang="en-US" sz="2100" dirty="0" smtClean="0">
                <a:solidFill>
                  <a:schemeClr val="tx1"/>
                </a:solidFill>
                <a:latin typeface="Times New Roman"/>
              </a:rPr>
              <a:t>processes</a:t>
            </a:r>
          </a:p>
          <a:p>
            <a:pPr marL="342900" indent="-342900" algn="just" rtl="0">
              <a:buFont typeface="+mj-lt"/>
              <a:buAutoNum type="arabicPeriod"/>
            </a:pPr>
            <a:r>
              <a:rPr lang="en-US" sz="2100" dirty="0">
                <a:solidFill>
                  <a:schemeClr val="tx1"/>
                </a:solidFill>
                <a:latin typeface="Times New Roman"/>
              </a:rPr>
              <a:t>substitution of mechanical power generation and transmission </a:t>
            </a:r>
            <a:r>
              <a:rPr lang="en-US" sz="2100" dirty="0" smtClean="0">
                <a:solidFill>
                  <a:schemeClr val="tx1"/>
                </a:solidFill>
                <a:latin typeface="Times New Roman"/>
              </a:rPr>
              <a:t>equipment</a:t>
            </a:r>
          </a:p>
          <a:p>
            <a:pPr marL="342900" indent="-342900" algn="just" rtl="0">
              <a:buFont typeface="+mj-lt"/>
              <a:buAutoNum type="arabicPeriod"/>
            </a:pPr>
            <a:r>
              <a:rPr lang="en-US" sz="2100" dirty="0">
                <a:solidFill>
                  <a:schemeClr val="tx1"/>
                </a:solidFill>
                <a:latin typeface="Times New Roman"/>
              </a:rPr>
              <a:t>replacement of worn moving </a:t>
            </a:r>
            <a:r>
              <a:rPr lang="en-US" sz="2100" dirty="0" smtClean="0">
                <a:solidFill>
                  <a:schemeClr val="tx1"/>
                </a:solidFill>
                <a:latin typeface="Times New Roman"/>
              </a:rPr>
              <a:t>parts</a:t>
            </a:r>
          </a:p>
          <a:p>
            <a:pPr marL="342900" indent="-342900" algn="just" rtl="0">
              <a:buFont typeface="+mj-lt"/>
              <a:buAutoNum type="arabicPeriod"/>
            </a:pPr>
            <a:r>
              <a:rPr lang="en-US" sz="2100" dirty="0" smtClean="0">
                <a:solidFill>
                  <a:schemeClr val="tx1"/>
                </a:solidFill>
                <a:latin typeface="Times New Roman"/>
              </a:rPr>
              <a:t>minimizing </a:t>
            </a:r>
            <a:r>
              <a:rPr lang="en-US" sz="2100" dirty="0">
                <a:solidFill>
                  <a:schemeClr val="tx1"/>
                </a:solidFill>
                <a:latin typeface="Times New Roman"/>
              </a:rPr>
              <a:t>the number of noisy machines running at any one </a:t>
            </a:r>
            <a:r>
              <a:rPr lang="en-US" sz="2100" dirty="0" smtClean="0">
                <a:solidFill>
                  <a:schemeClr val="tx1"/>
                </a:solidFill>
                <a:latin typeface="Times New Roman"/>
              </a:rPr>
              <a:t>time</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88361948"/>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200" dirty="0">
                <a:solidFill>
                  <a:srgbClr val="0070C0"/>
                </a:solidFill>
                <a:latin typeface="Times New Roman"/>
              </a:rPr>
              <a:t>1. </a:t>
            </a:r>
            <a:r>
              <a:rPr lang="en-US" sz="3200" dirty="0" smtClean="0">
                <a:solidFill>
                  <a:srgbClr val="0070C0"/>
                </a:solidFill>
                <a:latin typeface="Times New Roman"/>
              </a:rPr>
              <a:t>Maintenance:</a:t>
            </a:r>
            <a:endParaRPr lang="en-US" sz="3200" dirty="0">
              <a:solidFill>
                <a:srgbClr val="0070C0"/>
              </a:solidFill>
              <a:latin typeface="Times New Roman"/>
            </a:endParaRPr>
          </a:p>
          <a:p>
            <a:pPr marL="342900" indent="-342900" rtl="0">
              <a:lnSpc>
                <a:spcPct val="250000"/>
              </a:lnSpc>
              <a:buFont typeface="Wingdings" panose="05000000000000000000" pitchFamily="2" charset="2"/>
              <a:buChar char="ü"/>
            </a:pPr>
            <a:r>
              <a:rPr lang="en-US" sz="2800" dirty="0" smtClean="0">
                <a:solidFill>
                  <a:schemeClr val="tx1"/>
                </a:solidFill>
                <a:latin typeface="Times New Roman"/>
              </a:rPr>
              <a:t>replacement </a:t>
            </a:r>
            <a:r>
              <a:rPr lang="en-US" sz="2800" dirty="0">
                <a:solidFill>
                  <a:schemeClr val="tx1"/>
                </a:solidFill>
                <a:latin typeface="Times New Roman"/>
              </a:rPr>
              <a:t>or adjustment of worn or loose parts;</a:t>
            </a:r>
          </a:p>
          <a:p>
            <a:pPr marL="342900" indent="-342900" rtl="0">
              <a:lnSpc>
                <a:spcPct val="250000"/>
              </a:lnSpc>
              <a:buFont typeface="Wingdings" panose="05000000000000000000" pitchFamily="2" charset="2"/>
              <a:buChar char="ü"/>
            </a:pPr>
            <a:r>
              <a:rPr lang="en-US" sz="2800" dirty="0" smtClean="0">
                <a:solidFill>
                  <a:schemeClr val="tx1"/>
                </a:solidFill>
                <a:latin typeface="Times New Roman"/>
              </a:rPr>
              <a:t>balancing </a:t>
            </a:r>
            <a:r>
              <a:rPr lang="en-US" sz="2800" dirty="0">
                <a:solidFill>
                  <a:schemeClr val="tx1"/>
                </a:solidFill>
                <a:latin typeface="Times New Roman"/>
              </a:rPr>
              <a:t>of unbalanced equipment;</a:t>
            </a:r>
          </a:p>
          <a:p>
            <a:pPr marL="342900" indent="-342900" rtl="0">
              <a:lnSpc>
                <a:spcPct val="250000"/>
              </a:lnSpc>
              <a:buFont typeface="Wingdings" panose="05000000000000000000" pitchFamily="2" charset="2"/>
              <a:buChar char="ü"/>
            </a:pPr>
            <a:r>
              <a:rPr lang="en-US" sz="2800" dirty="0" smtClean="0">
                <a:solidFill>
                  <a:schemeClr val="tx1"/>
                </a:solidFill>
                <a:latin typeface="Times New Roman"/>
              </a:rPr>
              <a:t>lubrication </a:t>
            </a:r>
            <a:r>
              <a:rPr lang="en-US" sz="2800" dirty="0">
                <a:solidFill>
                  <a:schemeClr val="tx1"/>
                </a:solidFill>
                <a:latin typeface="Times New Roman"/>
              </a:rPr>
              <a:t>of moving parts;</a:t>
            </a:r>
          </a:p>
          <a:p>
            <a:pPr marL="342900" indent="-342900" rtl="0">
              <a:lnSpc>
                <a:spcPct val="250000"/>
              </a:lnSpc>
              <a:buFont typeface="Wingdings" panose="05000000000000000000" pitchFamily="2" charset="2"/>
              <a:buChar char="ü"/>
            </a:pPr>
            <a:r>
              <a:rPr lang="en-US" sz="2800" dirty="0">
                <a:solidFill>
                  <a:schemeClr val="tx1"/>
                </a:solidFill>
                <a:latin typeface="Times New Roman"/>
              </a:rPr>
              <a:t>use of properly shaped and sharpened cutting tools.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714695142"/>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200" dirty="0" smtClean="0">
                <a:solidFill>
                  <a:srgbClr val="0070C0"/>
                </a:solidFill>
                <a:latin typeface="Times New Roman"/>
              </a:rPr>
              <a:t>2</a:t>
            </a:r>
            <a:r>
              <a:rPr lang="en-US" sz="3200" dirty="0">
                <a:solidFill>
                  <a:srgbClr val="0070C0"/>
                </a:solidFill>
                <a:latin typeface="Times New Roman"/>
              </a:rPr>
              <a:t>. Substitution of </a:t>
            </a:r>
            <a:r>
              <a:rPr lang="en-US" sz="3200" dirty="0" smtClean="0">
                <a:solidFill>
                  <a:srgbClr val="0070C0"/>
                </a:solidFill>
                <a:latin typeface="Times New Roman"/>
              </a:rPr>
              <a:t>materials:</a:t>
            </a:r>
            <a:endParaRPr lang="en-US" sz="3200" dirty="0">
              <a:solidFill>
                <a:srgbClr val="0070C0"/>
              </a:solidFill>
              <a:latin typeface="Times New Roman"/>
            </a:endParaRPr>
          </a:p>
          <a:p>
            <a:pPr marL="342900" indent="-342900" algn="just" rtl="0">
              <a:lnSpc>
                <a:spcPct val="250000"/>
              </a:lnSpc>
              <a:buFont typeface="Wingdings" panose="05000000000000000000" pitchFamily="2" charset="2"/>
              <a:buChar char="ü"/>
            </a:pPr>
            <a:r>
              <a:rPr lang="en-US" sz="2800" dirty="0">
                <a:solidFill>
                  <a:schemeClr val="tx1"/>
                </a:solidFill>
                <a:latin typeface="Times New Roman"/>
              </a:rPr>
              <a:t>(e.g., plastic for metal</a:t>
            </a:r>
            <a:r>
              <a:rPr lang="en-US" sz="2800" dirty="0" smtClean="0">
                <a:solidFill>
                  <a:schemeClr val="tx1"/>
                </a:solidFill>
                <a:latin typeface="Times New Roman"/>
              </a:rPr>
              <a:t>)</a:t>
            </a:r>
          </a:p>
          <a:p>
            <a:pPr marL="342900" indent="-342900" algn="just" rtl="0">
              <a:lnSpc>
                <a:spcPct val="250000"/>
              </a:lnSpc>
              <a:buFont typeface="Wingdings" panose="05000000000000000000" pitchFamily="2" charset="2"/>
              <a:buChar char="ü"/>
            </a:pPr>
            <a:r>
              <a:rPr lang="en-US" sz="2800" dirty="0" smtClean="0">
                <a:solidFill>
                  <a:schemeClr val="tx1"/>
                </a:solidFill>
                <a:latin typeface="Times New Roman"/>
              </a:rPr>
              <a:t> </a:t>
            </a:r>
            <a:r>
              <a:rPr lang="en-US" sz="2800" dirty="0">
                <a:solidFill>
                  <a:schemeClr val="tx1"/>
                </a:solidFill>
                <a:latin typeface="Times New Roman"/>
              </a:rPr>
              <a:t>a good example being the </a:t>
            </a:r>
            <a:r>
              <a:rPr lang="en-US" sz="2800" dirty="0" smtClean="0">
                <a:solidFill>
                  <a:schemeClr val="tx1"/>
                </a:solidFill>
                <a:latin typeface="Times New Roman"/>
              </a:rPr>
              <a:t>replacement of </a:t>
            </a:r>
            <a:r>
              <a:rPr lang="en-US" sz="2800" dirty="0">
                <a:solidFill>
                  <a:schemeClr val="tx1"/>
                </a:solidFill>
                <a:latin typeface="Times New Roman"/>
              </a:rPr>
              <a:t>steel sprockets in chain drives with sprockets made from flexible polyamide plastics.</a:t>
            </a:r>
            <a:endParaRPr lang="en-US" sz="14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60164456"/>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200" dirty="0" smtClean="0">
                <a:solidFill>
                  <a:srgbClr val="0070C0"/>
                </a:solidFill>
                <a:latin typeface="Times New Roman"/>
              </a:rPr>
              <a:t>3</a:t>
            </a:r>
            <a:r>
              <a:rPr lang="en-US" sz="3200" dirty="0">
                <a:solidFill>
                  <a:srgbClr val="0070C0"/>
                </a:solidFill>
                <a:latin typeface="Times New Roman"/>
              </a:rPr>
              <a:t>. Substitution of equipment:</a:t>
            </a:r>
          </a:p>
          <a:p>
            <a:pPr marL="342900" indent="-342900" rtl="0">
              <a:lnSpc>
                <a:spcPct val="150000"/>
              </a:lnSpc>
              <a:buFont typeface="Wingdings" panose="05000000000000000000" pitchFamily="2" charset="2"/>
              <a:buChar char="ü"/>
            </a:pPr>
            <a:r>
              <a:rPr lang="en-US" sz="2800" dirty="0" smtClean="0">
                <a:solidFill>
                  <a:schemeClr val="tx1"/>
                </a:solidFill>
                <a:latin typeface="Times New Roman"/>
              </a:rPr>
              <a:t>electric </a:t>
            </a:r>
            <a:r>
              <a:rPr lang="en-US" sz="2800" dirty="0">
                <a:solidFill>
                  <a:schemeClr val="tx1"/>
                </a:solidFill>
                <a:latin typeface="Times New Roman"/>
              </a:rPr>
              <a:t>for pneumatic (e.g. hand tools);</a:t>
            </a:r>
          </a:p>
          <a:p>
            <a:pPr marL="342900" indent="-342900" rtl="0">
              <a:lnSpc>
                <a:spcPct val="150000"/>
              </a:lnSpc>
              <a:buFont typeface="Wingdings" panose="05000000000000000000" pitchFamily="2" charset="2"/>
              <a:buChar char="ü"/>
            </a:pPr>
            <a:r>
              <a:rPr lang="en-US" sz="2800" dirty="0" smtClean="0">
                <a:solidFill>
                  <a:schemeClr val="tx1"/>
                </a:solidFill>
                <a:latin typeface="Times New Roman"/>
              </a:rPr>
              <a:t>stepped </a:t>
            </a:r>
            <a:r>
              <a:rPr lang="en-US" sz="2800" dirty="0">
                <a:solidFill>
                  <a:schemeClr val="tx1"/>
                </a:solidFill>
                <a:latin typeface="Times New Roman"/>
              </a:rPr>
              <a:t>dies rather than single-operation dies;</a:t>
            </a:r>
          </a:p>
          <a:p>
            <a:pPr marL="342900" indent="-342900" rtl="0">
              <a:lnSpc>
                <a:spcPct val="150000"/>
              </a:lnSpc>
              <a:buFont typeface="Wingdings" panose="05000000000000000000" pitchFamily="2" charset="2"/>
              <a:buChar char="ü"/>
            </a:pPr>
            <a:r>
              <a:rPr lang="en-US" sz="2800" dirty="0" smtClean="0">
                <a:solidFill>
                  <a:schemeClr val="tx1"/>
                </a:solidFill>
                <a:latin typeface="Times New Roman"/>
              </a:rPr>
              <a:t>rotating </a:t>
            </a:r>
            <a:r>
              <a:rPr lang="en-US" sz="2800" dirty="0">
                <a:solidFill>
                  <a:schemeClr val="tx1"/>
                </a:solidFill>
                <a:latin typeface="Times New Roman"/>
              </a:rPr>
              <a:t>shears rather than square shears;</a:t>
            </a:r>
          </a:p>
          <a:p>
            <a:pPr marL="342900" indent="-342900" rtl="0">
              <a:lnSpc>
                <a:spcPct val="150000"/>
              </a:lnSpc>
              <a:buFont typeface="Wingdings" panose="05000000000000000000" pitchFamily="2" charset="2"/>
              <a:buChar char="ü"/>
            </a:pPr>
            <a:r>
              <a:rPr lang="en-US" sz="2800" dirty="0" smtClean="0">
                <a:solidFill>
                  <a:schemeClr val="tx1"/>
                </a:solidFill>
                <a:latin typeface="Times New Roman"/>
              </a:rPr>
              <a:t>hydraulic </a:t>
            </a:r>
            <a:r>
              <a:rPr lang="en-US" sz="2800" dirty="0">
                <a:solidFill>
                  <a:schemeClr val="tx1"/>
                </a:solidFill>
                <a:latin typeface="Times New Roman"/>
              </a:rPr>
              <a:t>rather than mechanical presses;</a:t>
            </a:r>
          </a:p>
          <a:p>
            <a:pPr marL="342900" indent="-342900" rtl="0">
              <a:lnSpc>
                <a:spcPct val="150000"/>
              </a:lnSpc>
              <a:buFont typeface="Wingdings" panose="05000000000000000000" pitchFamily="2" charset="2"/>
              <a:buChar char="ü"/>
            </a:pPr>
            <a:r>
              <a:rPr lang="en-US" sz="2800" dirty="0" smtClean="0">
                <a:solidFill>
                  <a:schemeClr val="tx1"/>
                </a:solidFill>
                <a:latin typeface="Times New Roman"/>
              </a:rPr>
              <a:t>presses </a:t>
            </a:r>
            <a:r>
              <a:rPr lang="en-US" sz="2800" dirty="0">
                <a:solidFill>
                  <a:schemeClr val="tx1"/>
                </a:solidFill>
                <a:latin typeface="Times New Roman"/>
              </a:rPr>
              <a:t>rather than hammers;</a:t>
            </a:r>
          </a:p>
          <a:p>
            <a:pPr marL="342900" indent="-342900" rtl="0">
              <a:lnSpc>
                <a:spcPct val="150000"/>
              </a:lnSpc>
              <a:buFont typeface="Wingdings" panose="05000000000000000000" pitchFamily="2" charset="2"/>
              <a:buChar char="ü"/>
            </a:pPr>
            <a:r>
              <a:rPr lang="en-US" sz="2800" dirty="0" smtClean="0">
                <a:solidFill>
                  <a:schemeClr val="tx1"/>
                </a:solidFill>
                <a:latin typeface="Times New Roman"/>
              </a:rPr>
              <a:t>belt </a:t>
            </a:r>
            <a:r>
              <a:rPr lang="en-US" sz="2800" dirty="0">
                <a:solidFill>
                  <a:schemeClr val="tx1"/>
                </a:solidFill>
                <a:latin typeface="Times New Roman"/>
              </a:rPr>
              <a:t>conveyors rather than roller conveyors.</a:t>
            </a:r>
            <a:endParaRPr lang="en-US" sz="14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69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667963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6571"/>
            <a:ext cx="9144000" cy="109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9144000" cy="64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2" y="3609466"/>
            <a:ext cx="9160042" cy="81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618750"/>
            <a:ext cx="9144000" cy="56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391648"/>
            <a:ext cx="9144001" cy="55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361040"/>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200" dirty="0" smtClean="0">
                <a:solidFill>
                  <a:srgbClr val="0070C0"/>
                </a:solidFill>
                <a:latin typeface="Times New Roman"/>
              </a:rPr>
              <a:t>4</a:t>
            </a:r>
            <a:r>
              <a:rPr lang="en-US" sz="3200" dirty="0">
                <a:solidFill>
                  <a:srgbClr val="0070C0"/>
                </a:solidFill>
                <a:latin typeface="Times New Roman"/>
              </a:rPr>
              <a:t>. Specification of quiet </a:t>
            </a:r>
            <a:r>
              <a:rPr lang="en-US" sz="3200" dirty="0" smtClean="0">
                <a:solidFill>
                  <a:srgbClr val="0070C0"/>
                </a:solidFill>
                <a:latin typeface="Times New Roman"/>
              </a:rPr>
              <a:t>equipment</a:t>
            </a:r>
          </a:p>
          <a:p>
            <a:pPr rtl="0"/>
            <a:endParaRPr lang="en-US" sz="3200" dirty="0">
              <a:solidFill>
                <a:schemeClr val="tx1"/>
              </a:solidFill>
              <a:latin typeface="Times New Roman"/>
            </a:endParaRPr>
          </a:p>
          <a:p>
            <a:pPr rtl="0"/>
            <a:r>
              <a:rPr lang="en-US" sz="3200" dirty="0">
                <a:solidFill>
                  <a:srgbClr val="0070C0"/>
                </a:solidFill>
                <a:latin typeface="Times New Roman"/>
              </a:rPr>
              <a:t>5. Substitution of parts of </a:t>
            </a:r>
            <a:r>
              <a:rPr lang="en-US" sz="3200" dirty="0" smtClean="0">
                <a:solidFill>
                  <a:srgbClr val="0070C0"/>
                </a:solidFill>
                <a:latin typeface="Times New Roman"/>
              </a:rPr>
              <a:t>equipment:</a:t>
            </a:r>
          </a:p>
          <a:p>
            <a:pPr marL="285750" indent="-285750" algn="just" rtl="0">
              <a:buFont typeface="Wingdings" panose="05000000000000000000" pitchFamily="2" charset="2"/>
              <a:buChar char="ü"/>
            </a:pPr>
            <a:r>
              <a:rPr lang="en-US" sz="2800" dirty="0">
                <a:solidFill>
                  <a:schemeClr val="tx1"/>
                </a:solidFill>
                <a:latin typeface="Times New Roman"/>
              </a:rPr>
              <a:t>modification of gear </a:t>
            </a:r>
            <a:r>
              <a:rPr lang="en-US" sz="2800" dirty="0" smtClean="0">
                <a:solidFill>
                  <a:schemeClr val="tx1"/>
                </a:solidFill>
                <a:latin typeface="Times New Roman"/>
              </a:rPr>
              <a:t>teeth</a:t>
            </a:r>
          </a:p>
          <a:p>
            <a:pPr marL="285750" indent="-285750" algn="just" rtl="0">
              <a:buFont typeface="Wingdings" panose="05000000000000000000" pitchFamily="2" charset="2"/>
              <a:buChar char="ü"/>
            </a:pPr>
            <a:r>
              <a:rPr lang="en-US" sz="2800" dirty="0" smtClean="0">
                <a:solidFill>
                  <a:schemeClr val="tx1"/>
                </a:solidFill>
                <a:latin typeface="Times New Roman"/>
              </a:rPr>
              <a:t>replace </a:t>
            </a:r>
            <a:r>
              <a:rPr lang="en-US" sz="2800" dirty="0">
                <a:solidFill>
                  <a:schemeClr val="tx1"/>
                </a:solidFill>
                <a:latin typeface="Times New Roman"/>
              </a:rPr>
              <a:t>straight edged cutters with spiral </a:t>
            </a:r>
            <a:r>
              <a:rPr lang="en-US" sz="2800" dirty="0" smtClean="0">
                <a:solidFill>
                  <a:schemeClr val="tx1"/>
                </a:solidFill>
                <a:latin typeface="Times New Roman"/>
              </a:rPr>
              <a:t>cutters</a:t>
            </a:r>
          </a:p>
          <a:p>
            <a:pPr marL="285750" indent="-285750" algn="just" rtl="0">
              <a:buFont typeface="Wingdings" panose="05000000000000000000" pitchFamily="2" charset="2"/>
              <a:buChar char="ü"/>
            </a:pPr>
            <a:r>
              <a:rPr lang="en-US" sz="2800" dirty="0" smtClean="0">
                <a:solidFill>
                  <a:schemeClr val="tx1"/>
                </a:solidFill>
                <a:latin typeface="Times New Roman"/>
              </a:rPr>
              <a:t>replace </a:t>
            </a:r>
            <a:r>
              <a:rPr lang="en-US" sz="2800" dirty="0">
                <a:solidFill>
                  <a:schemeClr val="tx1"/>
                </a:solidFill>
                <a:latin typeface="Times New Roman"/>
              </a:rPr>
              <a:t>gear drives with belt drives;</a:t>
            </a:r>
          </a:p>
          <a:p>
            <a:pPr marL="285750" indent="-285750" algn="just" rtl="0">
              <a:buFont typeface="Wingdings" panose="05000000000000000000" pitchFamily="2" charset="2"/>
              <a:buChar char="ü"/>
            </a:pPr>
            <a:r>
              <a:rPr lang="en-US" sz="2800" dirty="0" smtClean="0">
                <a:solidFill>
                  <a:schemeClr val="tx1"/>
                </a:solidFill>
                <a:latin typeface="Times New Roman"/>
              </a:rPr>
              <a:t>replace </a:t>
            </a:r>
            <a:r>
              <a:rPr lang="en-US" sz="2800" dirty="0">
                <a:solidFill>
                  <a:schemeClr val="tx1"/>
                </a:solidFill>
                <a:latin typeface="Times New Roman"/>
              </a:rPr>
              <a:t>metal gears with plastic </a:t>
            </a:r>
            <a:r>
              <a:rPr lang="en-US" sz="2800" dirty="0" smtClean="0">
                <a:solidFill>
                  <a:schemeClr val="tx1"/>
                </a:solidFill>
                <a:latin typeface="Times New Roman"/>
              </a:rPr>
              <a:t>gears;</a:t>
            </a:r>
            <a:endParaRPr lang="en-US" sz="2800" dirty="0">
              <a:solidFill>
                <a:schemeClr val="tx1"/>
              </a:solidFill>
              <a:latin typeface="Times New Roman"/>
            </a:endParaRPr>
          </a:p>
          <a:p>
            <a:pPr marL="285750" indent="-285750" algn="just" rtl="0">
              <a:buFont typeface="Wingdings" panose="05000000000000000000" pitchFamily="2" charset="2"/>
              <a:buChar char="ü"/>
            </a:pPr>
            <a:r>
              <a:rPr lang="en-US" sz="2800" dirty="0" smtClean="0">
                <a:solidFill>
                  <a:schemeClr val="tx1"/>
                </a:solidFill>
                <a:latin typeface="Times New Roman"/>
              </a:rPr>
              <a:t>replace </a:t>
            </a:r>
            <a:r>
              <a:rPr lang="en-US" sz="2800" dirty="0">
                <a:solidFill>
                  <a:schemeClr val="tx1"/>
                </a:solidFill>
                <a:latin typeface="Times New Roman"/>
              </a:rPr>
              <a:t>steel or solid wheels with pneumatic </a:t>
            </a:r>
            <a:r>
              <a:rPr lang="en-US" sz="2800" dirty="0" smtClean="0">
                <a:solidFill>
                  <a:schemeClr val="tx1"/>
                </a:solidFill>
                <a:latin typeface="Times New Roman"/>
              </a:rPr>
              <a:t>tires.</a:t>
            </a:r>
            <a:endParaRPr lang="en-US" sz="28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835782139"/>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200" dirty="0" smtClean="0">
                <a:solidFill>
                  <a:srgbClr val="0070C0"/>
                </a:solidFill>
                <a:latin typeface="Times New Roman"/>
              </a:rPr>
              <a:t>6. Change of work methods:</a:t>
            </a:r>
            <a:endParaRPr lang="en-US" sz="3200" dirty="0">
              <a:solidFill>
                <a:srgbClr val="0070C0"/>
              </a:solidFill>
              <a:latin typeface="Times New Roman"/>
            </a:endParaRPr>
          </a:p>
          <a:p>
            <a:pPr marL="342900" indent="-342900" algn="just" rtl="0">
              <a:buFont typeface="Wingdings" panose="05000000000000000000" pitchFamily="2" charset="2"/>
              <a:buChar char="ü"/>
            </a:pPr>
            <a:r>
              <a:rPr lang="en-US" sz="2700" dirty="0" smtClean="0">
                <a:solidFill>
                  <a:schemeClr val="tx1"/>
                </a:solidFill>
                <a:latin typeface="Times New Roman"/>
              </a:rPr>
              <a:t>replace </a:t>
            </a:r>
            <a:r>
              <a:rPr lang="en-US" sz="2700" dirty="0">
                <a:solidFill>
                  <a:schemeClr val="tx1"/>
                </a:solidFill>
                <a:latin typeface="Times New Roman"/>
              </a:rPr>
              <a:t>pneumatic tools by changing manufacturing </a:t>
            </a:r>
            <a:r>
              <a:rPr lang="en-US" sz="2700" dirty="0" smtClean="0">
                <a:solidFill>
                  <a:schemeClr val="tx1"/>
                </a:solidFill>
                <a:latin typeface="Times New Roman"/>
              </a:rPr>
              <a:t>methods;</a:t>
            </a:r>
            <a:endParaRPr lang="en-US" sz="2700" dirty="0">
              <a:solidFill>
                <a:schemeClr val="tx1"/>
              </a:solidFill>
              <a:latin typeface="Times New Roman"/>
            </a:endParaRPr>
          </a:p>
          <a:p>
            <a:pPr marL="342900" indent="-342900" algn="just" rtl="0">
              <a:buFont typeface="Wingdings" panose="05000000000000000000" pitchFamily="2" charset="2"/>
              <a:buChar char="ü"/>
            </a:pPr>
            <a:r>
              <a:rPr lang="en-US" sz="2700" dirty="0" smtClean="0">
                <a:solidFill>
                  <a:schemeClr val="tx1"/>
                </a:solidFill>
                <a:latin typeface="Times New Roman"/>
              </a:rPr>
              <a:t>use </a:t>
            </a:r>
            <a:r>
              <a:rPr lang="en-US" sz="2700" dirty="0">
                <a:solidFill>
                  <a:schemeClr val="tx1"/>
                </a:solidFill>
                <a:latin typeface="Times New Roman"/>
              </a:rPr>
              <a:t>remote control of noisy equipment such as pneumatic tools;</a:t>
            </a:r>
          </a:p>
          <a:p>
            <a:pPr marL="342900" indent="-342900" algn="just" rtl="0">
              <a:buFont typeface="Wingdings" panose="05000000000000000000" pitchFamily="2" charset="2"/>
              <a:buChar char="ü"/>
            </a:pPr>
            <a:r>
              <a:rPr lang="en-US" sz="2700" dirty="0" smtClean="0">
                <a:solidFill>
                  <a:schemeClr val="tx1"/>
                </a:solidFill>
                <a:latin typeface="Times New Roman"/>
              </a:rPr>
              <a:t>separate </a:t>
            </a:r>
            <a:r>
              <a:rPr lang="en-US" sz="2700" dirty="0">
                <a:solidFill>
                  <a:schemeClr val="tx1"/>
                </a:solidFill>
                <a:latin typeface="Times New Roman"/>
              </a:rPr>
              <a:t>noisy workers in time, but keep noisy operations in the same area, </a:t>
            </a:r>
            <a:r>
              <a:rPr lang="en-US" sz="2700" dirty="0" smtClean="0">
                <a:solidFill>
                  <a:schemeClr val="tx1"/>
                </a:solidFill>
                <a:latin typeface="Times New Roman"/>
              </a:rPr>
              <a:t>separated from </a:t>
            </a:r>
            <a:r>
              <a:rPr lang="en-US" sz="2700" dirty="0">
                <a:solidFill>
                  <a:schemeClr val="tx1"/>
                </a:solidFill>
                <a:latin typeface="Times New Roman"/>
              </a:rPr>
              <a:t>non-noisy processes</a:t>
            </a:r>
            <a:r>
              <a:rPr lang="en-US" sz="2700" dirty="0" smtClean="0">
                <a:solidFill>
                  <a:schemeClr val="tx1"/>
                </a:solidFill>
                <a:latin typeface="Times New Roman"/>
              </a:rPr>
              <a:t>;</a:t>
            </a:r>
          </a:p>
          <a:p>
            <a:pPr marL="342900" lvl="0" indent="-342900" algn="just" rtl="0">
              <a:buClr>
                <a:srgbClr val="A5C249">
                  <a:lumMod val="75000"/>
                </a:srgbClr>
              </a:buClr>
              <a:buFont typeface="Wingdings" panose="05000000000000000000" pitchFamily="2" charset="2"/>
              <a:buChar char="ü"/>
            </a:pPr>
            <a:r>
              <a:rPr lang="en-US" sz="2700" dirty="0">
                <a:solidFill>
                  <a:schemeClr val="tx1"/>
                </a:solidFill>
                <a:latin typeface="Times New Roman"/>
              </a:rPr>
              <a:t>select slowest machine speed appropriate for a </a:t>
            </a:r>
            <a:r>
              <a:rPr lang="en-US" sz="2700" dirty="0" smtClean="0">
                <a:solidFill>
                  <a:schemeClr val="tx1"/>
                </a:solidFill>
                <a:latin typeface="Times New Roman"/>
              </a:rPr>
              <a:t>job</a:t>
            </a:r>
            <a:r>
              <a:rPr lang="en-US" sz="2700" dirty="0">
                <a:solidFill>
                  <a:prstClr val="black"/>
                </a:solidFill>
                <a:latin typeface="Times New Roman"/>
              </a:rPr>
              <a:t>;</a:t>
            </a:r>
          </a:p>
          <a:p>
            <a:pPr marL="342900" indent="-342900" algn="just" rtl="0">
              <a:buFont typeface="Wingdings" panose="05000000000000000000" pitchFamily="2" charset="2"/>
              <a:buChar char="ü"/>
            </a:pPr>
            <a:r>
              <a:rPr lang="en-US" sz="2800" dirty="0">
                <a:solidFill>
                  <a:schemeClr val="tx1"/>
                </a:solidFill>
                <a:latin typeface="Times New Roman"/>
              </a:rPr>
              <a:t>minimize width of tools in contact with work piece;</a:t>
            </a:r>
          </a:p>
          <a:p>
            <a:pPr marL="342900" indent="-342900" algn="just" rtl="0">
              <a:buFont typeface="Wingdings" panose="05000000000000000000" pitchFamily="2" charset="2"/>
              <a:buChar char="ü"/>
            </a:pPr>
            <a:endParaRPr lang="en-US" sz="28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637589635"/>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200" dirty="0" smtClean="0">
                <a:solidFill>
                  <a:srgbClr val="0070C0"/>
                </a:solidFill>
                <a:latin typeface="Times New Roman"/>
              </a:rPr>
              <a:t>7</a:t>
            </a:r>
            <a:r>
              <a:rPr lang="en-US" sz="3200" dirty="0">
                <a:solidFill>
                  <a:srgbClr val="0070C0"/>
                </a:solidFill>
                <a:latin typeface="Times New Roman"/>
              </a:rPr>
              <a:t>. Substitution of processes:</a:t>
            </a:r>
          </a:p>
          <a:p>
            <a:pPr marL="342900" indent="-342900" algn="just" rtl="0">
              <a:buFont typeface="Wingdings" panose="05000000000000000000" pitchFamily="2" charset="2"/>
              <a:buChar char="ü"/>
            </a:pPr>
            <a:r>
              <a:rPr lang="en-US" sz="3200" dirty="0">
                <a:solidFill>
                  <a:schemeClr val="tx1"/>
                </a:solidFill>
                <a:latin typeface="Times New Roman"/>
              </a:rPr>
              <a:t>mechanical ejectors for pneumatic ejectors;</a:t>
            </a:r>
          </a:p>
          <a:p>
            <a:pPr marL="342900" indent="-342900" algn="just" rtl="0">
              <a:buFont typeface="Wingdings" panose="05000000000000000000" pitchFamily="2" charset="2"/>
              <a:buChar char="ü"/>
            </a:pPr>
            <a:r>
              <a:rPr lang="en-US" sz="3200" dirty="0" smtClean="0">
                <a:solidFill>
                  <a:schemeClr val="tx1"/>
                </a:solidFill>
                <a:latin typeface="Times New Roman"/>
              </a:rPr>
              <a:t>hot </a:t>
            </a:r>
            <a:r>
              <a:rPr lang="en-US" sz="3200" dirty="0">
                <a:solidFill>
                  <a:schemeClr val="tx1"/>
                </a:solidFill>
                <a:latin typeface="Times New Roman"/>
              </a:rPr>
              <a:t>for cold working;</a:t>
            </a:r>
          </a:p>
          <a:p>
            <a:pPr marL="342900" indent="-342900" algn="just" rtl="0">
              <a:buFont typeface="Wingdings" panose="05000000000000000000" pitchFamily="2" charset="2"/>
              <a:buChar char="ü"/>
            </a:pPr>
            <a:r>
              <a:rPr lang="en-US" sz="3200" dirty="0" smtClean="0">
                <a:solidFill>
                  <a:schemeClr val="tx1"/>
                </a:solidFill>
                <a:latin typeface="Times New Roman"/>
              </a:rPr>
              <a:t>pressing </a:t>
            </a:r>
            <a:r>
              <a:rPr lang="en-US" sz="3200" dirty="0">
                <a:solidFill>
                  <a:schemeClr val="tx1"/>
                </a:solidFill>
                <a:latin typeface="Times New Roman"/>
              </a:rPr>
              <a:t>for rolling or forging;</a:t>
            </a:r>
          </a:p>
          <a:p>
            <a:pPr marL="342900" indent="-342900" algn="just" rtl="0">
              <a:buFont typeface="Wingdings" panose="05000000000000000000" pitchFamily="2" charset="2"/>
              <a:buChar char="ü"/>
            </a:pPr>
            <a:r>
              <a:rPr lang="en-US" sz="3200" dirty="0" smtClean="0">
                <a:solidFill>
                  <a:schemeClr val="tx1"/>
                </a:solidFill>
                <a:latin typeface="Times New Roman"/>
              </a:rPr>
              <a:t>welding </a:t>
            </a:r>
            <a:r>
              <a:rPr lang="en-US" sz="3200" dirty="0">
                <a:solidFill>
                  <a:schemeClr val="tx1"/>
                </a:solidFill>
                <a:latin typeface="Times New Roman"/>
              </a:rPr>
              <a:t>for </a:t>
            </a:r>
            <a:r>
              <a:rPr lang="en-US" sz="3200" dirty="0" smtClean="0">
                <a:solidFill>
                  <a:schemeClr val="tx1"/>
                </a:solidFill>
                <a:latin typeface="Times New Roman"/>
              </a:rPr>
              <a:t>riveting;</a:t>
            </a:r>
          </a:p>
          <a:p>
            <a:pPr marL="342900" indent="-342900" algn="just" rtl="0">
              <a:buFont typeface="Wingdings" panose="05000000000000000000" pitchFamily="2" charset="2"/>
              <a:buChar char="ü"/>
            </a:pPr>
            <a:r>
              <a:rPr lang="en-US" sz="3200" dirty="0">
                <a:solidFill>
                  <a:schemeClr val="tx1"/>
                </a:solidFill>
                <a:latin typeface="Times New Roman"/>
              </a:rPr>
              <a:t>use cutting fluid in machining processes</a:t>
            </a:r>
            <a:r>
              <a:rPr lang="en-US" sz="3200" dirty="0" smtClean="0">
                <a:solidFill>
                  <a:schemeClr val="tx1"/>
                </a:solidFill>
                <a:latin typeface="Times New Roman"/>
              </a:rPr>
              <a:t>;</a:t>
            </a:r>
          </a:p>
          <a:p>
            <a:pPr marL="342900" indent="-342900" algn="just" rtl="0">
              <a:buFont typeface="Wingdings" panose="05000000000000000000" pitchFamily="2" charset="2"/>
              <a:buChar char="ü"/>
            </a:pPr>
            <a:r>
              <a:rPr lang="en-US" sz="3200" dirty="0">
                <a:solidFill>
                  <a:schemeClr val="tx1"/>
                </a:solidFill>
                <a:latin typeface="Times New Roman"/>
              </a:rPr>
              <a:t>replace mechanical limit stops with micro-switches.</a:t>
            </a:r>
          </a:p>
          <a:p>
            <a:pPr marL="342900" indent="-342900" algn="just" rtl="0">
              <a:buFont typeface="Wingdings" panose="05000000000000000000" pitchFamily="2" charset="2"/>
              <a:buChar char="ü"/>
            </a:pPr>
            <a:endParaRPr lang="en-US" sz="3200" dirty="0">
              <a:solidFill>
                <a:schemeClr val="tx1"/>
              </a:solidFill>
              <a:latin typeface="Times New Roman"/>
            </a:endParaRPr>
          </a:p>
          <a:p>
            <a:pPr marL="342900" indent="-342900" algn="just" rtl="0">
              <a:buFont typeface="Wingdings" panose="05000000000000000000" pitchFamily="2" charset="2"/>
              <a:buChar char="ü"/>
            </a:pPr>
            <a:endParaRPr lang="en-US" sz="32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885305784"/>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200" dirty="0" smtClean="0">
                <a:solidFill>
                  <a:srgbClr val="0070C0"/>
                </a:solidFill>
                <a:latin typeface="Times New Roman"/>
              </a:rPr>
              <a:t>…</a:t>
            </a:r>
            <a:endParaRPr lang="en-US" sz="3200" dirty="0">
              <a:solidFill>
                <a:srgbClr val="0070C0"/>
              </a:solidFill>
              <a:latin typeface="Times New Roman"/>
            </a:endParaRPr>
          </a:p>
          <a:p>
            <a:pPr marL="342900" indent="-342900" algn="just" rtl="0">
              <a:buFont typeface="Wingdings" panose="05000000000000000000" pitchFamily="2" charset="2"/>
              <a:buChar char="ü"/>
            </a:pPr>
            <a:r>
              <a:rPr lang="en-US" sz="3200" dirty="0" smtClean="0">
                <a:solidFill>
                  <a:schemeClr val="tx1"/>
                </a:solidFill>
                <a:latin typeface="Times New Roman"/>
              </a:rPr>
              <a:t>change </a:t>
            </a:r>
            <a:r>
              <a:rPr lang="en-US" sz="3200" dirty="0">
                <a:solidFill>
                  <a:schemeClr val="tx1"/>
                </a:solidFill>
                <a:latin typeface="Times New Roman"/>
              </a:rPr>
              <a:t>from impact action </a:t>
            </a:r>
            <a:r>
              <a:rPr lang="en-US" sz="3200" dirty="0" smtClean="0">
                <a:solidFill>
                  <a:schemeClr val="tx1"/>
                </a:solidFill>
                <a:latin typeface="Times New Roman"/>
              </a:rPr>
              <a:t>to </a:t>
            </a:r>
            <a:r>
              <a:rPr lang="en-US" sz="3200" dirty="0">
                <a:solidFill>
                  <a:schemeClr val="tx1"/>
                </a:solidFill>
                <a:latin typeface="Times New Roman"/>
              </a:rPr>
              <a:t>progressive pressure </a:t>
            </a:r>
            <a:r>
              <a:rPr lang="en-US" sz="3200" dirty="0" smtClean="0">
                <a:solidFill>
                  <a:schemeClr val="tx1"/>
                </a:solidFill>
                <a:latin typeface="Times New Roman"/>
              </a:rPr>
              <a:t>action;</a:t>
            </a:r>
            <a:endParaRPr lang="en-US" sz="3200" dirty="0">
              <a:solidFill>
                <a:schemeClr val="tx1"/>
              </a:solidFill>
              <a:latin typeface="Times New Roman"/>
            </a:endParaRPr>
          </a:p>
          <a:p>
            <a:pPr marL="342900" indent="-342900" algn="just" rtl="0">
              <a:buFont typeface="Wingdings" panose="05000000000000000000" pitchFamily="2" charset="2"/>
              <a:buChar char="ü"/>
            </a:pPr>
            <a:r>
              <a:rPr lang="en-US" sz="3200" dirty="0" smtClean="0">
                <a:solidFill>
                  <a:schemeClr val="tx1"/>
                </a:solidFill>
                <a:latin typeface="Times New Roman"/>
              </a:rPr>
              <a:t>replace </a:t>
            </a:r>
            <a:r>
              <a:rPr lang="en-US" sz="3200" dirty="0">
                <a:solidFill>
                  <a:schemeClr val="tx1"/>
                </a:solidFill>
                <a:latin typeface="Times New Roman"/>
              </a:rPr>
              <a:t>circular saw blades with damped </a:t>
            </a:r>
            <a:r>
              <a:rPr lang="en-US" sz="3200" dirty="0" smtClean="0">
                <a:solidFill>
                  <a:schemeClr val="tx1"/>
                </a:solidFill>
                <a:latin typeface="Times New Roman"/>
              </a:rPr>
              <a:t>blades.</a:t>
            </a:r>
            <a:endParaRPr lang="en-US" sz="32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690264535"/>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
        <p:nvSpPr>
          <p:cNvPr id="4" name="Subtitle 3"/>
          <p:cNvSpPr>
            <a:spLocks noGrp="1"/>
          </p:cNvSpPr>
          <p:nvPr>
            <p:ph type="subTitle" idx="1"/>
          </p:nvPr>
        </p:nvSpPr>
        <p:spPr/>
        <p:txBody>
          <a:bodyPr/>
          <a:lstStyle/>
          <a:p>
            <a:endParaRPr lang="fa-I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42" y="685800"/>
            <a:ext cx="886365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407535"/>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
        <p:nvSpPr>
          <p:cNvPr id="4" name="Subtitle 3"/>
          <p:cNvSpPr>
            <a:spLocks noGrp="1"/>
          </p:cNvSpPr>
          <p:nvPr>
            <p:ph type="subTitle" idx="1"/>
          </p:nvPr>
        </p:nvSpPr>
        <p:spPr/>
        <p:txBody>
          <a:bodyPr/>
          <a:lstStyle/>
          <a:p>
            <a:endParaRPr lang="fa-I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195263"/>
            <a:ext cx="6391275"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95176"/>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3200" dirty="0" smtClean="0">
                <a:solidFill>
                  <a:srgbClr val="0070C0"/>
                </a:solidFill>
                <a:latin typeface="Times New Roman"/>
              </a:rPr>
              <a:t>8</a:t>
            </a:r>
            <a:r>
              <a:rPr lang="en-US" sz="3200" dirty="0">
                <a:solidFill>
                  <a:srgbClr val="0070C0"/>
                </a:solidFill>
                <a:latin typeface="Times New Roman"/>
              </a:rPr>
              <a:t>. substitution of mechanical power generation and transmission equipment:</a:t>
            </a:r>
          </a:p>
          <a:p>
            <a:pPr marL="342900" indent="-342900" algn="just" rtl="0">
              <a:lnSpc>
                <a:spcPct val="200000"/>
              </a:lnSpc>
              <a:buFont typeface="Wingdings" panose="05000000000000000000" pitchFamily="2" charset="2"/>
              <a:buChar char="ü"/>
            </a:pPr>
            <a:r>
              <a:rPr lang="en-US" sz="3200" dirty="0">
                <a:solidFill>
                  <a:schemeClr val="tx1"/>
                </a:solidFill>
                <a:latin typeface="Times New Roman"/>
              </a:rPr>
              <a:t>electric motors for internal combustion engines or gas turbines;</a:t>
            </a:r>
          </a:p>
          <a:p>
            <a:pPr marL="342900" indent="-342900" algn="just" rtl="0">
              <a:lnSpc>
                <a:spcPct val="200000"/>
              </a:lnSpc>
              <a:buFont typeface="Wingdings" panose="05000000000000000000" pitchFamily="2" charset="2"/>
              <a:buChar char="ü"/>
            </a:pPr>
            <a:r>
              <a:rPr lang="en-US" sz="3200" dirty="0" smtClean="0">
                <a:solidFill>
                  <a:schemeClr val="tx1"/>
                </a:solidFill>
                <a:latin typeface="Times New Roman"/>
              </a:rPr>
              <a:t>belts </a:t>
            </a:r>
            <a:r>
              <a:rPr lang="en-US" sz="3200" dirty="0">
                <a:solidFill>
                  <a:schemeClr val="tx1"/>
                </a:solidFill>
                <a:latin typeface="Times New Roman"/>
              </a:rPr>
              <a:t>or hydraulic power transmissions for gear </a:t>
            </a:r>
            <a:r>
              <a:rPr lang="en-US" sz="3200" dirty="0" smtClean="0">
                <a:solidFill>
                  <a:schemeClr val="tx1"/>
                </a:solidFill>
                <a:latin typeface="Times New Roman"/>
              </a:rPr>
              <a:t>boxes.</a:t>
            </a:r>
            <a:endParaRPr lang="en-US" sz="32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429258736"/>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200" dirty="0" smtClean="0">
                <a:solidFill>
                  <a:srgbClr val="0070C0"/>
                </a:solidFill>
                <a:latin typeface="Times New Roman"/>
              </a:rPr>
              <a:t>9</a:t>
            </a:r>
            <a:r>
              <a:rPr lang="en-US" sz="3200" dirty="0">
                <a:solidFill>
                  <a:srgbClr val="0070C0"/>
                </a:solidFill>
                <a:latin typeface="Times New Roman"/>
              </a:rPr>
              <a:t>. replacement of worn moving parts:</a:t>
            </a:r>
          </a:p>
          <a:p>
            <a:pPr marL="342900" indent="-342900" rtl="0">
              <a:lnSpc>
                <a:spcPct val="200000"/>
              </a:lnSpc>
              <a:buFont typeface="Wingdings" panose="05000000000000000000" pitchFamily="2" charset="2"/>
              <a:buChar char="ü"/>
            </a:pPr>
            <a:endParaRPr lang="en-US" sz="2400" dirty="0" smtClean="0">
              <a:solidFill>
                <a:schemeClr val="tx1"/>
              </a:solidFill>
              <a:latin typeface="Times New Roman"/>
            </a:endParaRPr>
          </a:p>
          <a:p>
            <a:pPr algn="just" rtl="0">
              <a:lnSpc>
                <a:spcPct val="200000"/>
              </a:lnSpc>
            </a:pPr>
            <a:r>
              <a:rPr lang="en-US" sz="3200" dirty="0">
                <a:solidFill>
                  <a:srgbClr val="0070C0"/>
                </a:solidFill>
                <a:latin typeface="Times New Roman"/>
              </a:rPr>
              <a:t>10. </a:t>
            </a:r>
            <a:r>
              <a:rPr lang="en-US" sz="3200" dirty="0" smtClean="0">
                <a:solidFill>
                  <a:srgbClr val="0070C0"/>
                </a:solidFill>
                <a:latin typeface="Times New Roman"/>
              </a:rPr>
              <a:t>minimizing </a:t>
            </a:r>
            <a:r>
              <a:rPr lang="en-US" sz="3200" dirty="0">
                <a:solidFill>
                  <a:srgbClr val="0070C0"/>
                </a:solidFill>
                <a:latin typeface="Times New Roman"/>
              </a:rPr>
              <a:t>the number of noisy machines running at any one time</a:t>
            </a:r>
          </a:p>
          <a:p>
            <a:pPr rtl="0">
              <a:lnSpc>
                <a:spcPct val="200000"/>
              </a:lnSpc>
            </a:pPr>
            <a:endParaRPr lang="en-US" sz="24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1508925348"/>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2800" dirty="0">
                <a:solidFill>
                  <a:srgbClr val="0070C0"/>
                </a:solidFill>
                <a:latin typeface="Times New Roman"/>
              </a:rPr>
              <a:t>SOURCE CONTROL BY DESIGN </a:t>
            </a:r>
            <a:r>
              <a:rPr lang="en-US" sz="2800" dirty="0">
                <a:solidFill>
                  <a:schemeClr val="tx1"/>
                </a:solidFill>
                <a:latin typeface="Times New Roman"/>
              </a:rPr>
              <a:t>INVOLVES:</a:t>
            </a:r>
            <a:endParaRPr lang="en-US" sz="2800" dirty="0" smtClean="0">
              <a:solidFill>
                <a:schemeClr val="tx1"/>
              </a:solidFill>
              <a:latin typeface="Times New Roman"/>
            </a:endParaRPr>
          </a:p>
          <a:p>
            <a:pPr marL="342900" indent="-342900" algn="just" rtl="0">
              <a:buFont typeface="+mj-lt"/>
              <a:buAutoNum type="arabicPeriod"/>
            </a:pPr>
            <a:r>
              <a:rPr lang="en-US" sz="3100" dirty="0" smtClean="0">
                <a:solidFill>
                  <a:schemeClr val="tx1"/>
                </a:solidFill>
                <a:latin typeface="Times New Roman"/>
              </a:rPr>
              <a:t>Reduction </a:t>
            </a:r>
            <a:r>
              <a:rPr lang="en-US" sz="3100" dirty="0">
                <a:solidFill>
                  <a:schemeClr val="tx1"/>
                </a:solidFill>
                <a:latin typeface="Times New Roman"/>
              </a:rPr>
              <a:t>of mechanical shock between </a:t>
            </a:r>
            <a:r>
              <a:rPr lang="en-US" sz="3100" dirty="0" smtClean="0">
                <a:solidFill>
                  <a:schemeClr val="tx1"/>
                </a:solidFill>
                <a:latin typeface="Times New Roman"/>
              </a:rPr>
              <a:t>parts</a:t>
            </a:r>
          </a:p>
          <a:p>
            <a:pPr marL="342900" indent="-342900" algn="just" rtl="0">
              <a:buFont typeface="+mj-lt"/>
              <a:buAutoNum type="arabicPeriod"/>
            </a:pPr>
            <a:r>
              <a:rPr lang="en-US" sz="3100" dirty="0">
                <a:solidFill>
                  <a:schemeClr val="tx1"/>
                </a:solidFill>
                <a:latin typeface="Times New Roman"/>
              </a:rPr>
              <a:t>Reduction of noise resulting from </a:t>
            </a:r>
            <a:r>
              <a:rPr lang="en-US" sz="3100" dirty="0" smtClean="0">
                <a:solidFill>
                  <a:schemeClr val="tx1"/>
                </a:solidFill>
                <a:latin typeface="Times New Roman"/>
              </a:rPr>
              <a:t>out-of-balance</a:t>
            </a:r>
          </a:p>
          <a:p>
            <a:pPr marL="342900" indent="-342900" algn="just" rtl="0">
              <a:buFont typeface="+mj-lt"/>
              <a:buAutoNum type="arabicPeriod"/>
            </a:pPr>
            <a:r>
              <a:rPr lang="en-US" sz="3100" dirty="0">
                <a:solidFill>
                  <a:schemeClr val="tx1"/>
                </a:solidFill>
                <a:latin typeface="Times New Roman"/>
              </a:rPr>
              <a:t>Reduction of noise resulting from friction between metal </a:t>
            </a:r>
            <a:r>
              <a:rPr lang="en-US" sz="3100" dirty="0" smtClean="0">
                <a:solidFill>
                  <a:schemeClr val="tx1"/>
                </a:solidFill>
                <a:latin typeface="Times New Roman"/>
              </a:rPr>
              <a:t>parts</a:t>
            </a:r>
          </a:p>
          <a:p>
            <a:pPr marL="342900" indent="-342900" algn="just" rtl="0">
              <a:buFont typeface="+mj-lt"/>
              <a:buAutoNum type="arabicPeriod"/>
            </a:pPr>
            <a:r>
              <a:rPr lang="en-US" sz="3100" dirty="0">
                <a:solidFill>
                  <a:schemeClr val="tx1"/>
                </a:solidFill>
                <a:latin typeface="Times New Roman"/>
              </a:rPr>
              <a:t>Reduction of noise resulting from the vibration of large structures </a:t>
            </a:r>
            <a:endParaRPr lang="en-US" sz="3100" dirty="0" smtClean="0">
              <a:solidFill>
                <a:schemeClr val="tx1"/>
              </a:solidFill>
              <a:latin typeface="Times New Roman"/>
            </a:endParaRPr>
          </a:p>
          <a:p>
            <a:pPr marL="342900" indent="-342900" algn="just" rtl="0">
              <a:buFont typeface="+mj-lt"/>
              <a:buAutoNum type="arabicPeriod"/>
            </a:pPr>
            <a:r>
              <a:rPr lang="en-US" sz="3100" dirty="0" smtClean="0">
                <a:solidFill>
                  <a:schemeClr val="tx1"/>
                </a:solidFill>
                <a:latin typeface="Times New Roman"/>
              </a:rPr>
              <a:t>Reduction </a:t>
            </a:r>
            <a:r>
              <a:rPr lang="en-US" sz="3100" dirty="0">
                <a:solidFill>
                  <a:schemeClr val="tx1"/>
                </a:solidFill>
                <a:latin typeface="Times New Roman"/>
              </a:rPr>
              <a:t>of noise resulting from fluid flow</a:t>
            </a:r>
            <a:endParaRPr lang="en-US" sz="3100" dirty="0" smtClean="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4239520423"/>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000" dirty="0" smtClean="0">
                <a:solidFill>
                  <a:srgbClr val="0070C0"/>
                </a:solidFill>
                <a:latin typeface="Times New Roman"/>
              </a:rPr>
              <a:t>1</a:t>
            </a:r>
            <a:r>
              <a:rPr lang="en-US" sz="3000" dirty="0">
                <a:solidFill>
                  <a:srgbClr val="0070C0"/>
                </a:solidFill>
                <a:latin typeface="Times New Roman"/>
              </a:rPr>
              <a:t>. </a:t>
            </a:r>
            <a:r>
              <a:rPr lang="en-US" sz="3000" dirty="0" smtClean="0">
                <a:solidFill>
                  <a:srgbClr val="0070C0"/>
                </a:solidFill>
                <a:latin typeface="Times New Roman"/>
              </a:rPr>
              <a:t>Reduction </a:t>
            </a:r>
            <a:r>
              <a:rPr lang="en-US" sz="3000" dirty="0">
                <a:solidFill>
                  <a:srgbClr val="0070C0"/>
                </a:solidFill>
                <a:latin typeface="Times New Roman"/>
              </a:rPr>
              <a:t>of mechanical shock between parts:</a:t>
            </a:r>
          </a:p>
          <a:p>
            <a:pPr marL="342900" indent="-342900" algn="just" rtl="0">
              <a:buFont typeface="Wingdings" panose="05000000000000000000" pitchFamily="2" charset="2"/>
              <a:buChar char="ü"/>
            </a:pPr>
            <a:r>
              <a:rPr lang="en-US" sz="2400" dirty="0">
                <a:solidFill>
                  <a:schemeClr val="tx1"/>
                </a:solidFill>
                <a:latin typeface="Times New Roman"/>
              </a:rPr>
              <a:t>modifying parts to prevent rattle and ringing</a:t>
            </a:r>
            <a:r>
              <a:rPr lang="en-US" sz="2400" dirty="0" smtClean="0">
                <a:solidFill>
                  <a:schemeClr val="tx1"/>
                </a:solidFill>
                <a:latin typeface="Times New Roman"/>
              </a:rPr>
              <a:t>;</a:t>
            </a:r>
          </a:p>
          <a:p>
            <a:pPr marL="342900" indent="-342900" algn="just" rtl="0">
              <a:buFont typeface="Wingdings" panose="05000000000000000000" pitchFamily="2" charset="2"/>
              <a:buChar char="ü"/>
            </a:pPr>
            <a:r>
              <a:rPr lang="en-US" sz="2400" dirty="0">
                <a:solidFill>
                  <a:schemeClr val="tx1"/>
                </a:solidFill>
                <a:latin typeface="Times New Roman"/>
              </a:rPr>
              <a:t>using an adjustable height collector </a:t>
            </a:r>
            <a:r>
              <a:rPr lang="en-US" sz="2400" dirty="0" smtClean="0">
                <a:solidFill>
                  <a:schemeClr val="tx1"/>
                </a:solidFill>
                <a:latin typeface="Times New Roman"/>
              </a:rPr>
              <a:t>for </a:t>
            </a:r>
            <a:r>
              <a:rPr lang="en-US" sz="2400" dirty="0">
                <a:solidFill>
                  <a:schemeClr val="tx1"/>
                </a:solidFill>
                <a:latin typeface="Times New Roman"/>
              </a:rPr>
              <a:t>parts falling into a bin, </a:t>
            </a:r>
            <a:r>
              <a:rPr lang="en-US" sz="2400" dirty="0" smtClean="0">
                <a:solidFill>
                  <a:schemeClr val="tx1"/>
                </a:solidFill>
                <a:latin typeface="Times New Roman"/>
              </a:rPr>
              <a:t>so that </a:t>
            </a:r>
            <a:r>
              <a:rPr lang="en-US" sz="2400" dirty="0">
                <a:solidFill>
                  <a:schemeClr val="tx1"/>
                </a:solidFill>
                <a:latin typeface="Times New Roman"/>
              </a:rPr>
              <a:t>impact speed and thus radiated noise is reduced</a:t>
            </a:r>
            <a:r>
              <a:rPr lang="en-US" sz="2400" dirty="0" smtClean="0">
                <a:solidFill>
                  <a:schemeClr val="tx1"/>
                </a:solidFill>
                <a:latin typeface="Times New Roman"/>
              </a:rPr>
              <a:t>;</a:t>
            </a:r>
          </a:p>
          <a:p>
            <a:pPr marL="342900" indent="-342900" algn="just" rtl="0">
              <a:buFont typeface="Wingdings" panose="05000000000000000000" pitchFamily="2" charset="2"/>
              <a:buChar char="ü"/>
            </a:pPr>
            <a:r>
              <a:rPr lang="en-US" sz="2400" dirty="0">
                <a:solidFill>
                  <a:schemeClr val="tx1"/>
                </a:solidFill>
                <a:latin typeface="Times New Roman"/>
              </a:rPr>
              <a:t>using an adjustable height conveyor and rubber flaps to </a:t>
            </a:r>
            <a:r>
              <a:rPr lang="en-US" sz="2400" dirty="0" smtClean="0">
                <a:solidFill>
                  <a:schemeClr val="tx1"/>
                </a:solidFill>
                <a:latin typeface="Times New Roman"/>
              </a:rPr>
              <a:t>minimize </a:t>
            </a:r>
            <a:r>
              <a:rPr lang="en-US" sz="2400" dirty="0">
                <a:solidFill>
                  <a:schemeClr val="tx1"/>
                </a:solidFill>
                <a:latin typeface="Times New Roman"/>
              </a:rPr>
              <a:t>the fall height </a:t>
            </a:r>
            <a:r>
              <a:rPr lang="en-US" sz="2400" dirty="0" smtClean="0">
                <a:solidFill>
                  <a:schemeClr val="tx1"/>
                </a:solidFill>
                <a:latin typeface="Times New Roman"/>
              </a:rPr>
              <a:t>of the parts;</a:t>
            </a:r>
          </a:p>
          <a:p>
            <a:pPr marL="342900" indent="-342900" algn="just" rtl="0">
              <a:buFont typeface="Wingdings" panose="05000000000000000000" pitchFamily="2" charset="2"/>
              <a:buChar char="ü"/>
            </a:pPr>
            <a:r>
              <a:rPr lang="en-US" sz="2400" dirty="0">
                <a:solidFill>
                  <a:schemeClr val="tx1"/>
                </a:solidFill>
                <a:latin typeface="Times New Roman"/>
              </a:rPr>
              <a:t>lining of tumbling barrels, parts collecting bins, metal chutes, hoppers, etc</a:t>
            </a:r>
            <a:r>
              <a:rPr lang="en-US" sz="2400" dirty="0" smtClean="0">
                <a:solidFill>
                  <a:schemeClr val="tx1"/>
                </a:solidFill>
                <a:latin typeface="Times New Roman"/>
              </a:rPr>
              <a:t>.</a:t>
            </a:r>
          </a:p>
          <a:p>
            <a:pPr marL="342900" indent="-342900" algn="just" rtl="0">
              <a:buFont typeface="Wingdings" panose="05000000000000000000" pitchFamily="2" charset="2"/>
              <a:buChar char="ü"/>
            </a:pPr>
            <a:r>
              <a:rPr lang="en-US" sz="2400" dirty="0">
                <a:solidFill>
                  <a:schemeClr val="tx1"/>
                </a:solidFill>
                <a:latin typeface="Times New Roman"/>
              </a:rPr>
              <a:t>covering metal tables, metal wheels, etc. with a material, such as rubber;</a:t>
            </a:r>
          </a:p>
          <a:p>
            <a:pPr marL="342900" indent="-342900" algn="just" rtl="0">
              <a:buFont typeface="Wingdings" panose="05000000000000000000" pitchFamily="2" charset="2"/>
              <a:buChar char="ü"/>
            </a:pPr>
            <a:r>
              <a:rPr lang="en-US" sz="2400" dirty="0" smtClean="0">
                <a:solidFill>
                  <a:schemeClr val="tx1"/>
                </a:solidFill>
                <a:latin typeface="Times New Roman"/>
              </a:rPr>
              <a:t>using </a:t>
            </a:r>
            <a:r>
              <a:rPr lang="en-US" sz="2400" dirty="0">
                <a:solidFill>
                  <a:schemeClr val="tx1"/>
                </a:solidFill>
                <a:latin typeface="Times New Roman"/>
              </a:rPr>
              <a:t>conveyor belts instead of chutes to avoid noisy falls.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79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57720350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157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24773"/>
            <a:ext cx="9144000" cy="362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039849"/>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
        <p:nvSpPr>
          <p:cNvPr id="4" name="Subtitle 3"/>
          <p:cNvSpPr>
            <a:spLocks noGrp="1"/>
          </p:cNvSpPr>
          <p:nvPr>
            <p:ph type="subTitle" idx="1"/>
          </p:nvPr>
        </p:nvSpPr>
        <p:spPr/>
        <p:txBody>
          <a:bodyPr/>
          <a:lstStyle/>
          <a:p>
            <a:endParaRPr lang="fa-I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881" y="-8601"/>
            <a:ext cx="6170119" cy="686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170765"/>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913" y="1"/>
            <a:ext cx="5625287" cy="687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411197"/>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2800" dirty="0" smtClean="0">
                <a:solidFill>
                  <a:srgbClr val="0070C0"/>
                </a:solidFill>
                <a:latin typeface="Times New Roman"/>
              </a:rPr>
              <a:t>2</a:t>
            </a:r>
            <a:r>
              <a:rPr lang="en-US" sz="2800" dirty="0">
                <a:solidFill>
                  <a:srgbClr val="0070C0"/>
                </a:solidFill>
                <a:latin typeface="Times New Roman"/>
              </a:rPr>
              <a:t>. Reduction of noise resulting from out-of-balance:</a:t>
            </a:r>
          </a:p>
          <a:p>
            <a:pPr marL="342900" indent="-342900" algn="just" rtl="0">
              <a:lnSpc>
                <a:spcPct val="200000"/>
              </a:lnSpc>
              <a:buFont typeface="Wingdings" panose="05000000000000000000" pitchFamily="2" charset="2"/>
              <a:buChar char="ü"/>
            </a:pPr>
            <a:r>
              <a:rPr lang="en-US" sz="2800" dirty="0">
                <a:solidFill>
                  <a:schemeClr val="tx1"/>
                </a:solidFill>
                <a:latin typeface="Times New Roman"/>
              </a:rPr>
              <a:t>balancing moving parts;</a:t>
            </a:r>
          </a:p>
          <a:p>
            <a:pPr marL="342900" indent="-342900" algn="just" rtl="0">
              <a:lnSpc>
                <a:spcPct val="200000"/>
              </a:lnSpc>
              <a:buFont typeface="Wingdings" panose="05000000000000000000" pitchFamily="2" charset="2"/>
              <a:buChar char="ü"/>
            </a:pPr>
            <a:r>
              <a:rPr lang="en-US" sz="2800" dirty="0" smtClean="0">
                <a:solidFill>
                  <a:schemeClr val="tx1"/>
                </a:solidFill>
                <a:latin typeface="Times New Roman"/>
              </a:rPr>
              <a:t>use </a:t>
            </a:r>
            <a:r>
              <a:rPr lang="en-US" sz="2800" dirty="0">
                <a:solidFill>
                  <a:schemeClr val="tx1"/>
                </a:solidFill>
                <a:latin typeface="Times New Roman"/>
              </a:rPr>
              <a:t>of vibration absorbers and dampers tuned to equipment </a:t>
            </a:r>
            <a:r>
              <a:rPr lang="en-US" sz="2800" dirty="0" smtClean="0">
                <a:solidFill>
                  <a:schemeClr val="tx1"/>
                </a:solidFill>
                <a:latin typeface="Times New Roman"/>
              </a:rPr>
              <a:t>resonances.</a:t>
            </a:r>
            <a:endParaRPr lang="en-US" sz="28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293671274"/>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smtClean="0">
                <a:solidFill>
                  <a:srgbClr val="0070C0"/>
                </a:solidFill>
                <a:latin typeface="Times New Roman"/>
              </a:rPr>
              <a:t>3</a:t>
            </a:r>
            <a:r>
              <a:rPr lang="en-US" sz="2800" dirty="0">
                <a:solidFill>
                  <a:srgbClr val="0070C0"/>
                </a:solidFill>
                <a:latin typeface="Times New Roman"/>
              </a:rPr>
              <a:t>. Reduction of noise resulting from friction between metal parts:</a:t>
            </a:r>
          </a:p>
          <a:p>
            <a:pPr marL="342900" indent="-342900" algn="just" rtl="0">
              <a:lnSpc>
                <a:spcPct val="200000"/>
              </a:lnSpc>
              <a:buFont typeface="Wingdings" panose="05000000000000000000" pitchFamily="2" charset="2"/>
              <a:buChar char="ü"/>
            </a:pPr>
            <a:r>
              <a:rPr lang="en-US" sz="2800" dirty="0">
                <a:solidFill>
                  <a:schemeClr val="tx1"/>
                </a:solidFill>
                <a:latin typeface="Times New Roman"/>
              </a:rPr>
              <a:t>lubrication or use of soft elastic </a:t>
            </a:r>
            <a:r>
              <a:rPr lang="en-US" sz="2800" dirty="0" smtClean="0">
                <a:solidFill>
                  <a:schemeClr val="tx1"/>
                </a:solidFill>
                <a:latin typeface="Times New Roman"/>
              </a:rPr>
              <a:t>interspacing</a:t>
            </a:r>
            <a:endParaRPr lang="en-US" sz="28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494943723"/>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algn="just" rtl="0"/>
            <a:r>
              <a:rPr lang="en-US" sz="2800" dirty="0" smtClean="0">
                <a:solidFill>
                  <a:srgbClr val="0070C0"/>
                </a:solidFill>
                <a:latin typeface="Times New Roman"/>
              </a:rPr>
              <a:t>4. </a:t>
            </a:r>
            <a:r>
              <a:rPr lang="en-US" sz="2800" dirty="0">
                <a:solidFill>
                  <a:srgbClr val="0070C0"/>
                </a:solidFill>
                <a:latin typeface="Times New Roman"/>
              </a:rPr>
              <a:t>Reduction of noise resulting from the vibration of large </a:t>
            </a:r>
            <a:r>
              <a:rPr lang="en-US" sz="2800" dirty="0" smtClean="0">
                <a:solidFill>
                  <a:srgbClr val="0070C0"/>
                </a:solidFill>
                <a:latin typeface="Times New Roman"/>
              </a:rPr>
              <a:t>structures:</a:t>
            </a:r>
            <a:endParaRPr lang="en-US" sz="2800" dirty="0">
              <a:solidFill>
                <a:srgbClr val="0070C0"/>
              </a:solidFill>
              <a:latin typeface="Times New Roman"/>
            </a:endParaRPr>
          </a:p>
          <a:p>
            <a:pPr marL="342900" indent="-342900" algn="just" rtl="0">
              <a:buFont typeface="Wingdings" panose="05000000000000000000" pitchFamily="2" charset="2"/>
              <a:buChar char="ü"/>
            </a:pPr>
            <a:r>
              <a:rPr lang="en-US" sz="3200" dirty="0">
                <a:solidFill>
                  <a:schemeClr val="tx1"/>
                </a:solidFill>
                <a:latin typeface="Times New Roman"/>
              </a:rPr>
              <a:t>ensuring that machine rotational speeds do not coincide with </a:t>
            </a:r>
            <a:r>
              <a:rPr lang="en-US" sz="3200" dirty="0" smtClean="0">
                <a:solidFill>
                  <a:schemeClr val="tx1"/>
                </a:solidFill>
                <a:latin typeface="Times New Roman"/>
              </a:rPr>
              <a:t>resonance frequencies </a:t>
            </a:r>
            <a:r>
              <a:rPr lang="en-US" sz="3200" dirty="0">
                <a:solidFill>
                  <a:schemeClr val="tx1"/>
                </a:solidFill>
                <a:latin typeface="Times New Roman"/>
              </a:rPr>
              <a:t>of the supporting </a:t>
            </a:r>
            <a:r>
              <a:rPr lang="en-US" sz="3200" dirty="0" smtClean="0">
                <a:solidFill>
                  <a:schemeClr val="tx1"/>
                </a:solidFill>
                <a:latin typeface="Times New Roman"/>
              </a:rPr>
              <a:t>structure</a:t>
            </a:r>
          </a:p>
          <a:p>
            <a:pPr marL="342900" indent="-342900" algn="just" rtl="0">
              <a:buFont typeface="Wingdings" panose="05000000000000000000" pitchFamily="2" charset="2"/>
              <a:buChar char="ü"/>
            </a:pPr>
            <a:r>
              <a:rPr lang="en-US" sz="3200" dirty="0">
                <a:solidFill>
                  <a:schemeClr val="tx1"/>
                </a:solidFill>
                <a:latin typeface="Times New Roman"/>
              </a:rPr>
              <a:t>reducing the acoustic radiation efficiency of the vibrating </a:t>
            </a:r>
            <a:r>
              <a:rPr lang="en-US" sz="3200" dirty="0" smtClean="0">
                <a:solidFill>
                  <a:schemeClr val="tx1"/>
                </a:solidFill>
                <a:latin typeface="Times New Roman"/>
              </a:rPr>
              <a:t>surface</a:t>
            </a:r>
          </a:p>
          <a:p>
            <a:pPr marL="342900" indent="-342900" algn="just" rtl="0">
              <a:buFont typeface="Wingdings" panose="05000000000000000000" pitchFamily="2" charset="2"/>
              <a:buChar char="ü"/>
            </a:pPr>
            <a:r>
              <a:rPr lang="en-US" sz="3200" dirty="0">
                <a:solidFill>
                  <a:schemeClr val="tx1"/>
                </a:solidFill>
                <a:latin typeface="Times New Roman"/>
              </a:rPr>
              <a:t>damping a panel if it is excited </a:t>
            </a:r>
            <a:r>
              <a:rPr lang="en-US" sz="3200" dirty="0" smtClean="0">
                <a:solidFill>
                  <a:schemeClr val="tx1"/>
                </a:solidFill>
                <a:latin typeface="Times New Roman"/>
              </a:rPr>
              <a:t>mechanically</a:t>
            </a:r>
          </a:p>
          <a:p>
            <a:pPr marL="342900" indent="-342900" algn="just" rtl="0">
              <a:buFont typeface="Wingdings" panose="05000000000000000000" pitchFamily="2" charset="2"/>
              <a:buChar char="ü"/>
            </a:pPr>
            <a:r>
              <a:rPr lang="en-US" sz="3200" dirty="0">
                <a:solidFill>
                  <a:schemeClr val="tx1"/>
                </a:solidFill>
                <a:latin typeface="Times New Roman"/>
              </a:rPr>
              <a:t>reducing area of radiating </a:t>
            </a:r>
            <a:r>
              <a:rPr lang="en-US" sz="3200" dirty="0" smtClean="0">
                <a:solidFill>
                  <a:schemeClr val="tx1"/>
                </a:solidFill>
                <a:latin typeface="Times New Roman"/>
              </a:rPr>
              <a:t>surfaces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561433547"/>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6872"/>
            <a:ext cx="6400800" cy="642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547065"/>
      </p:ext>
    </p:extLst>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6782"/>
            <a:ext cx="6140217" cy="618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071947"/>
      </p:ext>
    </p:extLst>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
            <a:ext cx="5067300" cy="6496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685316"/>
      </p:ext>
    </p:extLst>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228600"/>
            <a:ext cx="5576887" cy="633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339386"/>
      </p:ext>
    </p:extLst>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89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781675" cy="637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99066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924800" cy="5943600"/>
          </a:xfrm>
        </p:spPr>
        <p:txBody>
          <a:bodyPr>
            <a:normAutofit/>
          </a:bodyPr>
          <a:lstStyle/>
          <a:p>
            <a:pPr marL="571500" indent="-571500" rtl="0">
              <a:lnSpc>
                <a:spcPct val="150000"/>
              </a:lnSpc>
              <a:buFont typeface="Arial" panose="020B0604020202020204" pitchFamily="34" charset="0"/>
              <a:buChar char="•"/>
            </a:pPr>
            <a:r>
              <a:rPr lang="en-US" sz="3600" b="1" dirty="0" smtClean="0">
                <a:solidFill>
                  <a:schemeClr val="accent1">
                    <a:lumMod val="75000"/>
                  </a:schemeClr>
                </a:solidFill>
                <a:latin typeface="Times New Roman" pitchFamily="18" charset="0"/>
                <a:cs typeface="B Titr" pitchFamily="2" charset="-78"/>
              </a:rPr>
              <a:t>Measured Parameters</a:t>
            </a:r>
          </a:p>
          <a:p>
            <a:pPr algn="r">
              <a:lnSpc>
                <a:spcPct val="150000"/>
              </a:lnSpc>
            </a:pPr>
            <a:endParaRPr lang="fa-IR" sz="3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267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064337"/>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90</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295304"/>
            <a:ext cx="8467725" cy="419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005140"/>
      </p:ext>
    </p:extLst>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91</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7772400" cy="562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26989"/>
      </p:ext>
    </p:extLst>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92</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2" y="57583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023" y="889104"/>
            <a:ext cx="3217718" cy="223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0133" y="3654135"/>
            <a:ext cx="2462458" cy="2462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482" y="3419475"/>
            <a:ext cx="4114800" cy="2728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512026"/>
      </p:ext>
    </p:extLst>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000" dirty="0" smtClean="0">
                <a:solidFill>
                  <a:srgbClr val="0070C0"/>
                </a:solidFill>
                <a:latin typeface="Times New Roman"/>
              </a:rPr>
              <a:t>5</a:t>
            </a:r>
            <a:r>
              <a:rPr lang="en-US" sz="3000" dirty="0">
                <a:solidFill>
                  <a:srgbClr val="0070C0"/>
                </a:solidFill>
                <a:latin typeface="Times New Roman"/>
              </a:rPr>
              <a:t>. </a:t>
            </a:r>
            <a:r>
              <a:rPr lang="en-US" sz="3000" dirty="0" smtClean="0">
                <a:solidFill>
                  <a:srgbClr val="0070C0"/>
                </a:solidFill>
                <a:latin typeface="Times New Roman"/>
              </a:rPr>
              <a:t>Reduction </a:t>
            </a:r>
            <a:r>
              <a:rPr lang="en-US" sz="3000" dirty="0">
                <a:solidFill>
                  <a:srgbClr val="0070C0"/>
                </a:solidFill>
                <a:latin typeface="Times New Roman"/>
              </a:rPr>
              <a:t>of noise resulting from fluid flow:</a:t>
            </a:r>
          </a:p>
          <a:p>
            <a:pPr marL="342900" indent="-342900" algn="just" rtl="0">
              <a:buFont typeface="Wingdings" panose="05000000000000000000" pitchFamily="2" charset="2"/>
              <a:buChar char="ü"/>
            </a:pPr>
            <a:r>
              <a:rPr lang="en-US" sz="2400" dirty="0">
                <a:solidFill>
                  <a:schemeClr val="tx1"/>
                </a:solidFill>
                <a:latin typeface="Times New Roman"/>
              </a:rPr>
              <a:t>providing machines with adequate cooling fins so that noisy fans are no longer needed;</a:t>
            </a:r>
          </a:p>
          <a:p>
            <a:pPr marL="342900" indent="-342900" algn="just" rtl="0">
              <a:buFont typeface="Wingdings" panose="05000000000000000000" pitchFamily="2" charset="2"/>
              <a:buChar char="ü"/>
            </a:pPr>
            <a:r>
              <a:rPr lang="en-US" sz="2400" dirty="0" smtClean="0">
                <a:solidFill>
                  <a:schemeClr val="tx1"/>
                </a:solidFill>
                <a:latin typeface="Times New Roman"/>
              </a:rPr>
              <a:t>using </a:t>
            </a:r>
            <a:r>
              <a:rPr lang="en-US" sz="2400" dirty="0">
                <a:solidFill>
                  <a:schemeClr val="tx1"/>
                </a:solidFill>
                <a:latin typeface="Times New Roman"/>
              </a:rPr>
              <a:t>centrifugal rather than propeller fans when fan use is unavoidable;</a:t>
            </a:r>
          </a:p>
          <a:p>
            <a:pPr marL="342900" indent="-342900" algn="just" rtl="0">
              <a:buFont typeface="Wingdings" panose="05000000000000000000" pitchFamily="2" charset="2"/>
              <a:buChar char="ü"/>
            </a:pPr>
            <a:r>
              <a:rPr lang="en-US" sz="2400" dirty="0" smtClean="0">
                <a:solidFill>
                  <a:schemeClr val="tx1"/>
                </a:solidFill>
                <a:latin typeface="Times New Roman"/>
              </a:rPr>
              <a:t>locating </a:t>
            </a:r>
            <a:r>
              <a:rPr lang="en-US" sz="2400" dirty="0">
                <a:solidFill>
                  <a:schemeClr val="tx1"/>
                </a:solidFill>
                <a:latin typeface="Times New Roman"/>
              </a:rPr>
              <a:t>fans in smooth, undisturbed air </a:t>
            </a:r>
            <a:r>
              <a:rPr lang="en-US" sz="2400" dirty="0" smtClean="0">
                <a:solidFill>
                  <a:schemeClr val="tx1"/>
                </a:solidFill>
                <a:latin typeface="Times New Roman"/>
              </a:rPr>
              <a:t>flow;</a:t>
            </a:r>
            <a:endParaRPr lang="en-US" sz="2400" dirty="0">
              <a:solidFill>
                <a:schemeClr val="tx1"/>
              </a:solidFill>
              <a:latin typeface="Times New Roman"/>
            </a:endParaRPr>
          </a:p>
          <a:p>
            <a:pPr marL="342900" indent="-342900" algn="just" rtl="0">
              <a:buFont typeface="Wingdings" panose="05000000000000000000" pitchFamily="2" charset="2"/>
              <a:buChar char="ü"/>
            </a:pPr>
            <a:r>
              <a:rPr lang="en-US" sz="2400" dirty="0" smtClean="0">
                <a:solidFill>
                  <a:schemeClr val="tx1"/>
                </a:solidFill>
                <a:latin typeface="Times New Roman"/>
              </a:rPr>
              <a:t>using </a:t>
            </a:r>
            <a:r>
              <a:rPr lang="en-US" sz="2400" dirty="0">
                <a:solidFill>
                  <a:schemeClr val="tx1"/>
                </a:solidFill>
                <a:latin typeface="Times New Roman"/>
              </a:rPr>
              <a:t>curved fan blades designed to </a:t>
            </a:r>
            <a:r>
              <a:rPr lang="en-US" sz="2400" dirty="0" smtClean="0">
                <a:solidFill>
                  <a:schemeClr val="tx1"/>
                </a:solidFill>
                <a:latin typeface="Times New Roman"/>
              </a:rPr>
              <a:t>minimize </a:t>
            </a:r>
            <a:r>
              <a:rPr lang="en-US" sz="2400" dirty="0">
                <a:solidFill>
                  <a:schemeClr val="tx1"/>
                </a:solidFill>
                <a:latin typeface="Times New Roman"/>
              </a:rPr>
              <a:t>turbulence </a:t>
            </a:r>
            <a:r>
              <a:rPr lang="en-US" sz="2400" dirty="0" smtClean="0">
                <a:solidFill>
                  <a:schemeClr val="tx1"/>
                </a:solidFill>
                <a:latin typeface="Times New Roman"/>
              </a:rPr>
              <a:t>or </a:t>
            </a:r>
            <a:r>
              <a:rPr lang="en-US" sz="2400" dirty="0">
                <a:solidFill>
                  <a:schemeClr val="tx1"/>
                </a:solidFill>
                <a:latin typeface="Times New Roman"/>
              </a:rPr>
              <a:t>use irregular spacing in fans with straight blades as in traction </a:t>
            </a:r>
            <a:r>
              <a:rPr lang="en-US" sz="2400" dirty="0" smtClean="0">
                <a:solidFill>
                  <a:schemeClr val="tx1"/>
                </a:solidFill>
                <a:latin typeface="Times New Roman"/>
              </a:rPr>
              <a:t>motors;</a:t>
            </a:r>
            <a:endParaRPr lang="en-US" sz="2400" dirty="0">
              <a:solidFill>
                <a:schemeClr val="tx1"/>
              </a:solidFill>
              <a:latin typeface="Times New Roman"/>
            </a:endParaRPr>
          </a:p>
          <a:p>
            <a:pPr marL="342900" indent="-342900" algn="just" rtl="0">
              <a:buFont typeface="Wingdings" panose="05000000000000000000" pitchFamily="2" charset="2"/>
              <a:buChar char="ü"/>
            </a:pPr>
            <a:r>
              <a:rPr lang="en-US" sz="2400" dirty="0" smtClean="0">
                <a:solidFill>
                  <a:schemeClr val="tx1"/>
                </a:solidFill>
                <a:latin typeface="Times New Roman"/>
              </a:rPr>
              <a:t>using </a:t>
            </a:r>
            <a:r>
              <a:rPr lang="en-US" sz="2400" dirty="0">
                <a:solidFill>
                  <a:schemeClr val="tx1"/>
                </a:solidFill>
                <a:latin typeface="Times New Roman"/>
              </a:rPr>
              <a:t>of large, low speed fans rather than smaller, faster ones;</a:t>
            </a:r>
          </a:p>
          <a:p>
            <a:pPr marL="342900" indent="-342900" algn="just" rtl="0">
              <a:buFont typeface="Wingdings" panose="05000000000000000000" pitchFamily="2" charset="2"/>
              <a:buChar char="ü"/>
            </a:pPr>
            <a:r>
              <a:rPr lang="en-US" sz="2400" dirty="0" smtClean="0">
                <a:solidFill>
                  <a:schemeClr val="tx1"/>
                </a:solidFill>
                <a:latin typeface="Times New Roman"/>
              </a:rPr>
              <a:t>minimizing </a:t>
            </a:r>
            <a:r>
              <a:rPr lang="en-US" sz="2400" dirty="0">
                <a:solidFill>
                  <a:schemeClr val="tx1"/>
                </a:solidFill>
                <a:latin typeface="Times New Roman"/>
              </a:rPr>
              <a:t>velocity of fluid flow and increase cross-section of fluid streams</a:t>
            </a:r>
            <a:r>
              <a:rPr lang="en-US" sz="2400" dirty="0" smtClean="0">
                <a:solidFill>
                  <a:schemeClr val="tx1"/>
                </a:solidFill>
                <a:latin typeface="Times New Roman"/>
              </a:rPr>
              <a:t>;</a:t>
            </a:r>
            <a:endParaRPr lang="en-US" sz="2400" dirty="0">
              <a:solidFill>
                <a:schemeClr val="tx1"/>
              </a:solidFill>
              <a:latin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93</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816670378"/>
      </p:ext>
    </p:extLst>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3000" dirty="0" smtClean="0">
                <a:solidFill>
                  <a:schemeClr val="tx1"/>
                </a:solidFill>
                <a:latin typeface="Times New Roman"/>
              </a:rPr>
              <a:t>…</a:t>
            </a:r>
            <a:endParaRPr lang="en-US" sz="3000" dirty="0">
              <a:solidFill>
                <a:schemeClr val="tx1"/>
              </a:solidFill>
              <a:latin typeface="Times New Roman"/>
            </a:endParaRPr>
          </a:p>
          <a:p>
            <a:pPr marL="342900" indent="-342900" algn="just" rtl="0">
              <a:buFont typeface="Wingdings" panose="05000000000000000000" pitchFamily="2" charset="2"/>
              <a:buChar char="ü"/>
            </a:pPr>
            <a:r>
              <a:rPr lang="en-US" sz="2500" dirty="0" smtClean="0">
                <a:solidFill>
                  <a:schemeClr val="tx1"/>
                </a:solidFill>
                <a:latin typeface="Times New Roman"/>
              </a:rPr>
              <a:t>reducing </a:t>
            </a:r>
            <a:r>
              <a:rPr lang="en-US" sz="2500" dirty="0">
                <a:solidFill>
                  <a:schemeClr val="tx1"/>
                </a:solidFill>
                <a:latin typeface="Times New Roman"/>
              </a:rPr>
              <a:t>the pressure drop across any one component in a fluid flow system;</a:t>
            </a:r>
          </a:p>
          <a:p>
            <a:pPr marL="342900" indent="-342900" algn="just" rtl="0">
              <a:buFont typeface="Wingdings" panose="05000000000000000000" pitchFamily="2" charset="2"/>
              <a:buChar char="ü"/>
            </a:pPr>
            <a:r>
              <a:rPr lang="en-US" sz="2500" dirty="0" smtClean="0">
                <a:solidFill>
                  <a:schemeClr val="tx1"/>
                </a:solidFill>
                <a:latin typeface="Times New Roman"/>
              </a:rPr>
              <a:t>minimizing </a:t>
            </a:r>
            <a:r>
              <a:rPr lang="en-US" sz="2500" dirty="0">
                <a:solidFill>
                  <a:schemeClr val="tx1"/>
                </a:solidFill>
                <a:latin typeface="Times New Roman"/>
              </a:rPr>
              <a:t>fluid turbulence where </a:t>
            </a:r>
            <a:r>
              <a:rPr lang="en-US" sz="2500" dirty="0" smtClean="0">
                <a:solidFill>
                  <a:schemeClr val="tx1"/>
                </a:solidFill>
                <a:latin typeface="Times New Roman"/>
              </a:rPr>
              <a:t>possible;</a:t>
            </a:r>
            <a:endParaRPr lang="en-US" sz="2500" dirty="0">
              <a:solidFill>
                <a:schemeClr val="tx1"/>
              </a:solidFill>
              <a:latin typeface="Times New Roman"/>
            </a:endParaRPr>
          </a:p>
          <a:p>
            <a:pPr marL="342900" indent="-342900" algn="just" rtl="0">
              <a:buFont typeface="Wingdings" panose="05000000000000000000" pitchFamily="2" charset="2"/>
              <a:buChar char="ü"/>
            </a:pPr>
            <a:r>
              <a:rPr lang="en-US" sz="2500" dirty="0" smtClean="0">
                <a:solidFill>
                  <a:schemeClr val="tx1"/>
                </a:solidFill>
                <a:latin typeface="Times New Roman"/>
              </a:rPr>
              <a:t>choosing </a:t>
            </a:r>
            <a:r>
              <a:rPr lang="en-US" sz="2500" dirty="0">
                <a:solidFill>
                  <a:schemeClr val="tx1"/>
                </a:solidFill>
                <a:latin typeface="Times New Roman"/>
              </a:rPr>
              <a:t>quiet pumps in hydraulic systems;</a:t>
            </a:r>
          </a:p>
          <a:p>
            <a:pPr marL="342900" indent="-342900" algn="just" rtl="0">
              <a:buFont typeface="Wingdings" panose="05000000000000000000" pitchFamily="2" charset="2"/>
              <a:buChar char="ü"/>
            </a:pPr>
            <a:r>
              <a:rPr lang="en-US" sz="2500" dirty="0" smtClean="0">
                <a:solidFill>
                  <a:schemeClr val="tx1"/>
                </a:solidFill>
                <a:latin typeface="Times New Roman"/>
              </a:rPr>
              <a:t>choosing </a:t>
            </a:r>
            <a:r>
              <a:rPr lang="en-US" sz="2500" dirty="0">
                <a:solidFill>
                  <a:schemeClr val="tx1"/>
                </a:solidFill>
                <a:latin typeface="Times New Roman"/>
              </a:rPr>
              <a:t>quiet nozzles for compressed air </a:t>
            </a:r>
            <a:r>
              <a:rPr lang="en-US" sz="2500" dirty="0" smtClean="0">
                <a:solidFill>
                  <a:schemeClr val="tx1"/>
                </a:solidFill>
                <a:latin typeface="Times New Roman"/>
              </a:rPr>
              <a:t>systems;</a:t>
            </a:r>
            <a:endParaRPr lang="en-US" sz="2500" dirty="0">
              <a:solidFill>
                <a:schemeClr val="tx1"/>
              </a:solidFill>
              <a:latin typeface="Times New Roman"/>
            </a:endParaRPr>
          </a:p>
          <a:p>
            <a:pPr marL="342900" indent="-342900" algn="just" rtl="0">
              <a:buFont typeface="Wingdings" panose="05000000000000000000" pitchFamily="2" charset="2"/>
              <a:buChar char="ü"/>
            </a:pPr>
            <a:r>
              <a:rPr lang="en-US" sz="2500" dirty="0" smtClean="0">
                <a:solidFill>
                  <a:schemeClr val="tx1"/>
                </a:solidFill>
                <a:latin typeface="Times New Roman"/>
              </a:rPr>
              <a:t>isolating </a:t>
            </a:r>
            <a:r>
              <a:rPr lang="en-US" sz="2500" dirty="0">
                <a:solidFill>
                  <a:schemeClr val="tx1"/>
                </a:solidFill>
                <a:latin typeface="Times New Roman"/>
              </a:rPr>
              <a:t>pipes carrying the fluid from support </a:t>
            </a:r>
            <a:r>
              <a:rPr lang="en-US" sz="2500" dirty="0" smtClean="0">
                <a:solidFill>
                  <a:schemeClr val="tx1"/>
                </a:solidFill>
                <a:latin typeface="Times New Roman"/>
              </a:rPr>
              <a:t>structures;</a:t>
            </a:r>
            <a:endParaRPr lang="en-US" sz="2500" dirty="0">
              <a:solidFill>
                <a:schemeClr val="tx1"/>
              </a:solidFill>
              <a:latin typeface="Times New Roman"/>
            </a:endParaRPr>
          </a:p>
          <a:p>
            <a:pPr marL="342900" indent="-342900" algn="just" rtl="0">
              <a:buFont typeface="Wingdings" panose="05000000000000000000" pitchFamily="2" charset="2"/>
              <a:buChar char="ü"/>
            </a:pPr>
            <a:r>
              <a:rPr lang="en-US" sz="2500" dirty="0" smtClean="0">
                <a:solidFill>
                  <a:schemeClr val="tx1"/>
                </a:solidFill>
                <a:latin typeface="Times New Roman"/>
              </a:rPr>
              <a:t>using </a:t>
            </a:r>
            <a:r>
              <a:rPr lang="en-US" sz="2500" dirty="0">
                <a:solidFill>
                  <a:schemeClr val="tx1"/>
                </a:solidFill>
                <a:latin typeface="Times New Roman"/>
              </a:rPr>
              <a:t>flexible connectors in pipe systems to control energy travelling in the fluid as </a:t>
            </a:r>
            <a:r>
              <a:rPr lang="en-US" sz="2500" dirty="0" smtClean="0">
                <a:solidFill>
                  <a:schemeClr val="tx1"/>
                </a:solidFill>
                <a:latin typeface="Times New Roman"/>
              </a:rPr>
              <a:t>well as </a:t>
            </a:r>
            <a:r>
              <a:rPr lang="en-US" sz="2500" dirty="0">
                <a:solidFill>
                  <a:schemeClr val="tx1"/>
                </a:solidFill>
                <a:latin typeface="Times New Roman"/>
              </a:rPr>
              <a:t>the pipe </a:t>
            </a:r>
            <a:r>
              <a:rPr lang="en-US" sz="2500" dirty="0" smtClean="0">
                <a:solidFill>
                  <a:schemeClr val="tx1"/>
                </a:solidFill>
                <a:latin typeface="Times New Roman"/>
              </a:rPr>
              <a:t>wall;</a:t>
            </a:r>
            <a:endParaRPr lang="en-US" sz="2500" dirty="0">
              <a:solidFill>
                <a:schemeClr val="tx1"/>
              </a:solidFill>
              <a:latin typeface="Times New Roman"/>
            </a:endParaRPr>
          </a:p>
          <a:p>
            <a:pPr marL="342900" indent="-342900" algn="just" rtl="0">
              <a:buFont typeface="Wingdings" panose="05000000000000000000" pitchFamily="2" charset="2"/>
              <a:buChar char="ü"/>
            </a:pPr>
            <a:r>
              <a:rPr lang="en-US" sz="2500" dirty="0" smtClean="0">
                <a:solidFill>
                  <a:schemeClr val="tx1"/>
                </a:solidFill>
                <a:latin typeface="Times New Roman"/>
              </a:rPr>
              <a:t>using </a:t>
            </a:r>
            <a:r>
              <a:rPr lang="en-US" sz="2500" dirty="0">
                <a:solidFill>
                  <a:schemeClr val="tx1"/>
                </a:solidFill>
                <a:latin typeface="Times New Roman"/>
              </a:rPr>
              <a:t>flexible fabric sections in low pressure air ducts (near the noise source such as </a:t>
            </a:r>
            <a:r>
              <a:rPr lang="en-US" sz="2500" dirty="0" smtClean="0">
                <a:solidFill>
                  <a:schemeClr val="tx1"/>
                </a:solidFill>
                <a:latin typeface="Times New Roman"/>
              </a:rPr>
              <a:t>a fan</a:t>
            </a:r>
            <a:r>
              <a:rPr lang="en-US" sz="2500" dirty="0">
                <a:solidFill>
                  <a:schemeClr val="tx1"/>
                </a:solidFill>
                <a:latin typeface="Times New Roman"/>
              </a:rPr>
              <a:t>).</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94</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648012208"/>
      </p:ext>
    </p:extLst>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95</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777712" cy="681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543374"/>
      </p:ext>
    </p:extLst>
  </p:cSld>
  <p:clrMapOvr>
    <a:masterClrMapping/>
  </p:clrMapOvr>
  <p:transition spd="slow">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96</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757238"/>
            <a:ext cx="856297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689955"/>
      </p:ext>
    </p:extLst>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rtl="0"/>
            <a:r>
              <a:rPr lang="en-US" sz="2400" dirty="0">
                <a:solidFill>
                  <a:srgbClr val="0070C0"/>
                </a:solidFill>
                <a:latin typeface="Times New Roman"/>
              </a:rPr>
              <a:t>CONTROL OF NOISE PROPAGATION:</a:t>
            </a:r>
            <a:endParaRPr lang="en-US" sz="2400" dirty="0" smtClean="0">
              <a:solidFill>
                <a:srgbClr val="0070C0"/>
              </a:solidFill>
              <a:latin typeface="Times New Roman"/>
            </a:endParaRPr>
          </a:p>
          <a:p>
            <a:pPr marL="342900" indent="-342900" algn="just" rtl="0">
              <a:buFont typeface="+mj-lt"/>
              <a:buAutoNum type="arabicPeriod"/>
            </a:pPr>
            <a:r>
              <a:rPr lang="en-US" sz="2100" dirty="0" smtClean="0">
                <a:solidFill>
                  <a:schemeClr val="tx1"/>
                </a:solidFill>
                <a:latin typeface="Times New Roman"/>
              </a:rPr>
              <a:t>Use </a:t>
            </a:r>
            <a:r>
              <a:rPr lang="en-US" sz="2100" dirty="0">
                <a:solidFill>
                  <a:schemeClr val="tx1"/>
                </a:solidFill>
                <a:latin typeface="Times New Roman"/>
              </a:rPr>
              <a:t>of barriers (single walls), partial enclosures or full enclosure of the entire item </a:t>
            </a:r>
            <a:r>
              <a:rPr lang="en-US" sz="2100" dirty="0" smtClean="0">
                <a:solidFill>
                  <a:schemeClr val="tx1"/>
                </a:solidFill>
                <a:latin typeface="Times New Roman"/>
              </a:rPr>
              <a:t>of equipment</a:t>
            </a:r>
            <a:r>
              <a:rPr lang="en-US" sz="2100" dirty="0">
                <a:solidFill>
                  <a:schemeClr val="tx1"/>
                </a:solidFill>
                <a:latin typeface="Times New Roman"/>
              </a:rPr>
              <a:t>.</a:t>
            </a:r>
          </a:p>
          <a:p>
            <a:pPr marL="342900" indent="-342900" algn="just" rtl="0">
              <a:buFont typeface="+mj-lt"/>
              <a:buAutoNum type="arabicPeriod"/>
            </a:pPr>
            <a:r>
              <a:rPr lang="en-US" sz="2100" dirty="0">
                <a:solidFill>
                  <a:schemeClr val="tx1"/>
                </a:solidFill>
                <a:latin typeface="Times New Roman"/>
              </a:rPr>
              <a:t> Use of local enclosures for noisy components on a machine.</a:t>
            </a:r>
          </a:p>
          <a:p>
            <a:pPr marL="342900" indent="-342900" algn="just" rtl="0">
              <a:buFont typeface="+mj-lt"/>
              <a:buAutoNum type="arabicPeriod"/>
            </a:pPr>
            <a:r>
              <a:rPr lang="en-US" sz="2100" dirty="0">
                <a:solidFill>
                  <a:schemeClr val="tx1"/>
                </a:solidFill>
                <a:latin typeface="Times New Roman"/>
              </a:rPr>
              <a:t> Use of reactive or dissipative mufflers; the former for low frequency noise or small </a:t>
            </a:r>
            <a:r>
              <a:rPr lang="en-US" sz="2100" dirty="0" smtClean="0">
                <a:solidFill>
                  <a:schemeClr val="tx1"/>
                </a:solidFill>
                <a:latin typeface="Times New Roman"/>
              </a:rPr>
              <a:t>exhausts, the </a:t>
            </a:r>
            <a:r>
              <a:rPr lang="en-US" sz="2100" dirty="0">
                <a:solidFill>
                  <a:schemeClr val="tx1"/>
                </a:solidFill>
                <a:latin typeface="Times New Roman"/>
              </a:rPr>
              <a:t>latter for high frequencies or large diameter exhaust outlets.</a:t>
            </a:r>
          </a:p>
          <a:p>
            <a:pPr marL="342900" indent="-342900" algn="just" rtl="0">
              <a:buFont typeface="+mj-lt"/>
              <a:buAutoNum type="arabicPeriod"/>
            </a:pPr>
            <a:r>
              <a:rPr lang="en-US" sz="2100" dirty="0">
                <a:solidFill>
                  <a:schemeClr val="tx1"/>
                </a:solidFill>
                <a:latin typeface="Times New Roman"/>
              </a:rPr>
              <a:t> Use of lined ducts or lined plenum chambers for air handling systems</a:t>
            </a:r>
          </a:p>
          <a:p>
            <a:pPr marL="342900" indent="-342900" algn="just" rtl="0">
              <a:buFont typeface="+mj-lt"/>
              <a:buAutoNum type="arabicPeriod"/>
            </a:pPr>
            <a:r>
              <a:rPr lang="en-US" sz="2100" dirty="0">
                <a:solidFill>
                  <a:schemeClr val="tx1"/>
                </a:solidFill>
                <a:latin typeface="Times New Roman"/>
              </a:rPr>
              <a:t> Reverberation control - the addition of sound absorbing material to reverberant spaces </a:t>
            </a:r>
            <a:r>
              <a:rPr lang="en-US" sz="2100" dirty="0" smtClean="0">
                <a:solidFill>
                  <a:schemeClr val="tx1"/>
                </a:solidFill>
                <a:latin typeface="Times New Roman"/>
              </a:rPr>
              <a:t>to reduce </a:t>
            </a:r>
            <a:r>
              <a:rPr lang="en-US" sz="2100" dirty="0">
                <a:solidFill>
                  <a:schemeClr val="tx1"/>
                </a:solidFill>
                <a:latin typeface="Times New Roman"/>
              </a:rPr>
              <a:t>reflected noise fields. </a:t>
            </a:r>
            <a:endParaRPr lang="en-US" sz="2100" dirty="0" smtClean="0">
              <a:solidFill>
                <a:schemeClr val="tx1"/>
              </a:solidFill>
              <a:latin typeface="Times New Roman"/>
            </a:endParaRPr>
          </a:p>
          <a:p>
            <a:pPr marL="342900" indent="-342900" algn="just" rtl="0">
              <a:buFont typeface="+mj-lt"/>
              <a:buAutoNum type="arabicPeriod"/>
            </a:pPr>
            <a:r>
              <a:rPr lang="en-US" sz="2100" dirty="0" smtClean="0">
                <a:solidFill>
                  <a:schemeClr val="tx1"/>
                </a:solidFill>
                <a:latin typeface="Times New Roman"/>
              </a:rPr>
              <a:t>Active </a:t>
            </a:r>
            <a:r>
              <a:rPr lang="en-US" sz="2100" dirty="0">
                <a:solidFill>
                  <a:schemeClr val="tx1"/>
                </a:solidFill>
                <a:latin typeface="Times New Roman"/>
              </a:rPr>
              <a:t>noise control, which involves suppression, reflection or absorption of the </a:t>
            </a:r>
            <a:r>
              <a:rPr lang="en-US" sz="2100" dirty="0" smtClean="0">
                <a:solidFill>
                  <a:schemeClr val="tx1"/>
                </a:solidFill>
                <a:latin typeface="Times New Roman"/>
              </a:rPr>
              <a:t>noise radiated </a:t>
            </a:r>
            <a:r>
              <a:rPr lang="en-US" sz="2100" dirty="0">
                <a:solidFill>
                  <a:schemeClr val="tx1"/>
                </a:solidFill>
                <a:latin typeface="Times New Roman"/>
              </a:rPr>
              <a:t>by an existing sound source by use of one or more secondary or control sources.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97</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4042168089"/>
      </p:ext>
    </p:extLst>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rtl="0">
              <a:buFont typeface="Wingdings" pitchFamily="2" charset="2"/>
              <a:buChar char="v"/>
            </a:pPr>
            <a:r>
              <a:rPr lang="en-US" sz="3200" dirty="0">
                <a:solidFill>
                  <a:srgbClr val="0070C0"/>
                </a:solidFill>
                <a:latin typeface="Times New Roman"/>
              </a:rPr>
              <a:t>Isolation of noise and transmission loss</a:t>
            </a:r>
            <a:r>
              <a:rPr lang="en-US" sz="3200" dirty="0" smtClean="0">
                <a:solidFill>
                  <a:srgbClr val="0070C0"/>
                </a:solidFill>
                <a:latin typeface="Times New Roman"/>
              </a:rPr>
              <a:t>:</a:t>
            </a:r>
          </a:p>
          <a:p>
            <a:pPr algn="just" rtl="0"/>
            <a:r>
              <a:rPr lang="en-US" sz="2700" dirty="0">
                <a:solidFill>
                  <a:schemeClr val="tx1"/>
                </a:solidFill>
                <a:latin typeface="Times New Roman"/>
              </a:rPr>
              <a:t>The noise generated by a source can be prevented from reaching a worker by means of </a:t>
            </a:r>
            <a:r>
              <a:rPr lang="en-US" sz="2700" dirty="0" smtClean="0">
                <a:solidFill>
                  <a:schemeClr val="tx1"/>
                </a:solidFill>
                <a:latin typeface="Times New Roman"/>
              </a:rPr>
              <a:t>an obstacle </a:t>
            </a:r>
            <a:r>
              <a:rPr lang="en-US" sz="2700" dirty="0">
                <a:solidFill>
                  <a:schemeClr val="tx1"/>
                </a:solidFill>
                <a:latin typeface="Times New Roman"/>
              </a:rPr>
              <a:t>to its propagation, conveniently located between the source and worker. This is </a:t>
            </a:r>
            <a:r>
              <a:rPr lang="en-US" sz="2700" dirty="0" smtClean="0">
                <a:solidFill>
                  <a:schemeClr val="tx1"/>
                </a:solidFill>
                <a:latin typeface="Times New Roman"/>
              </a:rPr>
              <a:t>the concept </a:t>
            </a:r>
            <a:r>
              <a:rPr lang="en-US" sz="2700" dirty="0">
                <a:solidFill>
                  <a:schemeClr val="tx1"/>
                </a:solidFill>
                <a:latin typeface="Times New Roman"/>
              </a:rPr>
              <a:t>of sound isolation. Although one would ideally like the obstacle to isolate the </a:t>
            </a:r>
            <a:r>
              <a:rPr lang="en-US" sz="2700" dirty="0" smtClean="0">
                <a:solidFill>
                  <a:schemeClr val="tx1"/>
                </a:solidFill>
                <a:latin typeface="Times New Roman"/>
              </a:rPr>
              <a:t>noise completely</a:t>
            </a:r>
            <a:r>
              <a:rPr lang="en-US" sz="2700" dirty="0">
                <a:solidFill>
                  <a:schemeClr val="tx1"/>
                </a:solidFill>
                <a:latin typeface="Times New Roman"/>
              </a:rPr>
              <a:t>, in practice, some of the noise always passes through it and the amount by which </a:t>
            </a:r>
            <a:r>
              <a:rPr lang="en-US" sz="2700" dirty="0" smtClean="0">
                <a:solidFill>
                  <a:schemeClr val="tx1"/>
                </a:solidFill>
                <a:latin typeface="Times New Roman"/>
              </a:rPr>
              <a:t>the noise </a:t>
            </a:r>
            <a:r>
              <a:rPr lang="en-US" sz="2700" dirty="0">
                <a:solidFill>
                  <a:schemeClr val="tx1"/>
                </a:solidFill>
                <a:latin typeface="Times New Roman"/>
              </a:rPr>
              <a:t>is reduced by the obstacle, in dB, is dependent on the noise reducing properties of </a:t>
            </a:r>
            <a:r>
              <a:rPr lang="en-US" sz="2700" dirty="0" smtClean="0">
                <a:solidFill>
                  <a:schemeClr val="tx1"/>
                </a:solidFill>
                <a:latin typeface="Times New Roman"/>
              </a:rPr>
              <a:t>the material </a:t>
            </a:r>
            <a:r>
              <a:rPr lang="en-US" sz="2700" dirty="0">
                <a:solidFill>
                  <a:schemeClr val="tx1"/>
                </a:solidFill>
                <a:latin typeface="Times New Roman"/>
              </a:rPr>
              <a:t>(its "transmission loss") and the acoustic properties of the room into which the noise </a:t>
            </a:r>
            <a:r>
              <a:rPr lang="en-US" sz="2700" dirty="0" smtClean="0">
                <a:solidFill>
                  <a:schemeClr val="tx1"/>
                </a:solidFill>
                <a:latin typeface="Times New Roman"/>
              </a:rPr>
              <a:t>is being </a:t>
            </a:r>
            <a:r>
              <a:rPr lang="en-US" sz="2700" dirty="0">
                <a:solidFill>
                  <a:schemeClr val="tx1"/>
                </a:solidFill>
                <a:latin typeface="Times New Roman"/>
              </a:rPr>
              <a:t>transmitted.</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98</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2513131393"/>
      </p:ext>
    </p:extLst>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77200" cy="5029200"/>
          </a:xfrm>
        </p:spPr>
        <p:txBody>
          <a:bodyPr>
            <a:noAutofit/>
          </a:bodyPr>
          <a:lstStyle/>
          <a:p>
            <a:pPr marL="342900" indent="-342900" rtl="0">
              <a:buFont typeface="Wingdings" pitchFamily="2" charset="2"/>
              <a:buChar char="v"/>
            </a:pPr>
            <a:r>
              <a:rPr lang="en-US" sz="3200" dirty="0">
                <a:solidFill>
                  <a:srgbClr val="0070C0"/>
                </a:solidFill>
                <a:latin typeface="Times New Roman"/>
              </a:rPr>
              <a:t>Enclosures</a:t>
            </a:r>
            <a:r>
              <a:rPr lang="en-US" sz="3200" dirty="0" smtClean="0">
                <a:solidFill>
                  <a:srgbClr val="0070C0"/>
                </a:solidFill>
                <a:latin typeface="Times New Roman"/>
              </a:rPr>
              <a:t>:</a:t>
            </a:r>
          </a:p>
          <a:p>
            <a:pPr algn="just" rtl="0"/>
            <a:r>
              <a:rPr lang="en-US" sz="2450" dirty="0">
                <a:solidFill>
                  <a:schemeClr val="tx1"/>
                </a:solidFill>
                <a:latin typeface="Times New Roman"/>
              </a:rPr>
              <a:t>The first task to consider in the design of an acoustic enclosure of a noise source is to </a:t>
            </a:r>
            <a:r>
              <a:rPr lang="en-US" sz="2450" dirty="0" smtClean="0">
                <a:solidFill>
                  <a:schemeClr val="tx1"/>
                </a:solidFill>
                <a:latin typeface="Times New Roman"/>
              </a:rPr>
              <a:t>determine the </a:t>
            </a:r>
            <a:r>
              <a:rPr lang="en-US" sz="2450" dirty="0">
                <a:solidFill>
                  <a:schemeClr val="tx1"/>
                </a:solidFill>
                <a:latin typeface="Times New Roman"/>
              </a:rPr>
              <a:t>transmission paths from the source to the receiver and order them in relative </a:t>
            </a:r>
            <a:r>
              <a:rPr lang="en-US" sz="2450" dirty="0" smtClean="0">
                <a:solidFill>
                  <a:schemeClr val="tx1"/>
                </a:solidFill>
                <a:latin typeface="Times New Roman"/>
              </a:rPr>
              <a:t>importance. For </a:t>
            </a:r>
            <a:r>
              <a:rPr lang="en-US" sz="2450" dirty="0">
                <a:solidFill>
                  <a:schemeClr val="tx1"/>
                </a:solidFill>
                <a:latin typeface="Times New Roman"/>
              </a:rPr>
              <a:t>example, on close inspection it may transpire that, although the source of noise is </a:t>
            </a:r>
            <a:r>
              <a:rPr lang="en-US" sz="2450" dirty="0" smtClean="0">
                <a:solidFill>
                  <a:schemeClr val="tx1"/>
                </a:solidFill>
                <a:latin typeface="Times New Roman"/>
              </a:rPr>
              <a:t>readily identified</a:t>
            </a:r>
            <a:r>
              <a:rPr lang="en-US" sz="2450" dirty="0">
                <a:solidFill>
                  <a:schemeClr val="tx1"/>
                </a:solidFill>
                <a:latin typeface="Times New Roman"/>
              </a:rPr>
              <a:t>, the important acoustic radiation originates elsewhere, from structures </a:t>
            </a:r>
            <a:r>
              <a:rPr lang="en-US" sz="2450" dirty="0" smtClean="0">
                <a:solidFill>
                  <a:schemeClr val="tx1"/>
                </a:solidFill>
                <a:latin typeface="Times New Roman"/>
              </a:rPr>
              <a:t>mechanically connected </a:t>
            </a:r>
            <a:r>
              <a:rPr lang="en-US" sz="2450" dirty="0">
                <a:solidFill>
                  <a:schemeClr val="tx1"/>
                </a:solidFill>
                <a:latin typeface="Times New Roman"/>
              </a:rPr>
              <a:t>to the source. In this case structure-borne sound is more important than the </a:t>
            </a:r>
            <a:r>
              <a:rPr lang="en-US" sz="2450" dirty="0" smtClean="0">
                <a:solidFill>
                  <a:schemeClr val="tx1"/>
                </a:solidFill>
                <a:latin typeface="Times New Roman"/>
              </a:rPr>
              <a:t>airborne component</a:t>
            </a:r>
            <a:r>
              <a:rPr lang="en-US" sz="2450" dirty="0">
                <a:solidFill>
                  <a:schemeClr val="tx1"/>
                </a:solidFill>
                <a:latin typeface="Times New Roman"/>
              </a:rPr>
              <a:t>. In considering enclosures for noise control one must always guard against such </a:t>
            </a:r>
            <a:r>
              <a:rPr lang="en-US" sz="2450" dirty="0" smtClean="0">
                <a:solidFill>
                  <a:schemeClr val="tx1"/>
                </a:solidFill>
                <a:latin typeface="Times New Roman"/>
              </a:rPr>
              <a:t>a possibility</a:t>
            </a:r>
            <a:r>
              <a:rPr lang="en-US" sz="2450" dirty="0">
                <a:solidFill>
                  <a:schemeClr val="tx1"/>
                </a:solidFill>
                <a:latin typeface="Times New Roman"/>
              </a:rPr>
              <a:t>; </a:t>
            </a:r>
            <a:r>
              <a:rPr lang="en-US" sz="2450" dirty="0" smtClean="0">
                <a:solidFill>
                  <a:schemeClr val="tx1"/>
                </a:solidFill>
                <a:latin typeface="Times New Roman"/>
              </a:rPr>
              <a:t>if structure-borne </a:t>
            </a:r>
            <a:r>
              <a:rPr lang="en-US" sz="2450" dirty="0">
                <a:solidFill>
                  <a:schemeClr val="tx1"/>
                </a:solidFill>
                <a:latin typeface="Times New Roman"/>
              </a:rPr>
              <a:t>sound is the problem, an enclosure to contain airborne sound </a:t>
            </a:r>
            <a:r>
              <a:rPr lang="en-US" sz="2450" dirty="0" smtClean="0">
                <a:solidFill>
                  <a:schemeClr val="tx1"/>
                </a:solidFill>
                <a:latin typeface="Times New Roman"/>
              </a:rPr>
              <a:t>can be </a:t>
            </a:r>
            <a:r>
              <a:rPr lang="en-US" sz="2450" dirty="0">
                <a:solidFill>
                  <a:schemeClr val="tx1"/>
                </a:solidFill>
                <a:latin typeface="Times New Roman"/>
              </a:rPr>
              <a:t>completely useless.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99</a:t>
            </a:fld>
            <a:endParaRPr lang="en-US">
              <a:solidFill>
                <a:prstClr val="black">
                  <a:lumMod val="50000"/>
                  <a:lumOff val="50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662836"/>
          </a:xfrm>
          <a:prstGeom prst="rect">
            <a:avLst/>
          </a:prstGeom>
          <a:noFill/>
          <a:ln>
            <a:noFill/>
          </a:ln>
        </p:spPr>
      </p:pic>
    </p:spTree>
    <p:extLst>
      <p:ext uri="{BB962C8B-B14F-4D97-AF65-F5344CB8AC3E}">
        <p14:creationId xmlns:p14="http://schemas.microsoft.com/office/powerpoint/2010/main" val="3056412283"/>
      </p:ext>
    </p:extLst>
  </p:cSld>
  <p:clrMapOvr>
    <a:masterClrMapping/>
  </p:clrMapOvr>
  <p:transition spd="slow">
    <p:wip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0.xml><?xml version="1.0" encoding="utf-8"?>
<a:theme xmlns:a="http://schemas.openxmlformats.org/drawingml/2006/main" name="12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1.xml><?xml version="1.0" encoding="utf-8"?>
<a:theme xmlns:a="http://schemas.openxmlformats.org/drawingml/2006/main" name="13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2.xml><?xml version="1.0" encoding="utf-8"?>
<a:theme xmlns:a="http://schemas.openxmlformats.org/drawingml/2006/main" name="14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3.xml><?xml version="1.0" encoding="utf-8"?>
<a:theme xmlns:a="http://schemas.openxmlformats.org/drawingml/2006/main" name="15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4.xml><?xml version="1.0" encoding="utf-8"?>
<a:theme xmlns:a="http://schemas.openxmlformats.org/drawingml/2006/main" name="18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5.xml><?xml version="1.0" encoding="utf-8"?>
<a:theme xmlns:a="http://schemas.openxmlformats.org/drawingml/2006/main" name="5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6.xml><?xml version="1.0" encoding="utf-8"?>
<a:theme xmlns:a="http://schemas.openxmlformats.org/drawingml/2006/main" name="19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7.xml><?xml version="1.0" encoding="utf-8"?>
<a:theme xmlns:a="http://schemas.openxmlformats.org/drawingml/2006/main" name="20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8.xml><?xml version="1.0" encoding="utf-8"?>
<a:theme xmlns:a="http://schemas.openxmlformats.org/drawingml/2006/main" name="21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9.xml><?xml version="1.0" encoding="utf-8"?>
<a:theme xmlns:a="http://schemas.openxmlformats.org/drawingml/2006/main" name="22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Elementa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0.xml><?xml version="1.0" encoding="utf-8"?>
<a:theme xmlns:a="http://schemas.openxmlformats.org/drawingml/2006/main" name="2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1.xml><?xml version="1.0" encoding="utf-8"?>
<a:theme xmlns:a="http://schemas.openxmlformats.org/drawingml/2006/main" name="23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2.xml><?xml version="1.0" encoding="utf-8"?>
<a:theme xmlns:a="http://schemas.openxmlformats.org/drawingml/2006/main" name="24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3.xml><?xml version="1.0" encoding="utf-8"?>
<a:theme xmlns:a="http://schemas.openxmlformats.org/drawingml/2006/main" name="25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4.xml><?xml version="1.0" encoding="utf-8"?>
<a:theme xmlns:a="http://schemas.openxmlformats.org/drawingml/2006/main" name="26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5.xml><?xml version="1.0" encoding="utf-8"?>
<a:theme xmlns:a="http://schemas.openxmlformats.org/drawingml/2006/main" name="28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6.xml><?xml version="1.0" encoding="utf-8"?>
<a:theme xmlns:a="http://schemas.openxmlformats.org/drawingml/2006/main" name="29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7.xml><?xml version="1.0" encoding="utf-8"?>
<a:theme xmlns:a="http://schemas.openxmlformats.org/drawingml/2006/main" name="30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8.xml><?xml version="1.0" encoding="utf-8"?>
<a:theme xmlns:a="http://schemas.openxmlformats.org/drawingml/2006/main" name="31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9.xml><?xml version="1.0" encoding="utf-8"?>
<a:theme xmlns:a="http://schemas.openxmlformats.org/drawingml/2006/main" name="32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3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0.xml><?xml version="1.0" encoding="utf-8"?>
<a:theme xmlns:a="http://schemas.openxmlformats.org/drawingml/2006/main" name="33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1.xml><?xml version="1.0" encoding="utf-8"?>
<a:theme xmlns:a="http://schemas.openxmlformats.org/drawingml/2006/main" name="34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2.xml><?xml version="1.0" encoding="utf-8"?>
<a:theme xmlns:a="http://schemas.openxmlformats.org/drawingml/2006/main" name="35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3.xml><?xml version="1.0" encoding="utf-8"?>
<a:theme xmlns:a="http://schemas.openxmlformats.org/drawingml/2006/main" name="27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4.xml><?xml version="1.0" encoding="utf-8"?>
<a:theme xmlns:a="http://schemas.openxmlformats.org/drawingml/2006/main" name="36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5.xml><?xml version="1.0" encoding="utf-8"?>
<a:theme xmlns:a="http://schemas.openxmlformats.org/drawingml/2006/main" name="37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6.xml><?xml version="1.0" encoding="utf-8"?>
<a:theme xmlns:a="http://schemas.openxmlformats.org/drawingml/2006/main" name="38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7.xml><?xml version="1.0" encoding="utf-8"?>
<a:theme xmlns:a="http://schemas.openxmlformats.org/drawingml/2006/main" name="39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8.xml><?xml version="1.0" encoding="utf-8"?>
<a:theme xmlns:a="http://schemas.openxmlformats.org/drawingml/2006/main" name="40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9.xml><?xml version="1.0" encoding="utf-8"?>
<a:theme xmlns:a="http://schemas.openxmlformats.org/drawingml/2006/main" name="41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1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0.xml><?xml version="1.0" encoding="utf-8"?>
<a:theme xmlns:a="http://schemas.openxmlformats.org/drawingml/2006/main" name="42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1.xml><?xml version="1.0" encoding="utf-8"?>
<a:theme xmlns:a="http://schemas.openxmlformats.org/drawingml/2006/main" name="43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2.xml><?xml version="1.0" encoding="utf-8"?>
<a:theme xmlns:a="http://schemas.openxmlformats.org/drawingml/2006/main" name="44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3.xml><?xml version="1.0" encoding="utf-8"?>
<a:theme xmlns:a="http://schemas.openxmlformats.org/drawingml/2006/main" name="45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4.xml><?xml version="1.0" encoding="utf-8"?>
<a:theme xmlns:a="http://schemas.openxmlformats.org/drawingml/2006/main" name="46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5.xml><?xml version="1.0" encoding="utf-8"?>
<a:theme xmlns:a="http://schemas.openxmlformats.org/drawingml/2006/main" name="47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6.xml><?xml version="1.0" encoding="utf-8"?>
<a:theme xmlns:a="http://schemas.openxmlformats.org/drawingml/2006/main" name="10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7.xml><?xml version="1.0" encoding="utf-8"?>
<a:theme xmlns:a="http://schemas.openxmlformats.org/drawingml/2006/main" name="48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8.xml><?xml version="1.0" encoding="utf-8"?>
<a:theme xmlns:a="http://schemas.openxmlformats.org/drawingml/2006/main" name="49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9.xml><?xml version="1.0" encoding="utf-8"?>
<a:theme xmlns:a="http://schemas.openxmlformats.org/drawingml/2006/main" name="50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6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0.xml><?xml version="1.0" encoding="utf-8"?>
<a:theme xmlns:a="http://schemas.openxmlformats.org/drawingml/2006/main" name="51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1.xml><?xml version="1.0" encoding="utf-8"?>
<a:theme xmlns:a="http://schemas.openxmlformats.org/drawingml/2006/main" name="4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2.xml><?xml version="1.0" encoding="utf-8"?>
<a:theme xmlns:a="http://schemas.openxmlformats.org/drawingml/2006/main" name="52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3.xml><?xml version="1.0" encoding="utf-8"?>
<a:theme xmlns:a="http://schemas.openxmlformats.org/drawingml/2006/main" name="53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4.xml><?xml version="1.0" encoding="utf-8"?>
<a:theme xmlns:a="http://schemas.openxmlformats.org/drawingml/2006/main" name="54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5.xml><?xml version="1.0" encoding="utf-8"?>
<a:theme xmlns:a="http://schemas.openxmlformats.org/drawingml/2006/main" name="55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6.xml><?xml version="1.0" encoding="utf-8"?>
<a:theme xmlns:a="http://schemas.openxmlformats.org/drawingml/2006/main" name="56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7.xml><?xml version="1.0" encoding="utf-8"?>
<a:theme xmlns:a="http://schemas.openxmlformats.org/drawingml/2006/main" name="17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8.xml><?xml version="1.0" encoding="utf-8"?>
<a:theme xmlns:a="http://schemas.openxmlformats.org/drawingml/2006/main" name="58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9.xml><?xml version="1.0" encoding="utf-8"?>
<a:theme xmlns:a="http://schemas.openxmlformats.org/drawingml/2006/main" name="59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7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0.xml><?xml version="1.0" encoding="utf-8"?>
<a:theme xmlns:a="http://schemas.openxmlformats.org/drawingml/2006/main" name="60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1.xml><?xml version="1.0" encoding="utf-8"?>
<a:theme xmlns:a="http://schemas.openxmlformats.org/drawingml/2006/main" name="61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2.xml><?xml version="1.0" encoding="utf-8"?>
<a:theme xmlns:a="http://schemas.openxmlformats.org/drawingml/2006/main" name="16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9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11_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2489</TotalTime>
  <Words>5673</Words>
  <Application>Microsoft Office PowerPoint</Application>
  <PresentationFormat>On-screen Show (4:3)</PresentationFormat>
  <Paragraphs>472</Paragraphs>
  <Slides>121</Slides>
  <Notes>0</Notes>
  <HiddenSlides>0</HiddenSlides>
  <MMClips>0</MMClips>
  <ScaleCrop>false</ScaleCrop>
  <HeadingPairs>
    <vt:vector size="4" baseType="variant">
      <vt:variant>
        <vt:lpstr>Theme</vt:lpstr>
      </vt:variant>
      <vt:variant>
        <vt:i4>62</vt:i4>
      </vt:variant>
      <vt:variant>
        <vt:lpstr>Slide Titles</vt:lpstr>
      </vt:variant>
      <vt:variant>
        <vt:i4>121</vt:i4>
      </vt:variant>
    </vt:vector>
  </HeadingPairs>
  <TitlesOfParts>
    <vt:vector size="183" baseType="lpstr">
      <vt:lpstr>Slipstream</vt:lpstr>
      <vt:lpstr>Elemental</vt:lpstr>
      <vt:lpstr>3_Slipstream</vt:lpstr>
      <vt:lpstr>1_Slipstream</vt:lpstr>
      <vt:lpstr>6_Slipstream</vt:lpstr>
      <vt:lpstr>7_Slipstream</vt:lpstr>
      <vt:lpstr>8_Slipstream</vt:lpstr>
      <vt:lpstr>9_Slipstream</vt:lpstr>
      <vt:lpstr>11_Slipstream</vt:lpstr>
      <vt:lpstr>12_Slipstream</vt:lpstr>
      <vt:lpstr>13_Slipstream</vt:lpstr>
      <vt:lpstr>14_Slipstream</vt:lpstr>
      <vt:lpstr>15_Slipstream</vt:lpstr>
      <vt:lpstr>18_Slipstream</vt:lpstr>
      <vt:lpstr>5_Slipstream</vt:lpstr>
      <vt:lpstr>19_Slipstream</vt:lpstr>
      <vt:lpstr>20_Slipstream</vt:lpstr>
      <vt:lpstr>21_Slipstream</vt:lpstr>
      <vt:lpstr>22_Slipstream</vt:lpstr>
      <vt:lpstr>2_Slipstream</vt:lpstr>
      <vt:lpstr>23_Slipstream</vt:lpstr>
      <vt:lpstr>24_Slipstream</vt:lpstr>
      <vt:lpstr>25_Slipstream</vt:lpstr>
      <vt:lpstr>26_Slipstream</vt:lpstr>
      <vt:lpstr>28_Slipstream</vt:lpstr>
      <vt:lpstr>29_Slipstream</vt:lpstr>
      <vt:lpstr>30_Slipstream</vt:lpstr>
      <vt:lpstr>31_Slipstream</vt:lpstr>
      <vt:lpstr>32_Slipstream</vt:lpstr>
      <vt:lpstr>33_Slipstream</vt:lpstr>
      <vt:lpstr>34_Slipstream</vt:lpstr>
      <vt:lpstr>35_Slipstream</vt:lpstr>
      <vt:lpstr>27_Slipstream</vt:lpstr>
      <vt:lpstr>36_Slipstream</vt:lpstr>
      <vt:lpstr>37_Slipstream</vt:lpstr>
      <vt:lpstr>38_Slipstream</vt:lpstr>
      <vt:lpstr>39_Slipstream</vt:lpstr>
      <vt:lpstr>40_Slipstream</vt:lpstr>
      <vt:lpstr>41_Slipstream</vt:lpstr>
      <vt:lpstr>42_Slipstream</vt:lpstr>
      <vt:lpstr>43_Slipstream</vt:lpstr>
      <vt:lpstr>44_Slipstream</vt:lpstr>
      <vt:lpstr>45_Slipstream</vt:lpstr>
      <vt:lpstr>46_Slipstream</vt:lpstr>
      <vt:lpstr>47_Slipstream</vt:lpstr>
      <vt:lpstr>10_Slipstream</vt:lpstr>
      <vt:lpstr>48_Slipstream</vt:lpstr>
      <vt:lpstr>49_Slipstream</vt:lpstr>
      <vt:lpstr>50_Slipstream</vt:lpstr>
      <vt:lpstr>51_Slipstream</vt:lpstr>
      <vt:lpstr>4_Slipstream</vt:lpstr>
      <vt:lpstr>52_Slipstream</vt:lpstr>
      <vt:lpstr>53_Slipstream</vt:lpstr>
      <vt:lpstr>54_Slipstream</vt:lpstr>
      <vt:lpstr>55_Slipstream</vt:lpstr>
      <vt:lpstr>56_Slipstream</vt:lpstr>
      <vt:lpstr>17_Slipstream</vt:lpstr>
      <vt:lpstr>58_Slipstream</vt:lpstr>
      <vt:lpstr>59_Slipstream</vt:lpstr>
      <vt:lpstr>60_Slipstream</vt:lpstr>
      <vt:lpstr>61_Slipstream</vt:lpstr>
      <vt:lpstr>16_Slipstream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lab</cp:lastModifiedBy>
  <cp:revision>620</cp:revision>
  <dcterms:created xsi:type="dcterms:W3CDTF">2006-08-16T00:00:00Z</dcterms:created>
  <dcterms:modified xsi:type="dcterms:W3CDTF">2016-08-29T04:09:50Z</dcterms:modified>
</cp:coreProperties>
</file>