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9" r:id="rId1"/>
  </p:sldMasterIdLst>
  <p:sldIdLst>
    <p:sldId id="320" r:id="rId2"/>
    <p:sldId id="321" r:id="rId3"/>
    <p:sldId id="257" r:id="rId4"/>
    <p:sldId id="297" r:id="rId5"/>
    <p:sldId id="263" r:id="rId6"/>
    <p:sldId id="258" r:id="rId7"/>
    <p:sldId id="300" r:id="rId8"/>
    <p:sldId id="301" r:id="rId9"/>
    <p:sldId id="296" r:id="rId10"/>
    <p:sldId id="299" r:id="rId11"/>
    <p:sldId id="266" r:id="rId12"/>
    <p:sldId id="289" r:id="rId13"/>
    <p:sldId id="290" r:id="rId14"/>
    <p:sldId id="294" r:id="rId15"/>
    <p:sldId id="291" r:id="rId16"/>
    <p:sldId id="295" r:id="rId17"/>
    <p:sldId id="293" r:id="rId18"/>
    <p:sldId id="323" r:id="rId19"/>
    <p:sldId id="292" r:id="rId20"/>
    <p:sldId id="284" r:id="rId21"/>
    <p:sldId id="286" r:id="rId22"/>
    <p:sldId id="304" r:id="rId23"/>
    <p:sldId id="302" r:id="rId24"/>
    <p:sldId id="303" r:id="rId25"/>
    <p:sldId id="287" r:id="rId26"/>
    <p:sldId id="306" r:id="rId27"/>
    <p:sldId id="307" r:id="rId28"/>
    <p:sldId id="308" r:id="rId29"/>
    <p:sldId id="309" r:id="rId30"/>
    <p:sldId id="311" r:id="rId31"/>
    <p:sldId id="312" r:id="rId32"/>
    <p:sldId id="313" r:id="rId33"/>
    <p:sldId id="314" r:id="rId34"/>
    <p:sldId id="315" r:id="rId35"/>
    <p:sldId id="317" r:id="rId36"/>
    <p:sldId id="318" r:id="rId37"/>
    <p:sldId id="319" r:id="rId38"/>
    <p:sldId id="298" r:id="rId39"/>
    <p:sldId id="305" r:id="rId40"/>
    <p:sldId id="288" r:id="rId41"/>
    <p:sldId id="322" r:id="rId4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cs typeface="Arial"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cs typeface="Arial"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cs typeface="Arial"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cs typeface="Arial"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cs typeface="Arial"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cs typeface="Arial"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cs typeface="Arial" charset="0"/>
              </a:endParaRPr>
            </a:p>
          </p:txBody>
        </p:sp>
      </p:grpSp>
      <p:sp>
        <p:nvSpPr>
          <p:cNvPr id="14542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45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343E27BB-94F4-4E7D-894C-C7382EE6C3B9}" type="slidenum">
              <a:rPr lang="ar-SA"/>
              <a:pPr>
                <a:defRPr/>
              </a:pPr>
              <a:t>‹#›</a:t>
            </a:fld>
            <a:endParaRPr lang="en-US"/>
          </a:p>
        </p:txBody>
      </p:sp>
    </p:spTree>
    <p:extLst>
      <p:ext uri="{BB962C8B-B14F-4D97-AF65-F5344CB8AC3E}">
        <p14:creationId xmlns:p14="http://schemas.microsoft.com/office/powerpoint/2010/main" val="1059383174"/>
      </p:ext>
    </p:extLst>
  </p:cSld>
  <p:clrMapOvr>
    <a:masterClrMapping/>
  </p:clrMapOvr>
  <p:transition spd="med">
    <p:strips dir="ld"/>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803E35F-F058-49B4-9D1F-17F472F25260}" type="slidenum">
              <a:rPr lang="ar-SA"/>
              <a:pPr>
                <a:defRPr/>
              </a:pPr>
              <a:t>‹#›</a:t>
            </a:fld>
            <a:endParaRPr lang="en-US"/>
          </a:p>
        </p:txBody>
      </p:sp>
    </p:spTree>
    <p:extLst>
      <p:ext uri="{BB962C8B-B14F-4D97-AF65-F5344CB8AC3E}">
        <p14:creationId xmlns:p14="http://schemas.microsoft.com/office/powerpoint/2010/main" val="2125913923"/>
      </p:ext>
    </p:extLst>
  </p:cSld>
  <p:clrMapOvr>
    <a:masterClrMapping/>
  </p:clrMapOvr>
  <p:transition spd="med">
    <p:strips dir="ld"/>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BFD5714-6193-4F18-93AB-2D6139A451AA}" type="slidenum">
              <a:rPr lang="ar-SA"/>
              <a:pPr>
                <a:defRPr/>
              </a:pPr>
              <a:t>‹#›</a:t>
            </a:fld>
            <a:endParaRPr lang="en-US"/>
          </a:p>
        </p:txBody>
      </p:sp>
    </p:spTree>
    <p:extLst>
      <p:ext uri="{BB962C8B-B14F-4D97-AF65-F5344CB8AC3E}">
        <p14:creationId xmlns:p14="http://schemas.microsoft.com/office/powerpoint/2010/main" val="1852267902"/>
      </p:ext>
    </p:extLst>
  </p:cSld>
  <p:clrMapOvr>
    <a:masterClrMapping/>
  </p:clrMapOvr>
  <p:transition spd="med">
    <p:strips dir="l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7A88891-E502-4DB0-819A-1E4F9FEB37FD}" type="slidenum">
              <a:rPr lang="ar-SA"/>
              <a:pPr>
                <a:defRPr/>
              </a:pPr>
              <a:t>‹#›</a:t>
            </a:fld>
            <a:endParaRPr lang="en-US"/>
          </a:p>
        </p:txBody>
      </p:sp>
    </p:spTree>
    <p:extLst>
      <p:ext uri="{BB962C8B-B14F-4D97-AF65-F5344CB8AC3E}">
        <p14:creationId xmlns:p14="http://schemas.microsoft.com/office/powerpoint/2010/main" val="492460123"/>
      </p:ext>
    </p:extLst>
  </p:cSld>
  <p:clrMapOvr>
    <a:masterClrMapping/>
  </p:clrMapOvr>
  <p:transition spd="med">
    <p:strips dir="ld"/>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784F52D5-5A95-4FD7-934A-F1D96C4725E9}" type="slidenum">
              <a:rPr lang="ar-SA"/>
              <a:pPr>
                <a:defRPr/>
              </a:pPr>
              <a:t>‹#›</a:t>
            </a:fld>
            <a:endParaRPr lang="en-US"/>
          </a:p>
        </p:txBody>
      </p:sp>
    </p:spTree>
    <p:extLst>
      <p:ext uri="{BB962C8B-B14F-4D97-AF65-F5344CB8AC3E}">
        <p14:creationId xmlns:p14="http://schemas.microsoft.com/office/powerpoint/2010/main" val="1786002922"/>
      </p:ext>
    </p:extLst>
  </p:cSld>
  <p:clrMapOvr>
    <a:masterClrMapping/>
  </p:clrMapOvr>
  <p:transition spd="med">
    <p:strips dir="ld"/>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7530286-64FF-474E-809B-02705E9F40D6}" type="slidenum">
              <a:rPr lang="ar-SA"/>
              <a:pPr>
                <a:defRPr/>
              </a:pPr>
              <a:t>‹#›</a:t>
            </a:fld>
            <a:endParaRPr lang="en-US"/>
          </a:p>
        </p:txBody>
      </p:sp>
    </p:spTree>
    <p:extLst>
      <p:ext uri="{BB962C8B-B14F-4D97-AF65-F5344CB8AC3E}">
        <p14:creationId xmlns:p14="http://schemas.microsoft.com/office/powerpoint/2010/main" val="3248034401"/>
      </p:ext>
    </p:extLst>
  </p:cSld>
  <p:clrMapOvr>
    <a:masterClrMapping/>
  </p:clrMapOvr>
  <p:transition spd="med">
    <p:strips dir="ld"/>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A3EBB368-3B10-48F9-B3D4-B7667B232582}" type="slidenum">
              <a:rPr lang="ar-SA"/>
              <a:pPr>
                <a:defRPr/>
              </a:pPr>
              <a:t>‹#›</a:t>
            </a:fld>
            <a:endParaRPr lang="en-US"/>
          </a:p>
        </p:txBody>
      </p:sp>
    </p:spTree>
    <p:extLst>
      <p:ext uri="{BB962C8B-B14F-4D97-AF65-F5344CB8AC3E}">
        <p14:creationId xmlns:p14="http://schemas.microsoft.com/office/powerpoint/2010/main" val="3297817039"/>
      </p:ext>
    </p:extLst>
  </p:cSld>
  <p:clrMapOvr>
    <a:masterClrMapping/>
  </p:clrMapOvr>
  <p:transition spd="med">
    <p:strips dir="ld"/>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EC1E2A59-838A-423E-8BD7-01E6592E5EB2}" type="slidenum">
              <a:rPr lang="ar-SA"/>
              <a:pPr>
                <a:defRPr/>
              </a:pPr>
              <a:t>‹#›</a:t>
            </a:fld>
            <a:endParaRPr lang="en-US"/>
          </a:p>
        </p:txBody>
      </p:sp>
    </p:spTree>
    <p:extLst>
      <p:ext uri="{BB962C8B-B14F-4D97-AF65-F5344CB8AC3E}">
        <p14:creationId xmlns:p14="http://schemas.microsoft.com/office/powerpoint/2010/main" val="2182115116"/>
      </p:ext>
    </p:extLst>
  </p:cSld>
  <p:clrMapOvr>
    <a:masterClrMapping/>
  </p:clrMapOvr>
  <p:transition spd="med">
    <p:strips dir="ld"/>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ADDDDA2D-5E55-4692-8B74-CECBCD014968}" type="slidenum">
              <a:rPr lang="ar-SA"/>
              <a:pPr>
                <a:defRPr/>
              </a:pPr>
              <a:t>‹#›</a:t>
            </a:fld>
            <a:endParaRPr lang="en-US"/>
          </a:p>
        </p:txBody>
      </p:sp>
    </p:spTree>
    <p:extLst>
      <p:ext uri="{BB962C8B-B14F-4D97-AF65-F5344CB8AC3E}">
        <p14:creationId xmlns:p14="http://schemas.microsoft.com/office/powerpoint/2010/main" val="3420840815"/>
      </p:ext>
    </p:extLst>
  </p:cSld>
  <p:clrMapOvr>
    <a:masterClrMapping/>
  </p:clrMapOvr>
  <p:transition spd="med">
    <p:strips dir="ld"/>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1FE8BD3-F8A4-4712-8657-01CC584DB6E8}" type="slidenum">
              <a:rPr lang="ar-SA"/>
              <a:pPr>
                <a:defRPr/>
              </a:pPr>
              <a:t>‹#›</a:t>
            </a:fld>
            <a:endParaRPr lang="en-US"/>
          </a:p>
        </p:txBody>
      </p:sp>
    </p:spTree>
    <p:extLst>
      <p:ext uri="{BB962C8B-B14F-4D97-AF65-F5344CB8AC3E}">
        <p14:creationId xmlns:p14="http://schemas.microsoft.com/office/powerpoint/2010/main" val="1833168313"/>
      </p:ext>
    </p:extLst>
  </p:cSld>
  <p:clrMapOvr>
    <a:masterClrMapping/>
  </p:clrMapOvr>
  <p:transition spd="med">
    <p:strips dir="ld"/>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4AC540E-3BEE-4F50-A9D7-7471E7BD4907}" type="slidenum">
              <a:rPr lang="ar-SA"/>
              <a:pPr>
                <a:defRPr/>
              </a:pPr>
              <a:t>‹#›</a:t>
            </a:fld>
            <a:endParaRPr lang="en-US"/>
          </a:p>
        </p:txBody>
      </p:sp>
    </p:spTree>
    <p:extLst>
      <p:ext uri="{BB962C8B-B14F-4D97-AF65-F5344CB8AC3E}">
        <p14:creationId xmlns:p14="http://schemas.microsoft.com/office/powerpoint/2010/main" val="4132008687"/>
      </p:ext>
    </p:extLst>
  </p:cSld>
  <p:clrMapOvr>
    <a:masterClrMapping/>
  </p:clrMapOvr>
  <p:transition spd="med">
    <p:strips dir="ld"/>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rtl="0">
              <a:defRPr/>
            </a:pPr>
            <a:endParaRPr kumimoji="1" lang="en-US" sz="2400">
              <a:cs typeface="Arial" charset="0"/>
            </a:endParaRPr>
          </a:p>
        </p:txBody>
      </p:sp>
      <p:sp>
        <p:nvSpPr>
          <p:cNvPr id="14438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rtl="0">
              <a:defRPr/>
            </a:pPr>
            <a:endParaRPr kumimoji="1" lang="en-US" sz="2400">
              <a:cs typeface="Arial" charset="0"/>
            </a:endParaRPr>
          </a:p>
        </p:txBody>
      </p:sp>
      <p:sp>
        <p:nvSpPr>
          <p:cNvPr id="14438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rtl="0">
              <a:defRPr/>
            </a:pPr>
            <a:endParaRPr kumimoji="1" lang="en-US" sz="2400">
              <a:cs typeface="Arial" charset="0"/>
            </a:endParaRPr>
          </a:p>
        </p:txBody>
      </p:sp>
      <p:sp>
        <p:nvSpPr>
          <p:cNvPr id="14438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kumimoji="1" lang="en-US" sz="2400">
              <a:cs typeface="Arial" charset="0"/>
            </a:endParaRPr>
          </a:p>
        </p:txBody>
      </p:sp>
      <p:sp>
        <p:nvSpPr>
          <p:cNvPr id="14439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rtl="0">
              <a:defRPr/>
            </a:pPr>
            <a:endParaRPr kumimoji="1" lang="en-US" sz="2400">
              <a:cs typeface="Arial" charset="0"/>
            </a:endParaRPr>
          </a:p>
        </p:txBody>
      </p:sp>
      <p:sp>
        <p:nvSpPr>
          <p:cNvPr id="14439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rtl="0">
              <a:defRPr/>
            </a:pPr>
            <a:endParaRPr kumimoji="1" lang="en-US" sz="2400">
              <a:cs typeface="Arial" charset="0"/>
            </a:endParaRPr>
          </a:p>
        </p:txBody>
      </p:sp>
      <p:sp>
        <p:nvSpPr>
          <p:cNvPr id="14439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rtl="0">
              <a:defRPr/>
            </a:pPr>
            <a:endParaRPr kumimoji="1" lang="en-US" sz="2400">
              <a:cs typeface="Arial" charset="0"/>
            </a:endParaRPr>
          </a:p>
        </p:txBody>
      </p:sp>
      <p:sp>
        <p:nvSpPr>
          <p:cNvPr id="14439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4439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4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cs typeface="Arial" charset="0"/>
              </a:defRPr>
            </a:lvl1pPr>
          </a:lstStyle>
          <a:p>
            <a:pPr>
              <a:defRPr/>
            </a:pPr>
            <a:endParaRPr lang="en-US"/>
          </a:p>
        </p:txBody>
      </p:sp>
      <p:sp>
        <p:nvSpPr>
          <p:cNvPr id="144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cs typeface="Arial" charset="0"/>
              </a:defRPr>
            </a:lvl1pPr>
          </a:lstStyle>
          <a:p>
            <a:pPr>
              <a:defRPr/>
            </a:pPr>
            <a:endParaRPr lang="en-US"/>
          </a:p>
        </p:txBody>
      </p:sp>
      <p:sp>
        <p:nvSpPr>
          <p:cNvPr id="144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cs typeface="Arial" charset="0"/>
              </a:defRPr>
            </a:lvl1pPr>
          </a:lstStyle>
          <a:p>
            <a:pPr>
              <a:defRPr/>
            </a:pPr>
            <a:fld id="{E8F99C46-5E52-49A4-A058-8260F777F64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64"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ransition spd="med">
    <p:strips dir="ld"/>
    <p:sndAc>
      <p:stSnd>
        <p:snd r:embed="rId1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44393"/>
                                        </p:tgtEl>
                                        <p:attrNameLst>
                                          <p:attrName>style.visibility</p:attrName>
                                        </p:attrNameLst>
                                      </p:cBhvr>
                                      <p:to>
                                        <p:strVal val="visible"/>
                                      </p:to>
                                    </p:set>
                                    <p:animEffect transition="in" filter="fade">
                                      <p:cBhvr>
                                        <p:cTn id="7" dur="600">
                                          <p:stCondLst>
                                            <p:cond delay="0"/>
                                          </p:stCondLst>
                                        </p:cTn>
                                        <p:tgtEl>
                                          <p:spTgt spid="144393"/>
                                        </p:tgtEl>
                                      </p:cBhvr>
                                    </p:animEffect>
                                    <p:anim calcmode="lin" valueType="num">
                                      <p:cBhvr>
                                        <p:cTn id="8" dur="600" fill="hold">
                                          <p:stCondLst>
                                            <p:cond delay="0"/>
                                          </p:stCondLst>
                                        </p:cTn>
                                        <p:tgtEl>
                                          <p:spTgt spid="144393"/>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44393"/>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44393"/>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44394">
                                            <p:txEl>
                                              <p:pRg st="0" end="0"/>
                                            </p:txEl>
                                          </p:spTgt>
                                        </p:tgtEl>
                                        <p:attrNameLst>
                                          <p:attrName>style.visibility</p:attrName>
                                        </p:attrNameLst>
                                      </p:cBhvr>
                                      <p:to>
                                        <p:strVal val="visible"/>
                                      </p:to>
                                    </p:set>
                                    <p:animEffect transition="in" filter="slide(fromBottom)">
                                      <p:cBhvr>
                                        <p:cTn id="15" dur="500">
                                          <p:stCondLst>
                                            <p:cond delay="0"/>
                                          </p:stCondLst>
                                        </p:cTn>
                                        <p:tgtEl>
                                          <p:spTgt spid="144394">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44394">
                                            <p:txEl>
                                              <p:pRg st="1" end="1"/>
                                            </p:txEl>
                                          </p:spTgt>
                                        </p:tgtEl>
                                        <p:attrNameLst>
                                          <p:attrName>style.visibility</p:attrName>
                                        </p:attrNameLst>
                                      </p:cBhvr>
                                      <p:to>
                                        <p:strVal val="visible"/>
                                      </p:to>
                                    </p:set>
                                    <p:animEffect transition="in" filter="slide(fromBottom)">
                                      <p:cBhvr>
                                        <p:cTn id="18" dur="500">
                                          <p:stCondLst>
                                            <p:cond delay="0"/>
                                          </p:stCondLst>
                                        </p:cTn>
                                        <p:tgtEl>
                                          <p:spTgt spid="144394">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44394">
                                            <p:txEl>
                                              <p:pRg st="2" end="2"/>
                                            </p:txEl>
                                          </p:spTgt>
                                        </p:tgtEl>
                                        <p:attrNameLst>
                                          <p:attrName>style.visibility</p:attrName>
                                        </p:attrNameLst>
                                      </p:cBhvr>
                                      <p:to>
                                        <p:strVal val="visible"/>
                                      </p:to>
                                    </p:set>
                                    <p:animEffect transition="in" filter="slide(fromBottom)">
                                      <p:cBhvr>
                                        <p:cTn id="21" dur="500">
                                          <p:stCondLst>
                                            <p:cond delay="0"/>
                                          </p:stCondLst>
                                        </p:cTn>
                                        <p:tgtEl>
                                          <p:spTgt spid="144394">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44394">
                                            <p:txEl>
                                              <p:pRg st="3" end="3"/>
                                            </p:txEl>
                                          </p:spTgt>
                                        </p:tgtEl>
                                        <p:attrNameLst>
                                          <p:attrName>style.visibility</p:attrName>
                                        </p:attrNameLst>
                                      </p:cBhvr>
                                      <p:to>
                                        <p:strVal val="visible"/>
                                      </p:to>
                                    </p:set>
                                    <p:animEffect transition="in" filter="slide(fromBottom)">
                                      <p:cBhvr>
                                        <p:cTn id="24" dur="500">
                                          <p:stCondLst>
                                            <p:cond delay="0"/>
                                          </p:stCondLst>
                                        </p:cTn>
                                        <p:tgtEl>
                                          <p:spTgt spid="144394">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144394">
                                            <p:txEl>
                                              <p:pRg st="4" end="4"/>
                                            </p:txEl>
                                          </p:spTgt>
                                        </p:tgtEl>
                                        <p:attrNameLst>
                                          <p:attrName>style.visibility</p:attrName>
                                        </p:attrNameLst>
                                      </p:cBhvr>
                                      <p:to>
                                        <p:strVal val="visible"/>
                                      </p:to>
                                    </p:set>
                                    <p:animEffect transition="in" filter="slide(fromBottom)">
                                      <p:cBhvr>
                                        <p:cTn id="27" dur="500">
                                          <p:stCondLst>
                                            <p:cond delay="0"/>
                                          </p:stCondLst>
                                        </p:cTn>
                                        <p:tgtEl>
                                          <p:spTgt spid="1443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3" grpId="0"/>
      <p:bldP spid="144394" grpId="0" build="p">
        <p:tmplLst>
          <p:tmpl lvl="1">
            <p:tnLst>
              <p:par>
                <p:cTn presetID="12" presetClass="entr" presetSubtype="4" fill="hold" nodeType="clickEffect">
                  <p:stCondLst>
                    <p:cond delay="0"/>
                  </p:stCondLst>
                  <p:childTnLst>
                    <p:set>
                      <p:cBhvr>
                        <p:cTn dur="1" fill="hold">
                          <p:stCondLst>
                            <p:cond delay="0"/>
                          </p:stCondLst>
                        </p:cTn>
                        <p:tgtEl>
                          <p:spTgt spid="144394"/>
                        </p:tgtEl>
                        <p:attrNameLst>
                          <p:attrName>style.visibility</p:attrName>
                        </p:attrNameLst>
                      </p:cBhvr>
                      <p:to>
                        <p:strVal val="visible"/>
                      </p:to>
                    </p:set>
                    <p:animEffect transition="in" filter="slide(fromBottom)">
                      <p:cBhvr>
                        <p:cTn dur="500">
                          <p:stCondLst>
                            <p:cond delay="0"/>
                          </p:stCondLst>
                        </p:cTn>
                        <p:tgtEl>
                          <p:spTgt spid="144394"/>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144394"/>
                        </p:tgtEl>
                        <p:attrNameLst>
                          <p:attrName>style.visibility</p:attrName>
                        </p:attrNameLst>
                      </p:cBhvr>
                      <p:to>
                        <p:strVal val="visible"/>
                      </p:to>
                    </p:set>
                    <p:animEffect transition="in" filter="slide(fromBottom)">
                      <p:cBhvr>
                        <p:cTn dur="500">
                          <p:stCondLst>
                            <p:cond delay="0"/>
                          </p:stCondLst>
                        </p:cTn>
                        <p:tgtEl>
                          <p:spTgt spid="144394"/>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144394"/>
                        </p:tgtEl>
                        <p:attrNameLst>
                          <p:attrName>style.visibility</p:attrName>
                        </p:attrNameLst>
                      </p:cBhvr>
                      <p:to>
                        <p:strVal val="visible"/>
                      </p:to>
                    </p:set>
                    <p:animEffect transition="in" filter="slide(fromBottom)">
                      <p:cBhvr>
                        <p:cTn dur="500">
                          <p:stCondLst>
                            <p:cond delay="0"/>
                          </p:stCondLst>
                        </p:cTn>
                        <p:tgtEl>
                          <p:spTgt spid="144394"/>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144394"/>
                        </p:tgtEl>
                        <p:attrNameLst>
                          <p:attrName>style.visibility</p:attrName>
                        </p:attrNameLst>
                      </p:cBhvr>
                      <p:to>
                        <p:strVal val="visible"/>
                      </p:to>
                    </p:set>
                    <p:animEffect transition="in" filter="slide(fromBottom)">
                      <p:cBhvr>
                        <p:cTn dur="500">
                          <p:stCondLst>
                            <p:cond delay="0"/>
                          </p:stCondLst>
                        </p:cTn>
                        <p:tgtEl>
                          <p:spTgt spid="144394"/>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144394"/>
                        </p:tgtEl>
                        <p:attrNameLst>
                          <p:attrName>style.visibility</p:attrName>
                        </p:attrNameLst>
                      </p:cBhvr>
                      <p:to>
                        <p:strVal val="visible"/>
                      </p:to>
                    </p:set>
                    <p:animEffect transition="in" filter="slide(fromBottom)">
                      <p:cBhvr>
                        <p:cTn dur="500">
                          <p:stCondLst>
                            <p:cond delay="0"/>
                          </p:stCondLst>
                        </p:cTn>
                        <p:tgtEl>
                          <p:spTgt spid="144394"/>
                        </p:tgtEl>
                      </p:cBhvr>
                    </p:animEffect>
                  </p:childTnLst>
                </p:cTn>
              </p:par>
            </p:tnLst>
          </p:tmpl>
        </p:tmplLst>
      </p:bldP>
    </p:bldLst>
  </p:timing>
  <p:txStyles>
    <p:titleStyle>
      <a:lvl1pPr algn="l" rtl="1" eaLnBrk="0" fontAlgn="base" hangingPunct="0">
        <a:spcBef>
          <a:spcPct val="0"/>
        </a:spcBef>
        <a:spcAft>
          <a:spcPct val="0"/>
        </a:spcAft>
        <a:defRPr sz="44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ahoma" pitchFamily="34" charset="0"/>
          <a:cs typeface="Arial" charset="0"/>
        </a:defRPr>
      </a:lvl2pPr>
      <a:lvl3pPr algn="l" rtl="1" eaLnBrk="0" fontAlgn="base" hangingPunct="0">
        <a:spcBef>
          <a:spcPct val="0"/>
        </a:spcBef>
        <a:spcAft>
          <a:spcPct val="0"/>
        </a:spcAft>
        <a:defRPr sz="4400">
          <a:solidFill>
            <a:schemeClr val="tx2"/>
          </a:solidFill>
          <a:latin typeface="Tahoma" pitchFamily="34" charset="0"/>
          <a:cs typeface="Arial" charset="0"/>
        </a:defRPr>
      </a:lvl3pPr>
      <a:lvl4pPr algn="l" rtl="1" eaLnBrk="0" fontAlgn="base" hangingPunct="0">
        <a:spcBef>
          <a:spcPct val="0"/>
        </a:spcBef>
        <a:spcAft>
          <a:spcPct val="0"/>
        </a:spcAft>
        <a:defRPr sz="4400">
          <a:solidFill>
            <a:schemeClr val="tx2"/>
          </a:solidFill>
          <a:latin typeface="Tahoma" pitchFamily="34" charset="0"/>
          <a:cs typeface="Arial" charset="0"/>
        </a:defRPr>
      </a:lvl4pPr>
      <a:lvl5pPr algn="l" rtl="1" eaLnBrk="0" fontAlgn="base" hangingPunct="0">
        <a:spcBef>
          <a:spcPct val="0"/>
        </a:spcBef>
        <a:spcAft>
          <a:spcPct val="0"/>
        </a:spcAft>
        <a:defRPr sz="4400">
          <a:solidFill>
            <a:schemeClr val="tx2"/>
          </a:solidFill>
          <a:latin typeface="Tahoma" pitchFamily="34" charset="0"/>
          <a:cs typeface="Arial" charset="0"/>
        </a:defRPr>
      </a:lvl5pPr>
      <a:lvl6pPr marL="457200" algn="l" rtl="1" fontAlgn="base">
        <a:spcBef>
          <a:spcPct val="0"/>
        </a:spcBef>
        <a:spcAft>
          <a:spcPct val="0"/>
        </a:spcAft>
        <a:defRPr sz="4400">
          <a:solidFill>
            <a:schemeClr val="tx2"/>
          </a:solidFill>
          <a:latin typeface="Tahoma" pitchFamily="34" charset="0"/>
          <a:cs typeface="Arial" charset="0"/>
        </a:defRPr>
      </a:lvl6pPr>
      <a:lvl7pPr marL="914400" algn="l" rtl="1" fontAlgn="base">
        <a:spcBef>
          <a:spcPct val="0"/>
        </a:spcBef>
        <a:spcAft>
          <a:spcPct val="0"/>
        </a:spcAft>
        <a:defRPr sz="4400">
          <a:solidFill>
            <a:schemeClr val="tx2"/>
          </a:solidFill>
          <a:latin typeface="Tahoma" pitchFamily="34" charset="0"/>
          <a:cs typeface="Arial" charset="0"/>
        </a:defRPr>
      </a:lvl7pPr>
      <a:lvl8pPr marL="1371600" algn="l" rtl="1" fontAlgn="base">
        <a:spcBef>
          <a:spcPct val="0"/>
        </a:spcBef>
        <a:spcAft>
          <a:spcPct val="0"/>
        </a:spcAft>
        <a:defRPr sz="4400">
          <a:solidFill>
            <a:schemeClr val="tx2"/>
          </a:solidFill>
          <a:latin typeface="Tahoma" pitchFamily="34" charset="0"/>
          <a:cs typeface="Arial" charset="0"/>
        </a:defRPr>
      </a:lvl8pPr>
      <a:lvl9pPr marL="1828800" algn="l" rtl="1" fontAlgn="base">
        <a:spcBef>
          <a:spcPct val="0"/>
        </a:spcBef>
        <a:spcAft>
          <a:spcPct val="0"/>
        </a:spcAft>
        <a:defRPr sz="4400">
          <a:solidFill>
            <a:schemeClr val="tx2"/>
          </a:solidFill>
          <a:latin typeface="Tahoma" pitchFamily="34" charset="0"/>
          <a:cs typeface="Arial" charset="0"/>
        </a:defRPr>
      </a:lvl9pPr>
    </p:titleStyle>
    <p:bodyStyle>
      <a:lvl1pPr marL="342900" indent="-342900" algn="r" rtl="1"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r" rtl="1"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tebyan.net/bigimage.aspx?img=http://img.tebyan.net/big/1387/01/912410922459122919543121102169173322282.jpg" TargetMode="External"/><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ideo" Target="file:///C:\Documents%20and%20Settings\mehrdad\Desktop\pass.avi" TargetMode="Externa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file:///I:\&#1575;&#1591;&#1604;&#1575;&#1593;&#1575;&#1578;%20&#1575;&#1610;&#1606;&#1578;&#1585;&#1606;&#1578;\&#1662;&#1740;&#1588;&#1711;&#1740;&#1585;&#1740;%20&#1608;%20&#1605;&#1576;&#1575;&#1585;&#1586;&#1607;%20&#1576;&#1575;%20&#1581;&#1585;&#1740;&#1602;%20&#1576;&#1585;&#1575;&#1740;%20&#1575;&#1601;&#1585;&#1575;&#1583;%20&#1590;&#1575;&#1740;&#1593;&#1607;%20&#1606;&#1582;&#1575;&#1593;&#1740;_files\eduartscifire1pic1.jpg" TargetMode="Externa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akhtemanema.ir/imageviewer.aspx?ID=5564"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akhtemanema.ir/imageviewer.aspx?ID=5565"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akhtemanema.ir/imageviewer.aspx?ID=5566" TargetMode="Externa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hyperlink" Target="http://www.sakhtemanema.ir/imageviewer.aspx?ID=5567"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akhtemanema.ir/imageviewer.aspx?ID=556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smtClean="0"/>
          </a:p>
        </p:txBody>
      </p:sp>
      <p:pic>
        <p:nvPicPr>
          <p:cNvPr id="3075" name="Picture 3" descr="atshsoozi"/>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0"/>
            <a:ext cx="9144000" cy="6858000"/>
          </a:xfrm>
          <a:noFill/>
        </p:spPr>
      </p:pic>
      <p:sp>
        <p:nvSpPr>
          <p:cNvPr id="3076" name="WordArt 4"/>
          <p:cNvSpPr>
            <a:spLocks noChangeArrowheads="1" noChangeShapeType="1" noTextEdit="1"/>
          </p:cNvSpPr>
          <p:nvPr/>
        </p:nvSpPr>
        <p:spPr bwMode="auto">
          <a:xfrm>
            <a:off x="357158" y="1484312"/>
            <a:ext cx="8264555" cy="3087695"/>
          </a:xfrm>
          <a:prstGeom prst="rect">
            <a:avLst/>
          </a:prstGeom>
        </p:spPr>
        <p:txBody>
          <a:bodyPr wrap="none" fromWordArt="1">
            <a:prstTxWarp prst="textPlain">
              <a:avLst>
                <a:gd name="adj" fmla="val 50000"/>
              </a:avLst>
            </a:prstTxWarp>
          </a:bodyPr>
          <a:lstStyle/>
          <a:p>
            <a:pPr algn="ctr">
              <a:defRPr/>
            </a:pPr>
            <a:r>
              <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rPr>
              <a:t>حريق وراههاي مقابله با آن</a:t>
            </a:r>
          </a:p>
          <a:p>
            <a:pPr algn="ctr">
              <a:defRPr/>
            </a:pPr>
            <a:endPar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endParaRPr>
          </a:p>
          <a:p>
            <a:pPr algn="ctr">
              <a:defRPr/>
            </a:pPr>
            <a:endPar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endParaRPr>
          </a:p>
          <a:p>
            <a:pPr algn="ctr">
              <a:defRPr/>
            </a:pPr>
            <a:endPar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endParaRPr>
          </a:p>
          <a:p>
            <a:pPr algn="ctr">
              <a:lnSpc>
                <a:spcPct val="200000"/>
              </a:lnSpc>
              <a:defRPr/>
            </a:pPr>
            <a:r>
              <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rPr>
              <a:t>تهيه وتنظيم :  مهناز روشن روان </a:t>
            </a:r>
          </a:p>
          <a:p>
            <a:pPr algn="ctr">
              <a:lnSpc>
                <a:spcPct val="200000"/>
              </a:lnSpc>
              <a:defRPr/>
            </a:pPr>
            <a:r>
              <a:rPr lang="fa-IR"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rPr>
              <a:t>واحد بهداشت حرفه اي سرپلذهاب</a:t>
            </a:r>
            <a:endParaRPr lang="en-US" sz="3200" b="1" kern="10" dirty="0">
              <a:ln w="19050">
                <a:solidFill>
                  <a:srgbClr val="99CCFF"/>
                </a:solidFill>
                <a:round/>
                <a:headEnd/>
                <a:tailEnd/>
              </a:ln>
              <a:solidFill>
                <a:srgbClr val="0066CC"/>
              </a:solidFill>
              <a:effectLst>
                <a:outerShdw dist="35921" dir="2700000" algn="ctr" rotWithShape="0">
                  <a:srgbClr val="990000"/>
                </a:outerShdw>
              </a:effectLst>
              <a:latin typeface="Tahoma"/>
              <a:cs typeface="Tahoma"/>
            </a:endParaRPr>
          </a:p>
        </p:txBody>
      </p:sp>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buFont typeface="Wingdings" pitchFamily="2" charset="2"/>
              <a:buNone/>
            </a:pPr>
            <a:r>
              <a:rPr lang="fa-IR" smtClean="0"/>
              <a:t>تجهيزات خاموش كننده </a:t>
            </a:r>
          </a:p>
          <a:p>
            <a:pPr eaLnBrk="1" hangingPunct="1"/>
            <a:r>
              <a:rPr lang="fa-IR" smtClean="0"/>
              <a:t>الف – متحرك: مثل شن ،سطل آب،پتوي خيس</a:t>
            </a:r>
          </a:p>
          <a:p>
            <a:pPr eaLnBrk="1" hangingPunct="1">
              <a:buFont typeface="Wingdings" pitchFamily="2" charset="2"/>
              <a:buNone/>
            </a:pPr>
            <a:r>
              <a:rPr lang="fa-IR" smtClean="0"/>
              <a:t>خاموش كننده هاي دستي با حداكثر ظرفيت 14 كيلويي</a:t>
            </a:r>
          </a:p>
          <a:p>
            <a:pPr eaLnBrk="1" hangingPunct="1">
              <a:buFont typeface="Wingdings" pitchFamily="2" charset="2"/>
              <a:buNone/>
            </a:pPr>
            <a:r>
              <a:rPr lang="fa-IR" smtClean="0"/>
              <a:t>خاموش كننده هاي چرخدار تا ظرفيت 90 كيلوگرم</a:t>
            </a:r>
          </a:p>
          <a:p>
            <a:pPr eaLnBrk="1" hangingPunct="1"/>
            <a:r>
              <a:rPr lang="fa-IR" smtClean="0"/>
              <a:t>ب : جعبه اطفاء حريق (</a:t>
            </a:r>
            <a:r>
              <a:rPr lang="en-US" smtClean="0"/>
              <a:t>Fire Box</a:t>
            </a:r>
            <a:r>
              <a:rPr lang="fa-IR" smtClean="0"/>
              <a:t> ) ، اسپرينكلرها </a:t>
            </a:r>
          </a:p>
          <a:p>
            <a:pPr eaLnBrk="1" hangingPunct="1">
              <a:buFont typeface="Wingdings" pitchFamily="2" charset="2"/>
              <a:buNone/>
            </a:pPr>
            <a:r>
              <a:rPr lang="fa-IR" smtClean="0"/>
              <a:t>( افشانه ها )</a:t>
            </a:r>
          </a:p>
          <a:p>
            <a:pPr eaLnBrk="1" hangingPunct="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684213" y="1789113"/>
            <a:ext cx="8064500"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fa-IR" sz="2000">
              <a:latin typeface="Arial" pitchFamily="34" charset="0"/>
            </a:endParaRPr>
          </a:p>
          <a:p>
            <a:pPr>
              <a:lnSpc>
                <a:spcPct val="130000"/>
              </a:lnSpc>
            </a:pPr>
            <a:r>
              <a:rPr lang="fa-IR" sz="2000">
                <a:latin typeface="Arial" pitchFamily="34" charset="0"/>
              </a:rPr>
              <a:t>تعريف خاموش كننده :</a:t>
            </a:r>
          </a:p>
          <a:p>
            <a:pPr>
              <a:lnSpc>
                <a:spcPct val="130000"/>
              </a:lnSpc>
            </a:pPr>
            <a:r>
              <a:rPr lang="fa-IR" sz="2000">
                <a:latin typeface="Arial" pitchFamily="34" charset="0"/>
              </a:rPr>
              <a:t>خاموش كننده ها براي استفاده در شرايط اضطراري با اين هدف كه بتوانند در مراحل اوليه شروع آتش سوزي از گسترش آن جلوگيري و آتش را خاموش نمايد ساخته شده اند.</a:t>
            </a:r>
            <a:endParaRPr lang="en-US" sz="2000">
              <a:latin typeface="Arial" pitchFamily="34" charset="0"/>
            </a:endParaRPr>
          </a:p>
          <a:p>
            <a:pPr>
              <a:lnSpc>
                <a:spcPct val="130000"/>
              </a:lnSpc>
            </a:pPr>
            <a:r>
              <a:rPr lang="ar-SA" b="1"/>
              <a:t>1)</a:t>
            </a:r>
            <a:r>
              <a:rPr lang="fa-IR" b="1"/>
              <a:t>كپسول آب وگاز</a:t>
            </a:r>
          </a:p>
          <a:p>
            <a:pPr>
              <a:lnSpc>
                <a:spcPct val="130000"/>
              </a:lnSpc>
            </a:pPr>
            <a:r>
              <a:rPr lang="fa-IR" b="1"/>
              <a:t>2)</a:t>
            </a:r>
            <a:r>
              <a:rPr lang="ar-SA" b="1"/>
              <a:t> کپسول پودرو گاز</a:t>
            </a:r>
            <a:endParaRPr lang="en-US" b="1"/>
          </a:p>
          <a:p>
            <a:pPr>
              <a:lnSpc>
                <a:spcPct val="130000"/>
              </a:lnSpc>
            </a:pPr>
            <a:r>
              <a:rPr lang="fa-IR" b="1"/>
              <a:t>3</a:t>
            </a:r>
            <a:r>
              <a:rPr lang="ar-SA" b="1"/>
              <a:t>) کپسول </a:t>
            </a:r>
            <a:r>
              <a:rPr lang="en-US" b="1"/>
              <a:t>CO2</a:t>
            </a:r>
          </a:p>
          <a:p>
            <a:pPr>
              <a:lnSpc>
                <a:spcPct val="130000"/>
              </a:lnSpc>
            </a:pPr>
            <a:r>
              <a:rPr lang="fa-IR" b="1"/>
              <a:t>4) كپسولهاي كف </a:t>
            </a:r>
          </a:p>
          <a:p>
            <a:pPr>
              <a:lnSpc>
                <a:spcPct val="130000"/>
              </a:lnSpc>
            </a:pPr>
            <a:r>
              <a:rPr lang="fa-IR" b="1"/>
              <a:t>5)كپسولهاي هالوژن</a:t>
            </a:r>
            <a:endParaRPr lang="en-US" b="1"/>
          </a:p>
          <a:p>
            <a:pPr>
              <a:lnSpc>
                <a:spcPct val="130000"/>
              </a:lnSpc>
            </a:pPr>
            <a:r>
              <a:rPr lang="ar-SA" b="1">
                <a:latin typeface="Arial" pitchFamily="34" charset="0"/>
              </a:rPr>
              <a:t> </a:t>
            </a:r>
            <a:endParaRPr lang="en-US" sz="2000" b="1">
              <a:latin typeface="Arial" pitchFamily="34" charset="0"/>
            </a:endParaRPr>
          </a:p>
        </p:txBody>
      </p:sp>
      <p:sp>
        <p:nvSpPr>
          <p:cNvPr id="13315" name="Rectangle 5"/>
          <p:cNvSpPr>
            <a:spLocks noChangeArrowheads="1"/>
          </p:cNvSpPr>
          <p:nvPr/>
        </p:nvSpPr>
        <p:spPr bwMode="auto">
          <a:xfrm>
            <a:off x="2700338" y="1125538"/>
            <a:ext cx="5545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خاموش كننده هاي دستي قابل حمل</a:t>
            </a:r>
          </a:p>
        </p:txBody>
      </p:sp>
    </p:spTree>
  </p:cSld>
  <p:clrMapOvr>
    <a:masterClrMapping/>
  </p:clrMapOvr>
  <p:transition spd="med">
    <p:strips dir="rd"/>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23850" y="2165350"/>
            <a:ext cx="8293100"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r>
              <a:rPr lang="fa-IR" sz="2000">
                <a:latin typeface="Arial" pitchFamily="34" charset="0"/>
              </a:rPr>
              <a:t>كپسول آب وگاز:</a:t>
            </a:r>
            <a:r>
              <a:rPr lang="ar-SA"/>
              <a:t>اين نوع خاموش كننده شامل يك كپسول محتوي آب مي باشد كه عامل خارج كننده آن كه گاز نيتروژن است با فشار به درون كپسول تزريق مي شود . در آتش سوزي جامدات اين خاموش كننده بهترين نوع مي باشد</a:t>
            </a:r>
            <a:r>
              <a:rPr lang="en-US"/>
              <a:t> .</a:t>
            </a:r>
            <a:br>
              <a:rPr lang="en-US"/>
            </a:br>
            <a:r>
              <a:rPr lang="en-US"/>
              <a:t/>
            </a:r>
            <a:br>
              <a:rPr lang="en-US"/>
            </a:br>
            <a:endParaRPr lang="fa-IR" sz="2000">
              <a:latin typeface="Arial" pitchFamily="34" charset="0"/>
            </a:endParaRPr>
          </a:p>
          <a:p>
            <a:pPr>
              <a:lnSpc>
                <a:spcPct val="150000"/>
              </a:lnSpc>
            </a:pPr>
            <a:endParaRPr lang="ar-SA" sz="2000">
              <a:latin typeface="Arial" pitchFamily="34" charset="0"/>
            </a:endParaRPr>
          </a:p>
        </p:txBody>
      </p:sp>
      <p:sp>
        <p:nvSpPr>
          <p:cNvPr id="14339" name="Rectangle 3"/>
          <p:cNvSpPr>
            <a:spLocks noChangeArrowheads="1"/>
          </p:cNvSpPr>
          <p:nvPr/>
        </p:nvSpPr>
        <p:spPr bwMode="auto">
          <a:xfrm>
            <a:off x="4900613" y="1265238"/>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انواع کپسولهای آتش نشانی</a:t>
            </a:r>
            <a:endParaRPr lang="en-US" sz="2400" b="1">
              <a:solidFill>
                <a:schemeClr val="hlink"/>
              </a:solidFill>
            </a:endParaRPr>
          </a:p>
        </p:txBody>
      </p:sp>
      <p:pic>
        <p:nvPicPr>
          <p:cNvPr id="14340" name="Picture 4" descr="کپسول آتش نشانی">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3130550"/>
            <a:ext cx="3024187" cy="332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descr="4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3429000"/>
            <a:ext cx="13525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23850" y="34925"/>
            <a:ext cx="8293100" cy="696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endParaRPr lang="fa-IR" sz="2000">
              <a:latin typeface="Arial" pitchFamily="34" charset="0"/>
            </a:endParaRPr>
          </a:p>
          <a:p>
            <a:pPr>
              <a:lnSpc>
                <a:spcPct val="150000"/>
              </a:lnSpc>
            </a:pPr>
            <a:endParaRPr lang="fa-IR" sz="2000">
              <a:latin typeface="Arial" pitchFamily="34" charset="0"/>
            </a:endParaRPr>
          </a:p>
          <a:p>
            <a:pPr>
              <a:lnSpc>
                <a:spcPct val="150000"/>
              </a:lnSpc>
            </a:pPr>
            <a:endParaRPr lang="en-US" sz="2000">
              <a:latin typeface="Arial" pitchFamily="34" charset="0"/>
            </a:endParaRPr>
          </a:p>
          <a:p>
            <a:pPr>
              <a:lnSpc>
                <a:spcPct val="150000"/>
              </a:lnSpc>
            </a:pPr>
            <a:endParaRPr lang="en-US" sz="2000">
              <a:latin typeface="Arial" pitchFamily="34" charset="0"/>
            </a:endParaRPr>
          </a:p>
          <a:p>
            <a:pPr>
              <a:lnSpc>
                <a:spcPct val="150000"/>
              </a:lnSpc>
            </a:pPr>
            <a:r>
              <a:rPr lang="ar-SA" sz="2000">
                <a:latin typeface="Arial" pitchFamily="34" charset="0"/>
              </a:rPr>
              <a:t>کپسول پودر</a:t>
            </a:r>
            <a:r>
              <a:rPr lang="fa-IR" sz="2000">
                <a:latin typeface="Arial" pitchFamily="34" charset="0"/>
              </a:rPr>
              <a:t>شيميايي:</a:t>
            </a:r>
            <a:r>
              <a:rPr lang="ar-SA"/>
              <a:t>: اين خاموش كننده ها به دو نوع پودر و هوا و پودر و گاز تقسيم مي شوند </a:t>
            </a:r>
            <a:r>
              <a:rPr lang="fa-IR"/>
              <a:t>( پودرها شامل تركيبي از كربنات پتاسيم يا استات پتاسيم در آب ويا مخلوطي از كلرور سديم و پتاسيم و باريم ميباشد ) كه </a:t>
            </a:r>
            <a:r>
              <a:rPr lang="ar-SA"/>
              <a:t>در انواع و وزنهاي مختلف موجود مي باشد</a:t>
            </a:r>
            <a:r>
              <a:rPr lang="en-US"/>
              <a:t> . </a:t>
            </a:r>
            <a:r>
              <a:rPr lang="ar-SA"/>
              <a:t>نوع پودر و هواي اين خاموش كننده شامل يك كپسول پودر شيميايي مي شود كه عامل خارج كننده آن گاز نيتروژن بوده كه با فشار به درون كپسول پودر تزريق مي شود . فشار سنج كوچك موجود بر روي اين خاموش كننده را مي توان نشانه اين نوع خاموش كننده ناميد</a:t>
            </a:r>
            <a:r>
              <a:rPr lang="en-US"/>
              <a:t> . </a:t>
            </a:r>
            <a:r>
              <a:rPr lang="ar-SA"/>
              <a:t>نوع پودر و گاز اين خاموش كننده نيز شامل يك كپسول حاوي پودر شيميايي مي باشد كه عامل خارج كننده آن كه گاز نيتروژن مي باشد بر خلاف كپسول هاي پودر و هوا كه به درون كپسول تزريق مي شد درون يك ظرف كوچك به نام كارتريج به صورت فشرده موجود مي باشد كه با فشار دادن دستگيره آن كارتريج سوراخ شده و گاز درون آن خارج مي شود .علت استفاده از گاز نيتروژن در خاموش كننده ها مايع نشدن اين گاز در فشار بالا مي باشد كه مانع از كلوخه شدن پودر درون كپسول مي شود . كاربرد اين خاموش كننده در آتشهاي كلاس</a:t>
            </a:r>
            <a:r>
              <a:rPr lang="en-US"/>
              <a:t> B </a:t>
            </a:r>
            <a:r>
              <a:rPr lang="ar-SA"/>
              <a:t>و</a:t>
            </a:r>
            <a:r>
              <a:rPr lang="en-US"/>
              <a:t> C </a:t>
            </a:r>
            <a:r>
              <a:rPr lang="ar-SA"/>
              <a:t>مي باشد </a:t>
            </a:r>
            <a:r>
              <a:rPr lang="en-US"/>
              <a:t>.</a:t>
            </a:r>
            <a:endParaRPr lang="en-US" sz="2000">
              <a:latin typeface="Arial" pitchFamily="34" charset="0"/>
            </a:endParaRPr>
          </a:p>
          <a:p>
            <a:pPr>
              <a:lnSpc>
                <a:spcPct val="150000"/>
              </a:lnSpc>
            </a:pPr>
            <a:endParaRPr lang="ar-SA" sz="2000">
              <a:latin typeface="Arial" pitchFamily="34" charset="0"/>
            </a:endParaRPr>
          </a:p>
        </p:txBody>
      </p:sp>
      <p:sp>
        <p:nvSpPr>
          <p:cNvPr id="15363" name="Rectangle 3"/>
          <p:cNvSpPr>
            <a:spLocks noChangeArrowheads="1"/>
          </p:cNvSpPr>
          <p:nvPr/>
        </p:nvSpPr>
        <p:spPr bwMode="auto">
          <a:xfrm>
            <a:off x="4900613" y="1265238"/>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انواع کپسولهای آتش نشانی</a:t>
            </a:r>
            <a:endParaRPr lang="en-US" sz="2400" b="1">
              <a:solidFill>
                <a:schemeClr val="hlink"/>
              </a:solidFill>
            </a:endParaRPr>
          </a:p>
        </p:txBody>
      </p:sp>
    </p:spTree>
  </p:cSld>
  <p:clrMapOvr>
    <a:masterClrMapping/>
  </p:clrMapOvr>
  <p:transition spd="med">
    <p:strips dir="ru"/>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2549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16387" name="Picture 3" descr="4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2349500"/>
            <a:ext cx="3889375"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4"/>
          <p:cNvSpPr>
            <a:spLocks noChangeArrowheads="1"/>
          </p:cNvSpPr>
          <p:nvPr/>
        </p:nvSpPr>
        <p:spPr bwMode="auto">
          <a:xfrm>
            <a:off x="6156325" y="5661025"/>
            <a:ext cx="18065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a-IR" b="1">
                <a:solidFill>
                  <a:srgbClr val="FF0000"/>
                </a:solidFill>
                <a:cs typeface="Times New Roman" pitchFamily="18" charset="0"/>
              </a:rPr>
              <a:t>كپسولها ي پودرو هوا</a:t>
            </a:r>
            <a:endParaRPr lang="fa-IR" b="1">
              <a:latin typeface="Arial" pitchFamily="34" charset="0"/>
            </a:endParaRPr>
          </a:p>
        </p:txBody>
      </p:sp>
      <p:pic>
        <p:nvPicPr>
          <p:cNvPr id="16389" name="Picture 5" descr="46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2636838"/>
            <a:ext cx="1230313"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Rectangle 6"/>
          <p:cNvSpPr>
            <a:spLocks noChangeArrowheads="1"/>
          </p:cNvSpPr>
          <p:nvPr/>
        </p:nvSpPr>
        <p:spPr bwMode="auto">
          <a:xfrm>
            <a:off x="919163" y="5661025"/>
            <a:ext cx="1781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a-IR" b="1">
                <a:solidFill>
                  <a:srgbClr val="FF0000"/>
                </a:solidFill>
                <a:cs typeface="Times New Roman" pitchFamily="18" charset="0"/>
              </a:rPr>
              <a:t>كپسولها ي پودرو گاز</a:t>
            </a:r>
            <a:endParaRPr lang="fa-IR" b="1">
              <a:latin typeface="Arial" pitchFamily="34" charset="0"/>
            </a:endParaRPr>
          </a:p>
        </p:txBody>
      </p:sp>
    </p:spTree>
  </p:cSld>
  <p:clrMapOvr>
    <a:masterClrMapping/>
  </p:clrMapOvr>
  <p:transition spd="med">
    <p:strips dir="ru"/>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23850" y="654050"/>
            <a:ext cx="8293100"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endParaRPr lang="en-US" sz="2000">
              <a:latin typeface="Arial" pitchFamily="34" charset="0"/>
            </a:endParaRPr>
          </a:p>
          <a:p>
            <a:pPr algn="just">
              <a:lnSpc>
                <a:spcPct val="150000"/>
              </a:lnSpc>
            </a:pPr>
            <a:endParaRPr lang="fa-IR" sz="2000">
              <a:latin typeface="Arial" pitchFamily="34" charset="0"/>
            </a:endParaRPr>
          </a:p>
          <a:p>
            <a:pPr algn="just">
              <a:lnSpc>
                <a:spcPct val="150000"/>
              </a:lnSpc>
            </a:pPr>
            <a:endParaRPr lang="fa-IR" sz="2000">
              <a:latin typeface="Arial" pitchFamily="34" charset="0"/>
            </a:endParaRPr>
          </a:p>
          <a:p>
            <a:pPr algn="just">
              <a:lnSpc>
                <a:spcPct val="150000"/>
              </a:lnSpc>
            </a:pPr>
            <a:r>
              <a:rPr lang="ar-SA" sz="2000">
                <a:latin typeface="Arial" pitchFamily="34" charset="0"/>
              </a:rPr>
              <a:t>کپسول </a:t>
            </a:r>
            <a:r>
              <a:rPr lang="en-US" sz="2000">
                <a:latin typeface="Arial" pitchFamily="34" charset="0"/>
              </a:rPr>
              <a:t>CO2</a:t>
            </a:r>
            <a:r>
              <a:rPr lang="fa-IR" sz="2000">
                <a:latin typeface="Arial" pitchFamily="34" charset="0"/>
              </a:rPr>
              <a:t>:</a:t>
            </a:r>
            <a:r>
              <a:rPr lang="ar-SA"/>
              <a:t>اين نوع خاموش كننده محتوي گاز دي اكسيد كربن بوده كه به صورت مايع درون كپسول قرار دارد و در هنگام خروج از كپسول به علت افت فشار ناگهاني آن سرماي فوق العاده اي پيدا مي كند كه با سرد كردن جسم در حال سوختن آتش را اطفاي مي كند</a:t>
            </a:r>
            <a:r>
              <a:rPr lang="en-US"/>
              <a:t> . </a:t>
            </a:r>
            <a:r>
              <a:rPr lang="ar-SA"/>
              <a:t>مشخصه اصلي </a:t>
            </a:r>
            <a:endParaRPr lang="en-US"/>
          </a:p>
          <a:p>
            <a:pPr algn="just">
              <a:lnSpc>
                <a:spcPct val="150000"/>
              </a:lnSpc>
            </a:pPr>
            <a:r>
              <a:rPr lang="ar-SA"/>
              <a:t>اين نوع خاموش كننده ها نازل شيپوري آن مي باشد .از اين خاموش </a:t>
            </a:r>
            <a:endParaRPr lang="en-US"/>
          </a:p>
          <a:p>
            <a:pPr algn="just">
              <a:lnSpc>
                <a:spcPct val="150000"/>
              </a:lnSpc>
            </a:pPr>
            <a:r>
              <a:rPr lang="ar-SA"/>
              <a:t>كننده در آتش سوزي ادوات برقي و همچنين مايعات قابل اشتعال استفاده </a:t>
            </a:r>
            <a:endParaRPr lang="en-US"/>
          </a:p>
          <a:p>
            <a:pPr>
              <a:lnSpc>
                <a:spcPct val="150000"/>
              </a:lnSpc>
            </a:pPr>
            <a:r>
              <a:rPr lang="ar-SA"/>
              <a:t>مي شود</a:t>
            </a:r>
            <a:r>
              <a:rPr lang="en-US"/>
              <a:t> . </a:t>
            </a:r>
            <a:br>
              <a:rPr lang="en-US"/>
            </a:br>
            <a:r>
              <a:rPr lang="en-US"/>
              <a:t/>
            </a:r>
            <a:br>
              <a:rPr lang="en-US"/>
            </a:br>
            <a:r>
              <a:rPr lang="en-US"/>
              <a:t/>
            </a:r>
            <a:br>
              <a:rPr lang="en-US"/>
            </a:br>
            <a:endParaRPr lang="en-US" sz="2000">
              <a:latin typeface="Arial" pitchFamily="34" charset="0"/>
            </a:endParaRPr>
          </a:p>
          <a:p>
            <a:pPr>
              <a:lnSpc>
                <a:spcPct val="150000"/>
              </a:lnSpc>
            </a:pPr>
            <a:endParaRPr lang="ar-SA" sz="2000">
              <a:latin typeface="Arial" pitchFamily="34" charset="0"/>
            </a:endParaRPr>
          </a:p>
        </p:txBody>
      </p:sp>
      <p:sp>
        <p:nvSpPr>
          <p:cNvPr id="17411" name="Rectangle 3"/>
          <p:cNvSpPr>
            <a:spLocks noChangeArrowheads="1"/>
          </p:cNvSpPr>
          <p:nvPr/>
        </p:nvSpPr>
        <p:spPr bwMode="auto">
          <a:xfrm>
            <a:off x="4900613" y="1265238"/>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انواع کپسولهای آتش نشانی</a:t>
            </a:r>
            <a:endParaRPr lang="en-US" sz="2400" b="1">
              <a:solidFill>
                <a:schemeClr val="hlink"/>
              </a:solidFill>
            </a:endParaRPr>
          </a:p>
        </p:txBody>
      </p:sp>
      <p:pic>
        <p:nvPicPr>
          <p:cNvPr id="17412" name="Picture 4" descr="5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213100"/>
            <a:ext cx="29813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heel/>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21351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18435" name="Picture 3" descr="4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2781300"/>
            <a:ext cx="2617788"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4"/>
          <p:cNvSpPr>
            <a:spLocks noChangeArrowheads="1"/>
          </p:cNvSpPr>
          <p:nvPr/>
        </p:nvSpPr>
        <p:spPr bwMode="auto">
          <a:xfrm>
            <a:off x="5003800" y="5661025"/>
            <a:ext cx="4398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solidFill>
                  <a:schemeClr val="hlink"/>
                </a:solidFill>
              </a:rPr>
              <a:t>            </a:t>
            </a:r>
            <a:r>
              <a:rPr lang="fa-IR" b="1">
                <a:solidFill>
                  <a:schemeClr val="hlink"/>
                </a:solidFill>
              </a:rPr>
              <a:t>كپسول گاز </a:t>
            </a:r>
            <a:r>
              <a:rPr lang="en-US" b="1">
                <a:solidFill>
                  <a:schemeClr val="hlink"/>
                </a:solidFill>
              </a:rPr>
              <a:t>co2 </a:t>
            </a:r>
            <a:r>
              <a:rPr lang="fa-IR" b="1">
                <a:solidFill>
                  <a:schemeClr val="hlink"/>
                </a:solidFill>
              </a:rPr>
              <a:t>چرخدار</a:t>
            </a:r>
            <a:r>
              <a:rPr lang="fa-IR">
                <a:solidFill>
                  <a:schemeClr val="hlink"/>
                </a:solidFill>
              </a:rPr>
              <a:t>                      </a:t>
            </a:r>
            <a:r>
              <a:rPr lang="en-US">
                <a:solidFill>
                  <a:schemeClr val="hlink"/>
                </a:solidFill>
              </a:rPr>
              <a:t> </a:t>
            </a:r>
          </a:p>
        </p:txBody>
      </p:sp>
      <p:sp>
        <p:nvSpPr>
          <p:cNvPr id="18437" name="Rectangle 5"/>
          <p:cNvSpPr>
            <a:spLocks noChangeArrowheads="1"/>
          </p:cNvSpPr>
          <p:nvPr/>
        </p:nvSpPr>
        <p:spPr bwMode="auto">
          <a:xfrm>
            <a:off x="0" y="1939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18438" name="Picture 6" descr="5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2492375"/>
            <a:ext cx="4752975"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Rectangle 7"/>
          <p:cNvSpPr>
            <a:spLocks noChangeArrowheads="1"/>
          </p:cNvSpPr>
          <p:nvPr/>
        </p:nvSpPr>
        <p:spPr bwMode="auto">
          <a:xfrm>
            <a:off x="133350" y="5734050"/>
            <a:ext cx="413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a-IR" sz="1200" b="1">
                <a:solidFill>
                  <a:srgbClr val="FF0000"/>
                </a:solidFill>
                <a:ea typeface="Times New Roman" pitchFamily="18" charset="0"/>
                <a:cs typeface="Tahoma" pitchFamily="34" charset="0"/>
              </a:rPr>
              <a:t>                              </a:t>
            </a:r>
            <a:r>
              <a:rPr lang="fa-IR" b="1">
                <a:solidFill>
                  <a:srgbClr val="FF0000"/>
                </a:solidFill>
                <a:ea typeface="Times New Roman" pitchFamily="18" charset="0"/>
                <a:cs typeface="Tahoma" pitchFamily="34" charset="0"/>
              </a:rPr>
              <a:t>كپسول پودر وگاز چرخدار</a:t>
            </a:r>
            <a:endParaRPr lang="fa-IR">
              <a:latin typeface="Arial" pitchFamily="34" charset="0"/>
              <a:ea typeface="Times New Roman" pitchFamily="18" charset="0"/>
              <a:cs typeface="Tahoma" pitchFamily="34" charset="0"/>
            </a:endParaRPr>
          </a:p>
        </p:txBody>
      </p:sp>
    </p:spTree>
  </p:cSld>
  <p:clrMapOvr>
    <a:masterClrMapping/>
  </p:clrMapOvr>
  <p:transition spd="med">
    <p:wheel/>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23850" y="2187575"/>
            <a:ext cx="829310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r>
              <a:rPr lang="fa-IR" sz="2000">
                <a:latin typeface="Arial" pitchFamily="34" charset="0"/>
              </a:rPr>
              <a:t>كپسولهاي هالوژن : </a:t>
            </a:r>
            <a:r>
              <a:rPr lang="ar-SA"/>
              <a:t>مواد هالوژنه خاموش كننده هايي هستند كه مكا نيسم خاموش كردن آن شبا هت زيادي به گاز </a:t>
            </a:r>
            <a:r>
              <a:rPr lang="en-US"/>
              <a:t>CO2</a:t>
            </a:r>
            <a:r>
              <a:rPr lang="ar-SA"/>
              <a:t> دارد </a:t>
            </a:r>
            <a:r>
              <a:rPr lang="fa-IR"/>
              <a:t>( پايه آنها متان يا اتان است كه به جاي هيدروژن آنها يك يا چند ماده هالوژنه جايگزين ميشود  مانند </a:t>
            </a:r>
            <a:r>
              <a:rPr lang="en-US"/>
              <a:t>CF3Br</a:t>
            </a:r>
            <a:r>
              <a:rPr lang="fa-IR"/>
              <a:t> )</a:t>
            </a:r>
            <a:r>
              <a:rPr lang="ar-SA"/>
              <a:t>، بدين معني كه بعلت سنگين تر بودن از هوا به سرعت روي حريق را پوشا نده و جا نشين هوا مي شود و ماده سوزان را از اكسيژن محيط محروم مي سازد . اين مواد وقتي از خاموش كننده خارج و در محيط ريخته مي شود به سرعت تبديل به بخار و تبخير مي شود </a:t>
            </a:r>
            <a:endParaRPr lang="en-US" sz="2000">
              <a:latin typeface="Arial" pitchFamily="34" charset="0"/>
            </a:endParaRPr>
          </a:p>
          <a:p>
            <a:pPr>
              <a:lnSpc>
                <a:spcPct val="150000"/>
              </a:lnSpc>
            </a:pPr>
            <a:r>
              <a:rPr lang="ar-SA" sz="2000">
                <a:latin typeface="Arial" pitchFamily="34" charset="0"/>
              </a:rPr>
              <a:t> </a:t>
            </a:r>
          </a:p>
        </p:txBody>
      </p:sp>
      <p:sp>
        <p:nvSpPr>
          <p:cNvPr id="19459" name="Rectangle 3"/>
          <p:cNvSpPr>
            <a:spLocks noChangeArrowheads="1"/>
          </p:cNvSpPr>
          <p:nvPr/>
        </p:nvSpPr>
        <p:spPr bwMode="auto">
          <a:xfrm>
            <a:off x="4900613" y="1265238"/>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انواع کپسولهای آتش نشانی</a:t>
            </a:r>
            <a:endParaRPr lang="en-US" sz="2400" b="1">
              <a:solidFill>
                <a:schemeClr val="hlink"/>
              </a:solidFill>
            </a:endParaRPr>
          </a:p>
        </p:txBody>
      </p:sp>
      <p:sp>
        <p:nvSpPr>
          <p:cNvPr id="19460" name="Rectangle 4"/>
          <p:cNvSpPr>
            <a:spLocks noChangeArrowheads="1"/>
          </p:cNvSpPr>
          <p:nvPr/>
        </p:nvSpPr>
        <p:spPr bwMode="auto">
          <a:xfrm>
            <a:off x="2771775" y="4318000"/>
            <a:ext cx="3819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a:r>
              <a:rPr lang="ar-SA"/>
              <a:t>. </a:t>
            </a:r>
          </a:p>
        </p:txBody>
      </p:sp>
      <p:pic>
        <p:nvPicPr>
          <p:cNvPr id="19461" name="Picture 5" descr="5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3933825"/>
            <a:ext cx="10795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heel/>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ss.avi">
            <a:hlinkClick r:id="" action="ppaction://media"/>
          </p:cNvPr>
          <p:cNvPicPr>
            <a:picLocks noRot="1" noChangeAspect="1"/>
          </p:cNvPicPr>
          <p:nvPr>
            <a:videoFile r:link="rId1"/>
          </p:nvPr>
        </p:nvPicPr>
        <p:blipFill>
          <a:blip r:embed="rId4">
            <a:extLst>
              <a:ext uri="{28A0092B-C50C-407E-A947-70E740481C1C}">
                <a14:useLocalDpi xmlns:a14="http://schemas.microsoft.com/office/drawing/2010/main" val="0"/>
              </a:ext>
            </a:extLst>
          </a:blip>
          <a:srcRect/>
          <a:stretch>
            <a:fillRect/>
          </a:stretch>
        </p:blipFill>
        <p:spPr bwMode="auto">
          <a:xfrm>
            <a:off x="571500" y="2071688"/>
            <a:ext cx="8001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ld"/>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700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23850" y="2187575"/>
            <a:ext cx="829310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endParaRPr lang="en-US" sz="2000">
              <a:latin typeface="Arial" pitchFamily="34" charset="0"/>
            </a:endParaRPr>
          </a:p>
          <a:p>
            <a:pPr>
              <a:lnSpc>
                <a:spcPct val="150000"/>
              </a:lnSpc>
            </a:pPr>
            <a:r>
              <a:rPr lang="fa-IR" sz="2000">
                <a:latin typeface="Arial" pitchFamily="34" charset="0"/>
              </a:rPr>
              <a:t>خاموش كننده فوم ( كف ): </a:t>
            </a:r>
            <a:r>
              <a:rPr lang="ar-SA"/>
              <a:t>اين نوع خاموش كننده ها محتوي محلولي از آب و </a:t>
            </a:r>
            <a:r>
              <a:rPr lang="fa-IR"/>
              <a:t>كف  ميباشد( كف ها  دو نوع است : كف شيميايي  كه شامل  سولفات آلومينيم  و بيكربنات سديم و كف مكانيكي كه شامل تركيبات صابوني ميي</a:t>
            </a:r>
            <a:r>
              <a:rPr lang="ar-SA"/>
              <a:t>اشند </a:t>
            </a:r>
            <a:r>
              <a:rPr lang="fa-IR"/>
              <a:t>)</a:t>
            </a:r>
            <a:r>
              <a:rPr lang="ar-SA"/>
              <a:t> </a:t>
            </a:r>
            <a:r>
              <a:rPr lang="fa-IR"/>
              <a:t>كه </a:t>
            </a:r>
            <a:r>
              <a:rPr lang="ar-SA"/>
              <a:t>در هنگام خروج از كپسول به صورت كف بر سطح ماده سوختني ريخته مي شود .كاربرد اين خاموش كننده نسبت به ساير خاموش كننده ها كمتر مي باشد اما بهترين خاموش كننده جهت اطفاي مايعات قابل سوختن مي باشد</a:t>
            </a:r>
            <a:r>
              <a:rPr lang="fa-IR"/>
              <a:t>.</a:t>
            </a:r>
            <a:endParaRPr lang="ar-SA"/>
          </a:p>
        </p:txBody>
      </p:sp>
      <p:sp>
        <p:nvSpPr>
          <p:cNvPr id="21507" name="Rectangle 3"/>
          <p:cNvSpPr>
            <a:spLocks noChangeArrowheads="1"/>
          </p:cNvSpPr>
          <p:nvPr/>
        </p:nvSpPr>
        <p:spPr bwMode="auto">
          <a:xfrm>
            <a:off x="4900613" y="1265238"/>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انواع کپسولهای آتش نشانی</a:t>
            </a:r>
            <a:endParaRPr lang="en-US" sz="2400" b="1">
              <a:solidFill>
                <a:schemeClr val="hlink"/>
              </a:solidFill>
            </a:endParaRPr>
          </a:p>
        </p:txBody>
      </p:sp>
    </p:spTree>
  </p:cSld>
  <p:clrMapOvr>
    <a:masterClrMapping/>
  </p:clrMapOvr>
  <p:transition spd="med">
    <p:plus/>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95738" y="3590925"/>
            <a:ext cx="446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rtl="0" eaLnBrk="0" hangingPunct="0"/>
            <a:endParaRPr lang="en-US">
              <a:latin typeface="Arial" pitchFamily="34" charset="0"/>
            </a:endParaRPr>
          </a:p>
        </p:txBody>
      </p:sp>
      <p:pic>
        <p:nvPicPr>
          <p:cNvPr id="4099" name="Picture 3" descr="I:\اطلاعات اينترنت\پیشگیری و مبارزه با حریق برای افراد ضایعه نخاعی_files\eduartscifire1pic1.jpg"/>
          <p:cNvPicPr>
            <a:picLocks noChangeAspect="1" noChangeArrowheads="1"/>
          </p:cNvPicPr>
          <p:nvPr/>
        </p:nvPicPr>
        <p:blipFill>
          <a:blip r:embed="rId3" r:link="rId4">
            <a:extLst>
              <a:ext uri="{28A0092B-C50C-407E-A947-70E740481C1C}">
                <a14:useLocalDpi xmlns:a14="http://schemas.microsoft.com/office/drawing/2010/main"/>
              </a:ext>
            </a:extLst>
          </a:blip>
          <a:srcRect/>
          <a:stretch>
            <a:fillRect/>
          </a:stretch>
        </p:blipFill>
        <p:spPr bwMode="auto">
          <a:xfrm>
            <a:off x="179388" y="2276475"/>
            <a:ext cx="316865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1258888" y="4724400"/>
            <a:ext cx="1152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spcBef>
                <a:spcPct val="50000"/>
              </a:spcBef>
            </a:pPr>
            <a:r>
              <a:rPr lang="fa-IR" b="1">
                <a:solidFill>
                  <a:schemeClr val="folHlink"/>
                </a:solidFill>
              </a:rPr>
              <a:t>مثلث حريق</a:t>
            </a:r>
            <a:endParaRPr lang="en-US" b="1">
              <a:solidFill>
                <a:schemeClr val="folHlink"/>
              </a:solidFill>
            </a:endParaRPr>
          </a:p>
        </p:txBody>
      </p:sp>
      <p:sp>
        <p:nvSpPr>
          <p:cNvPr id="4101" name="Rectangle 5"/>
          <p:cNvSpPr>
            <a:spLocks noChangeArrowheads="1"/>
          </p:cNvSpPr>
          <p:nvPr/>
        </p:nvSpPr>
        <p:spPr bwMode="auto">
          <a:xfrm>
            <a:off x="3924300" y="2052638"/>
            <a:ext cx="4464050"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30000"/>
              </a:lnSpc>
            </a:pPr>
            <a:r>
              <a:rPr lang="ar-SA" sz="2000"/>
              <a:t>آتش نتيجه يك واكنش شيمياي</a:t>
            </a:r>
            <a:r>
              <a:rPr lang="fa-IR" sz="2000"/>
              <a:t>ی</a:t>
            </a:r>
            <a:r>
              <a:rPr lang="ar-SA" sz="2000"/>
              <a:t> است كه معمولاً ميان اكسيژن اتمسفر و يك نوع سوخت اتفاق م</a:t>
            </a:r>
            <a:r>
              <a:rPr lang="fa-IR" sz="2000"/>
              <a:t>ی </a:t>
            </a:r>
            <a:r>
              <a:rPr lang="ar-SA" sz="2000"/>
              <a:t>افتد؛ البته تنها احاطه يك ماده سوختن</a:t>
            </a:r>
            <a:r>
              <a:rPr lang="fa-IR" sz="2000"/>
              <a:t>ی</a:t>
            </a:r>
            <a:r>
              <a:rPr lang="ar-SA" sz="2000"/>
              <a:t> به وسيله اكسيژن ، سبب آتش گرفتن آن نم</a:t>
            </a:r>
            <a:r>
              <a:rPr lang="fa-IR" sz="2000"/>
              <a:t>ی</a:t>
            </a:r>
            <a:r>
              <a:rPr lang="ar-SA" sz="2000"/>
              <a:t> شود. بلكه برا</a:t>
            </a:r>
            <a:r>
              <a:rPr lang="fa-IR" sz="2000"/>
              <a:t>ی</a:t>
            </a:r>
            <a:r>
              <a:rPr lang="ar-SA" sz="2000"/>
              <a:t> اين كه واكنش احتراق اتفاق بيفتد بايد ماده سوختن</a:t>
            </a:r>
            <a:r>
              <a:rPr lang="fa-IR" sz="2000"/>
              <a:t>ی</a:t>
            </a:r>
            <a:r>
              <a:rPr lang="ar-SA" sz="2000"/>
              <a:t> به حد</a:t>
            </a:r>
            <a:r>
              <a:rPr lang="fa-IR" sz="2000"/>
              <a:t>ی</a:t>
            </a:r>
            <a:r>
              <a:rPr lang="ar-SA" sz="2000"/>
              <a:t> گرم شود كه به دما</a:t>
            </a:r>
            <a:r>
              <a:rPr lang="fa-IR" sz="2000"/>
              <a:t>ی</a:t>
            </a:r>
            <a:r>
              <a:rPr lang="ar-SA" sz="2000"/>
              <a:t> احتراق خود برسد. </a:t>
            </a:r>
            <a:br>
              <a:rPr lang="ar-SA" sz="2000"/>
            </a:br>
            <a:r>
              <a:rPr lang="ar-SA" sz="2000"/>
              <a:t/>
            </a:r>
            <a:br>
              <a:rPr lang="ar-SA" sz="2000"/>
            </a:br>
            <a:endParaRPr lang="ar-SA" sz="2000"/>
          </a:p>
        </p:txBody>
      </p:sp>
      <p:sp>
        <p:nvSpPr>
          <p:cNvPr id="4102" name="Rectangle 6"/>
          <p:cNvSpPr>
            <a:spLocks noChangeArrowheads="1"/>
          </p:cNvSpPr>
          <p:nvPr/>
        </p:nvSpPr>
        <p:spPr bwMode="auto">
          <a:xfrm>
            <a:off x="539750" y="5256213"/>
            <a:ext cx="79200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ar-SA" sz="2000"/>
              <a:t>برای آشنائی با تجهيزات ضدحريق ابتدا نياز است انواع مواد قابل اشتعال، راههای مختلف خاموش کردن حريقها</a:t>
            </a:r>
            <a:r>
              <a:rPr lang="fa-IR" sz="2000"/>
              <a:t> </a:t>
            </a:r>
            <a:r>
              <a:rPr lang="ar-SA" sz="2000"/>
              <a:t>و طبقه بندی انواع آتش را شناخته و بر اساس آنها انواع کپسول های آتش نشانی را انتخاب و اماکن مختلف را تجهيز نمود.</a:t>
            </a:r>
          </a:p>
        </p:txBody>
      </p:sp>
      <p:sp>
        <p:nvSpPr>
          <p:cNvPr id="4103" name="Rectangle 7"/>
          <p:cNvSpPr>
            <a:spLocks noChangeArrowheads="1"/>
          </p:cNvSpPr>
          <p:nvPr/>
        </p:nvSpPr>
        <p:spPr bwMode="auto">
          <a:xfrm>
            <a:off x="5292725" y="1341438"/>
            <a:ext cx="2663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ar-SA" sz="2400" b="1">
                <a:solidFill>
                  <a:schemeClr val="hlink"/>
                </a:solidFill>
              </a:rPr>
              <a:t>آتش چيست؟</a:t>
            </a:r>
            <a:br>
              <a:rPr lang="ar-SA" sz="2400" b="1">
                <a:solidFill>
                  <a:schemeClr val="hlink"/>
                </a:solidFill>
              </a:rPr>
            </a:br>
            <a:endParaRPr lang="en-US" sz="2400" b="1">
              <a:solidFill>
                <a:schemeClr val="hlink"/>
              </a:solidFill>
            </a:endParaRPr>
          </a:p>
        </p:txBody>
      </p:sp>
    </p:spTree>
  </p:cSld>
  <p:clrMapOvr>
    <a:masterClrMapping/>
  </p:clrMapOvr>
  <p:transition spd="med">
    <p:pull/>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755650" y="2133600"/>
            <a:ext cx="761365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sz="2400">
              <a:solidFill>
                <a:schemeClr val="hlink"/>
              </a:solidFill>
              <a:latin typeface="Arial" pitchFamily="34" charset="0"/>
            </a:endParaRPr>
          </a:p>
          <a:p>
            <a:pPr>
              <a:lnSpc>
                <a:spcPct val="150000"/>
              </a:lnSpc>
            </a:pPr>
            <a:r>
              <a:rPr lang="fa-IR" sz="2000">
                <a:latin typeface="Arial" pitchFamily="34" charset="0"/>
              </a:rPr>
              <a:t>1- خاموش کننده محتوی آب به رنگ قرمز می باشد</a:t>
            </a:r>
            <a:endParaRPr lang="en-US" sz="2000">
              <a:latin typeface="Arial" pitchFamily="34" charset="0"/>
            </a:endParaRPr>
          </a:p>
          <a:p>
            <a:pPr>
              <a:lnSpc>
                <a:spcPct val="150000"/>
              </a:lnSpc>
            </a:pPr>
            <a:r>
              <a:rPr lang="fa-IR" sz="2000">
                <a:latin typeface="Arial" pitchFamily="34" charset="0"/>
              </a:rPr>
              <a:t>2- خاموش کننده محتوی کف به رنگ زرد یا لیموئی می باشد </a:t>
            </a:r>
            <a:endParaRPr lang="en-US" sz="2000">
              <a:latin typeface="Arial" pitchFamily="34" charset="0"/>
            </a:endParaRPr>
          </a:p>
          <a:p>
            <a:pPr>
              <a:lnSpc>
                <a:spcPct val="150000"/>
              </a:lnSpc>
            </a:pPr>
            <a:r>
              <a:rPr lang="fa-IR" sz="2000">
                <a:latin typeface="Arial" pitchFamily="34" charset="0"/>
              </a:rPr>
              <a:t>3- خاموش کننده محتوی پودر به رنگ آبی می باشد </a:t>
            </a:r>
            <a:endParaRPr lang="en-US" sz="2000">
              <a:latin typeface="Arial" pitchFamily="34" charset="0"/>
            </a:endParaRPr>
          </a:p>
          <a:p>
            <a:pPr>
              <a:lnSpc>
                <a:spcPct val="150000"/>
              </a:lnSpc>
            </a:pPr>
            <a:r>
              <a:rPr lang="fa-IR" sz="2000">
                <a:latin typeface="Arial" pitchFamily="34" charset="0"/>
              </a:rPr>
              <a:t>4- خاموش کننده محتوی گاز </a:t>
            </a:r>
            <a:r>
              <a:rPr lang="en-US" sz="2000">
                <a:latin typeface="Arial" pitchFamily="34" charset="0"/>
              </a:rPr>
              <a:t>co2</a:t>
            </a:r>
            <a:r>
              <a:rPr lang="fa-IR" sz="2000">
                <a:latin typeface="Arial" pitchFamily="34" charset="0"/>
              </a:rPr>
              <a:t> به رنگ مشکی می باشد</a:t>
            </a:r>
            <a:endParaRPr lang="en-US" sz="2000">
              <a:latin typeface="Arial" pitchFamily="34" charset="0"/>
            </a:endParaRPr>
          </a:p>
          <a:p>
            <a:pPr>
              <a:lnSpc>
                <a:spcPct val="150000"/>
              </a:lnSpc>
            </a:pPr>
            <a:r>
              <a:rPr lang="fa-IR" sz="2000">
                <a:latin typeface="Arial" pitchFamily="34" charset="0"/>
              </a:rPr>
              <a:t>5- خاموش کننده محتوی هالوژنه به رنگ سبز می باشد</a:t>
            </a:r>
          </a:p>
          <a:p>
            <a:pPr>
              <a:lnSpc>
                <a:spcPct val="150000"/>
              </a:lnSpc>
            </a:pPr>
            <a:r>
              <a:rPr lang="fa-IR" sz="2000">
                <a:latin typeface="Arial" pitchFamily="34" charset="0"/>
              </a:rPr>
              <a:t>- لازم به ذکر است در حال حاضر اکثر تولید کنندگان از رنگ قرمز برای تمامی خاموش کننده ها استفاده می کنند</a:t>
            </a:r>
            <a:r>
              <a:rPr lang="en-US" sz="2000">
                <a:latin typeface="Arial" pitchFamily="34" charset="0"/>
              </a:rPr>
              <a:t> </a:t>
            </a:r>
          </a:p>
        </p:txBody>
      </p:sp>
      <p:sp>
        <p:nvSpPr>
          <p:cNvPr id="22531" name="Rectangle 3"/>
          <p:cNvSpPr>
            <a:spLocks noChangeArrowheads="1"/>
          </p:cNvSpPr>
          <p:nvPr/>
        </p:nvSpPr>
        <p:spPr bwMode="auto">
          <a:xfrm>
            <a:off x="2590800" y="1120775"/>
            <a:ext cx="5495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a-IR" sz="2400">
                <a:solidFill>
                  <a:schemeClr val="hlink"/>
                </a:solidFill>
              </a:rPr>
              <a:t>شناسایی نوع خاموش کننده از طرف رنگ بدنه سیلندر</a:t>
            </a:r>
            <a:endParaRPr lang="en-US" sz="2400">
              <a:solidFill>
                <a:schemeClr val="hlink"/>
              </a:solidFill>
            </a:endParaRP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698625"/>
            <a:ext cx="7993063"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endParaRPr lang="ar-SA" b="1">
              <a:solidFill>
                <a:schemeClr val="hlink"/>
              </a:solidFill>
            </a:endParaRPr>
          </a:p>
          <a:p>
            <a:pPr>
              <a:lnSpc>
                <a:spcPct val="120000"/>
              </a:lnSpc>
            </a:pPr>
            <a:r>
              <a:rPr lang="ar-SA" sz="2000">
                <a:latin typeface="Arial" pitchFamily="34" charset="0"/>
              </a:rPr>
              <a:t>1) زمان تخليه خاموش كننده با وزن 1 تا 6 كيلوگرم زما ني بين 8 تا 10ثا نيه مورد نياز است كه طول پرتاب مواد 4 الي 6 متر مي باشد .</a:t>
            </a:r>
            <a:br>
              <a:rPr lang="ar-SA" sz="2000">
                <a:latin typeface="Arial" pitchFamily="34" charset="0"/>
              </a:rPr>
            </a:br>
            <a:r>
              <a:rPr lang="ar-SA" sz="2000">
                <a:latin typeface="Arial" pitchFamily="34" charset="0"/>
              </a:rPr>
              <a:t>2) زمان تخليه خاموش كننده با وزن ماده 6 تا 12 كيلو گرم زماني بين 10 تا 14 ثا نيه مورد نياز است كه طول پرتاب مواد 4 الي 6 متر مي باشد . </a:t>
            </a:r>
            <a:br>
              <a:rPr lang="ar-SA" sz="2000">
                <a:latin typeface="Arial" pitchFamily="34" charset="0"/>
              </a:rPr>
            </a:br>
            <a:r>
              <a:rPr lang="ar-SA" sz="2000">
                <a:latin typeface="Arial" pitchFamily="34" charset="0"/>
              </a:rPr>
              <a:t>3) زمان تخليه خاموش كننده گاز كربنيك با وزن ماده 4 تا 6 كيلو گرم زما ني بين 17 تا 20 </a:t>
            </a:r>
            <a:r>
              <a:rPr lang="fa-IR" sz="2000">
                <a:latin typeface="Arial" pitchFamily="34" charset="0"/>
              </a:rPr>
              <a:t>  </a:t>
            </a:r>
            <a:r>
              <a:rPr lang="ar-SA" sz="2000">
                <a:latin typeface="Arial" pitchFamily="34" charset="0"/>
              </a:rPr>
              <a:t>ثا نيه مورد نياز است كه طول پرتاب مواد 2 متر مي باشد . </a:t>
            </a:r>
            <a:br>
              <a:rPr lang="ar-SA" sz="2000">
                <a:latin typeface="Arial" pitchFamily="34" charset="0"/>
              </a:rPr>
            </a:br>
            <a:r>
              <a:rPr lang="ar-SA" sz="2000">
                <a:latin typeface="Arial" pitchFamily="34" charset="0"/>
              </a:rPr>
              <a:t>4) زمان تخليه خاموش كننده آب و آب/كف با وزن 6 تا 10 ليتر زماني بين 30 تا 50 ثا نيه مورد نياز است كه طول پرتاب مواد 4 الي 6 متر مي باشد . </a:t>
            </a:r>
            <a:br>
              <a:rPr lang="ar-SA" sz="2000">
                <a:latin typeface="Arial" pitchFamily="34" charset="0"/>
              </a:rPr>
            </a:br>
            <a:r>
              <a:rPr lang="ar-SA" sz="2000">
                <a:latin typeface="Arial" pitchFamily="34" charset="0"/>
              </a:rPr>
              <a:t>5) زمان تخليه خاموش كننده هالون با وزن 6 تا 10 ليتري زماني بين 10 تا 13 ثا نيه مورد نياز است كه طول پرتاب مواد 2 الي 3 متر مي باشد . </a:t>
            </a:r>
          </a:p>
          <a:p>
            <a:pPr algn="just">
              <a:lnSpc>
                <a:spcPct val="120000"/>
              </a:lnSpc>
            </a:pPr>
            <a:r>
              <a:rPr lang="ar-SA" sz="2000">
                <a:latin typeface="Arial" pitchFamily="34" charset="0"/>
              </a:rPr>
              <a:t>«« پس با توجه به توضيحات بالا نيازي به نزديك شدن به آتش بيش از متراژ ذكر شده </a:t>
            </a:r>
            <a:r>
              <a:rPr lang="fa-IR" sz="2000">
                <a:latin typeface="Arial" pitchFamily="34" charset="0"/>
              </a:rPr>
              <a:t>      </a:t>
            </a:r>
            <a:r>
              <a:rPr lang="ar-SA" sz="2000">
                <a:latin typeface="Arial" pitchFamily="34" charset="0"/>
              </a:rPr>
              <a:t>نمي باشد. » </a:t>
            </a:r>
            <a:endParaRPr lang="en-US" sz="2000">
              <a:latin typeface="Arial" pitchFamily="34" charset="0"/>
            </a:endParaRPr>
          </a:p>
        </p:txBody>
      </p:sp>
      <p:sp>
        <p:nvSpPr>
          <p:cNvPr id="23555" name="Rectangle 3"/>
          <p:cNvSpPr>
            <a:spLocks noChangeArrowheads="1"/>
          </p:cNvSpPr>
          <p:nvPr/>
        </p:nvSpPr>
        <p:spPr bwMode="auto">
          <a:xfrm>
            <a:off x="3924300" y="1052513"/>
            <a:ext cx="3600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ar-SA" sz="2400" b="1">
                <a:solidFill>
                  <a:schemeClr val="hlink"/>
                </a:solidFill>
              </a:rPr>
              <a:t>زمان تخليه خاموش كننده‌ها</a:t>
            </a:r>
            <a:endParaRPr lang="en-US" sz="2400" b="1">
              <a:solidFill>
                <a:schemeClr val="hlink"/>
              </a:solidFill>
            </a:endParaRP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900113" y="1984375"/>
            <a:ext cx="7119937"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40000"/>
              </a:lnSpc>
              <a:tabLst>
                <a:tab pos="457200" algn="l"/>
              </a:tabLst>
            </a:pPr>
            <a:r>
              <a:rPr lang="ar-SA">
                <a:latin typeface="Arial" pitchFamily="34" charset="0"/>
              </a:rPr>
              <a:t> </a:t>
            </a:r>
            <a:r>
              <a:rPr lang="fa-IR" sz="2000">
                <a:latin typeface="Arial" pitchFamily="34" charset="0"/>
              </a:rPr>
              <a:t>برای انتخاب یک کپسول مناسب باید به نکات متعددی توجه کرد</a:t>
            </a:r>
            <a:r>
              <a:rPr lang="en-US" sz="2000">
                <a:latin typeface="Arial" pitchFamily="34" charset="0"/>
              </a:rPr>
              <a:t>: </a:t>
            </a:r>
          </a:p>
          <a:p>
            <a:pPr>
              <a:lnSpc>
                <a:spcPct val="140000"/>
              </a:lnSpc>
              <a:tabLst>
                <a:tab pos="457200" algn="l"/>
              </a:tabLst>
            </a:pPr>
            <a:r>
              <a:rPr lang="fa-IR" sz="2000">
                <a:latin typeface="Arial" pitchFamily="34" charset="0"/>
              </a:rPr>
              <a:t>1</a:t>
            </a:r>
            <a:r>
              <a:rPr lang="ar-SA" sz="2000">
                <a:latin typeface="Arial" pitchFamily="34" charset="0"/>
              </a:rPr>
              <a:t>. </a:t>
            </a:r>
            <a:r>
              <a:rPr lang="fa-IR" sz="2000">
                <a:latin typeface="Arial" pitchFamily="34" charset="0"/>
              </a:rPr>
              <a:t>موادی که در محیط باعث بروز آتش سوزی شده اند</a:t>
            </a:r>
            <a:r>
              <a:rPr lang="en-US" sz="2000">
                <a:latin typeface="Arial" pitchFamily="34" charset="0"/>
              </a:rPr>
              <a:t>. </a:t>
            </a:r>
          </a:p>
          <a:p>
            <a:pPr>
              <a:lnSpc>
                <a:spcPct val="140000"/>
              </a:lnSpc>
              <a:tabLst>
                <a:tab pos="457200" algn="l"/>
              </a:tabLst>
            </a:pPr>
            <a:r>
              <a:rPr lang="fa-IR" sz="2000">
                <a:latin typeface="Arial" pitchFamily="34" charset="0"/>
              </a:rPr>
              <a:t>2</a:t>
            </a:r>
            <a:r>
              <a:rPr lang="ar-SA" sz="2000">
                <a:latin typeface="Arial" pitchFamily="34" charset="0"/>
              </a:rPr>
              <a:t>. </a:t>
            </a:r>
            <a:r>
              <a:rPr lang="fa-IR" sz="2000">
                <a:latin typeface="Arial" pitchFamily="34" charset="0"/>
              </a:rPr>
              <a:t>شدت آتش سوزی و سرعت انتشار آتش</a:t>
            </a:r>
            <a:r>
              <a:rPr lang="en-US" sz="2000">
                <a:latin typeface="Arial" pitchFamily="34" charset="0"/>
              </a:rPr>
              <a:t>. </a:t>
            </a:r>
          </a:p>
          <a:p>
            <a:pPr>
              <a:lnSpc>
                <a:spcPct val="140000"/>
              </a:lnSpc>
              <a:tabLst>
                <a:tab pos="457200" algn="l"/>
              </a:tabLst>
            </a:pPr>
            <a:r>
              <a:rPr lang="fa-IR" sz="2000">
                <a:latin typeface="Arial" pitchFamily="34" charset="0"/>
              </a:rPr>
              <a:t>3</a:t>
            </a:r>
            <a:r>
              <a:rPr lang="ar-SA" sz="2000">
                <a:latin typeface="Arial" pitchFamily="34" charset="0"/>
              </a:rPr>
              <a:t>. </a:t>
            </a:r>
            <a:r>
              <a:rPr lang="fa-IR" sz="2000">
                <a:latin typeface="Arial" pitchFamily="34" charset="0"/>
              </a:rPr>
              <a:t>تناسب کپسول ها برای شرایط موجود</a:t>
            </a:r>
            <a:r>
              <a:rPr lang="en-US" sz="2000">
                <a:latin typeface="Arial" pitchFamily="34" charset="0"/>
              </a:rPr>
              <a:t>. </a:t>
            </a:r>
          </a:p>
          <a:p>
            <a:pPr>
              <a:lnSpc>
                <a:spcPct val="140000"/>
              </a:lnSpc>
              <a:tabLst>
                <a:tab pos="457200" algn="l"/>
              </a:tabLst>
            </a:pPr>
            <a:r>
              <a:rPr lang="fa-IR" sz="2000">
                <a:latin typeface="Arial" pitchFamily="34" charset="0"/>
              </a:rPr>
              <a:t>4</a:t>
            </a:r>
            <a:r>
              <a:rPr lang="ar-SA" sz="2000">
                <a:latin typeface="Arial" pitchFamily="34" charset="0"/>
              </a:rPr>
              <a:t>. </a:t>
            </a:r>
            <a:r>
              <a:rPr lang="fa-IR" sz="2000">
                <a:latin typeface="Arial" pitchFamily="34" charset="0"/>
              </a:rPr>
              <a:t>کاربرد آسان</a:t>
            </a:r>
            <a:r>
              <a:rPr lang="en-US" sz="2000">
                <a:latin typeface="Arial" pitchFamily="34" charset="0"/>
              </a:rPr>
              <a:t>. </a:t>
            </a:r>
          </a:p>
          <a:p>
            <a:pPr>
              <a:lnSpc>
                <a:spcPct val="140000"/>
              </a:lnSpc>
              <a:tabLst>
                <a:tab pos="457200" algn="l"/>
              </a:tabLst>
            </a:pPr>
            <a:r>
              <a:rPr lang="fa-IR" sz="2000">
                <a:latin typeface="Arial" pitchFamily="34" charset="0"/>
              </a:rPr>
              <a:t>5</a:t>
            </a:r>
            <a:r>
              <a:rPr lang="ar-SA" sz="2000">
                <a:latin typeface="Arial" pitchFamily="34" charset="0"/>
              </a:rPr>
              <a:t>. </a:t>
            </a:r>
            <a:r>
              <a:rPr lang="fa-IR" sz="2000">
                <a:latin typeface="Arial" pitchFamily="34" charset="0"/>
              </a:rPr>
              <a:t>در دسترس بودن افراد آشنا به کار کپسول</a:t>
            </a:r>
            <a:r>
              <a:rPr lang="en-US" sz="2000">
                <a:latin typeface="Arial" pitchFamily="34" charset="0"/>
              </a:rPr>
              <a:t>. </a:t>
            </a:r>
          </a:p>
          <a:p>
            <a:pPr>
              <a:lnSpc>
                <a:spcPct val="140000"/>
              </a:lnSpc>
              <a:tabLst>
                <a:tab pos="457200" algn="l"/>
              </a:tabLst>
            </a:pPr>
            <a:r>
              <a:rPr lang="fa-IR" sz="2000">
                <a:latin typeface="Arial" pitchFamily="34" charset="0"/>
              </a:rPr>
              <a:t>6</a:t>
            </a:r>
            <a:r>
              <a:rPr lang="ar-SA" sz="2000">
                <a:latin typeface="Arial" pitchFamily="34" charset="0"/>
              </a:rPr>
              <a:t>. </a:t>
            </a:r>
            <a:r>
              <a:rPr lang="fa-IR" sz="2000">
                <a:latin typeface="Arial" pitchFamily="34" charset="0"/>
              </a:rPr>
              <a:t>شرایط محیطی از جمله دما،باد،جریان هوا،وجود بخارات خطرناک و</a:t>
            </a:r>
            <a:r>
              <a:rPr lang="en-US" sz="2000">
                <a:latin typeface="Arial" pitchFamily="34" charset="0"/>
              </a:rPr>
              <a:t>....... </a:t>
            </a:r>
          </a:p>
          <a:p>
            <a:pPr>
              <a:lnSpc>
                <a:spcPct val="140000"/>
              </a:lnSpc>
              <a:tabLst>
                <a:tab pos="457200" algn="l"/>
              </a:tabLst>
            </a:pPr>
            <a:r>
              <a:rPr lang="fa-IR" sz="2000">
                <a:latin typeface="Arial" pitchFamily="34" charset="0"/>
              </a:rPr>
              <a:t>7</a:t>
            </a:r>
            <a:r>
              <a:rPr lang="ar-SA" sz="2000">
                <a:latin typeface="Arial" pitchFamily="34" charset="0"/>
              </a:rPr>
              <a:t>. </a:t>
            </a:r>
            <a:r>
              <a:rPr lang="fa-IR" sz="2000">
                <a:latin typeface="Arial" pitchFamily="34" charset="0"/>
              </a:rPr>
              <a:t>مسایل مربوط به سلامتی و ایمنی کاربر</a:t>
            </a:r>
            <a:r>
              <a:rPr lang="en-US" sz="2000">
                <a:latin typeface="Arial" pitchFamily="34" charset="0"/>
              </a:rPr>
              <a:t>. </a:t>
            </a:r>
          </a:p>
          <a:p>
            <a:pPr>
              <a:lnSpc>
                <a:spcPct val="140000"/>
              </a:lnSpc>
              <a:tabLst>
                <a:tab pos="457200" algn="l"/>
              </a:tabLst>
            </a:pPr>
            <a:r>
              <a:rPr lang="fa-IR" sz="2000">
                <a:latin typeface="Arial" pitchFamily="34" charset="0"/>
              </a:rPr>
              <a:t>8</a:t>
            </a:r>
            <a:r>
              <a:rPr lang="ar-SA" sz="2000">
                <a:latin typeface="Arial" pitchFamily="34" charset="0"/>
              </a:rPr>
              <a:t>. </a:t>
            </a:r>
            <a:r>
              <a:rPr lang="fa-IR" sz="2000">
                <a:latin typeface="Arial" pitchFamily="34" charset="0"/>
              </a:rPr>
              <a:t>لزوم نگهداری و حفاظت از کپسول</a:t>
            </a:r>
            <a:r>
              <a:rPr lang="en-US" sz="2000">
                <a:latin typeface="Arial" pitchFamily="34" charset="0"/>
              </a:rPr>
              <a:t>. </a:t>
            </a:r>
          </a:p>
        </p:txBody>
      </p:sp>
      <p:sp>
        <p:nvSpPr>
          <p:cNvPr id="24579" name="Rectangle 3"/>
          <p:cNvSpPr>
            <a:spLocks noChangeArrowheads="1"/>
          </p:cNvSpPr>
          <p:nvPr/>
        </p:nvSpPr>
        <p:spPr bwMode="auto">
          <a:xfrm>
            <a:off x="2362200" y="1192213"/>
            <a:ext cx="5291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a-IR" sz="2400" b="1">
                <a:solidFill>
                  <a:schemeClr val="hlink"/>
                </a:solidFill>
              </a:rPr>
              <a:t>چگونه یک کپسول آتش نشانی مناسب انتخاب کنیم؟</a:t>
            </a:r>
          </a:p>
        </p:txBody>
      </p:sp>
    </p:spTree>
  </p:cSld>
  <p:clrMapOvr>
    <a:masterClrMapping/>
  </p:clrMapOvr>
  <p:transition spd="med">
    <p:wheel/>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539750" y="1863725"/>
            <a:ext cx="7921625"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tabLst>
                <a:tab pos="457200" algn="l"/>
              </a:tabLst>
            </a:pPr>
            <a:endParaRPr lang="fa-IR" b="1"/>
          </a:p>
          <a:p>
            <a:pPr>
              <a:tabLst>
                <a:tab pos="457200" algn="l"/>
              </a:tabLst>
            </a:pPr>
            <a:r>
              <a:rPr lang="fa-IR" b="1"/>
              <a:t>                               </a:t>
            </a:r>
            <a:endParaRPr lang="en-US"/>
          </a:p>
          <a:p>
            <a:pPr>
              <a:lnSpc>
                <a:spcPct val="150000"/>
              </a:lnSpc>
              <a:tabLst>
                <a:tab pos="457200" algn="l"/>
              </a:tabLst>
            </a:pPr>
            <a:r>
              <a:rPr lang="fa-IR" sz="2000"/>
              <a:t>در ابتدا آتش سوزی را تشخیص دهید تا بتوانید با استفاده از برچسب روی کپسول ها،کپسول مناسب را برای خاموش نمودن آتش انتخاب کنید. بعد از انتقال کپسول به محل آتش سوزی،عملیات زیر را به ترتیب انجام دهید</a:t>
            </a:r>
            <a:r>
              <a:rPr lang="en-US" sz="2000"/>
              <a:t>:</a:t>
            </a:r>
          </a:p>
          <a:p>
            <a:pPr>
              <a:lnSpc>
                <a:spcPct val="150000"/>
              </a:lnSpc>
              <a:tabLst>
                <a:tab pos="457200" algn="l"/>
              </a:tabLst>
            </a:pPr>
            <a:r>
              <a:rPr lang="ar-SA" sz="2000"/>
              <a:t>1.  </a:t>
            </a:r>
            <a:r>
              <a:rPr lang="fa-IR" sz="2000"/>
              <a:t>میله ضامن را بکشید</a:t>
            </a:r>
            <a:r>
              <a:rPr lang="en-US" sz="2000"/>
              <a:t>. </a:t>
            </a:r>
          </a:p>
          <a:p>
            <a:pPr>
              <a:lnSpc>
                <a:spcPct val="150000"/>
              </a:lnSpc>
              <a:tabLst>
                <a:tab pos="457200" algn="l"/>
              </a:tabLst>
            </a:pPr>
            <a:r>
              <a:rPr lang="ar-SA" sz="2000"/>
              <a:t>2.</a:t>
            </a:r>
            <a:r>
              <a:rPr lang="fa-IR" sz="2000"/>
              <a:t> سر شیلنگ کپسول را به سمت  آتش قرار دهید</a:t>
            </a:r>
            <a:r>
              <a:rPr lang="en-US" sz="2000"/>
              <a:t>. </a:t>
            </a:r>
          </a:p>
          <a:p>
            <a:pPr>
              <a:lnSpc>
                <a:spcPct val="150000"/>
              </a:lnSpc>
              <a:tabLst>
                <a:tab pos="457200" algn="l"/>
              </a:tabLst>
            </a:pPr>
            <a:r>
              <a:rPr lang="ar-SA" sz="2000"/>
              <a:t>3. </a:t>
            </a:r>
            <a:r>
              <a:rPr lang="fa-IR" sz="2000"/>
              <a:t>دستگیره را فشار دهید</a:t>
            </a:r>
            <a:r>
              <a:rPr lang="en-US" sz="2000"/>
              <a:t>. </a:t>
            </a:r>
          </a:p>
          <a:p>
            <a:pPr>
              <a:lnSpc>
                <a:spcPct val="150000"/>
              </a:lnSpc>
              <a:tabLst>
                <a:tab pos="457200" algn="l"/>
              </a:tabLst>
            </a:pPr>
            <a:r>
              <a:rPr lang="ar-SA" sz="2000"/>
              <a:t>4. </a:t>
            </a:r>
            <a:r>
              <a:rPr lang="fa-IR" sz="2000"/>
              <a:t>شیلنگ کپسول را به سمت مرکز آتش قرار دهید </a:t>
            </a:r>
          </a:p>
        </p:txBody>
      </p:sp>
      <p:pic>
        <p:nvPicPr>
          <p:cNvPr id="25603" name="Picture 3" descr="آتش نشان"/>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3644900"/>
            <a:ext cx="295275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4"/>
          <p:cNvSpPr>
            <a:spLocks noChangeArrowheads="1"/>
          </p:cNvSpPr>
          <p:nvPr/>
        </p:nvSpPr>
        <p:spPr bwMode="auto">
          <a:xfrm>
            <a:off x="2339975" y="1341438"/>
            <a:ext cx="5327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چگونه با یک کپسول آتش نشانی کار کنیم؟</a:t>
            </a:r>
            <a:endParaRPr lang="en-US" sz="2400" b="1">
              <a:solidFill>
                <a:schemeClr val="hlink"/>
              </a:solidFill>
            </a:endParaRP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23850" y="2170113"/>
            <a:ext cx="8424863" cy="39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a:lnSpc>
                <a:spcPct val="210000"/>
              </a:lnSpc>
            </a:pPr>
            <a:r>
              <a:rPr lang="fa-IR" sz="2000"/>
              <a:t>ابتدا سیلندر را بصورت آماده در دست گرفته وسپس پشت به باد و رو به موضع حریق قرار        می گیریم واطفاءرا از لبه آتش شروع وبا حرکت به سمت جلو وحرکت سریع نازل به طرفین ادامه می دهیم (بصورت جاروکش) جریان تخلیه نباید در فاصله خیلی نزدیک به مواد قابل اشتعال انجام شود زیرا در اثر سرعت وفشار زیاد در هنگام خروج ماده اطفائی امکان پخش سوخت به اطراف وتوسعه حریق وجود دارد بنابر این فاصله باید به نوع حریق  ووسعت ونوع خاموش کننده آن معین گردد.</a:t>
            </a:r>
          </a:p>
        </p:txBody>
      </p:sp>
      <p:sp>
        <p:nvSpPr>
          <p:cNvPr id="26627" name="Rectangle 3"/>
          <p:cNvSpPr>
            <a:spLocks noChangeArrowheads="1"/>
          </p:cNvSpPr>
          <p:nvPr/>
        </p:nvSpPr>
        <p:spPr bwMode="auto">
          <a:xfrm>
            <a:off x="2339975" y="1268413"/>
            <a:ext cx="5400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چگونه با یک کپسول آتش نشانی کار کنیم؟</a:t>
            </a:r>
            <a:endParaRPr lang="en-US" sz="2400" b="1">
              <a:solidFill>
                <a:schemeClr val="hlink"/>
              </a:solidFill>
            </a:endParaRPr>
          </a:p>
        </p:txBody>
      </p:sp>
    </p:spTree>
  </p:cSld>
  <p:clrMapOvr>
    <a:masterClrMapping/>
  </p:clrMapOvr>
  <p:transition spd="med">
    <p:wheel spokes="3"/>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11188" y="2178050"/>
            <a:ext cx="7777162"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r>
              <a:rPr lang="en-US" sz="2000" b="1">
                <a:latin typeface="Arial" pitchFamily="34" charset="0"/>
              </a:rPr>
              <a:t> </a:t>
            </a:r>
            <a:r>
              <a:rPr lang="fa-IR" sz="2000">
                <a:latin typeface="Arial" pitchFamily="34" charset="0"/>
              </a:rPr>
              <a:t>کپسول های آتش نشانی باید در هنگام نصب و بعد از آن ، هر 30 روز یکبار مورد بازرسی قرار گیرند . جهت بازرسی باید به نکات زیر توجه نمود</a:t>
            </a:r>
            <a:r>
              <a:rPr lang="en-US" sz="2000">
                <a:latin typeface="Arial" pitchFamily="34" charset="0"/>
              </a:rPr>
              <a:t> :    </a:t>
            </a:r>
          </a:p>
          <a:p>
            <a:pPr>
              <a:lnSpc>
                <a:spcPct val="150000"/>
              </a:lnSpc>
              <a:buClr>
                <a:schemeClr val="hlink"/>
              </a:buClr>
              <a:buFont typeface="Wingdings" pitchFamily="2" charset="2"/>
              <a:buChar char="Ø"/>
            </a:pPr>
            <a:r>
              <a:rPr lang="fa-IR" sz="2000">
                <a:latin typeface="Arial" pitchFamily="34" charset="0"/>
              </a:rPr>
              <a:t>وجود دستورات کاربردی بر روی پلاک حاوی نام کپسول به طور خوانا و به شکلی که پلاک به سمت خارج قرار گیرد</a:t>
            </a:r>
            <a:r>
              <a:rPr lang="en-US" sz="2000">
                <a:latin typeface="Arial" pitchFamily="34" charset="0"/>
              </a:rPr>
              <a:t>. </a:t>
            </a:r>
          </a:p>
          <a:p>
            <a:pPr>
              <a:lnSpc>
                <a:spcPct val="150000"/>
              </a:lnSpc>
              <a:buClr>
                <a:schemeClr val="hlink"/>
              </a:buClr>
              <a:buFont typeface="Wingdings" pitchFamily="2" charset="2"/>
              <a:buChar char="Ø"/>
            </a:pPr>
            <a:r>
              <a:rPr lang="fa-IR" sz="2000">
                <a:latin typeface="Arial" pitchFamily="34" charset="0"/>
              </a:rPr>
              <a:t>مهرو موم ایمنی و کلیه نشانگرهای مربوط ، سالم و دست نخورده باشد</a:t>
            </a:r>
            <a:r>
              <a:rPr lang="en-US" sz="2000">
                <a:latin typeface="Arial" pitchFamily="34" charset="0"/>
              </a:rPr>
              <a:t> . </a:t>
            </a:r>
            <a:r>
              <a:rPr lang="fa-IR" sz="2000">
                <a:latin typeface="Arial" pitchFamily="34" charset="0"/>
              </a:rPr>
              <a:t>پر بودن کپسول که با وزن نمودن کپسول مشخص می شود.</a:t>
            </a:r>
          </a:p>
          <a:p>
            <a:pPr>
              <a:lnSpc>
                <a:spcPct val="150000"/>
              </a:lnSpc>
              <a:buClr>
                <a:schemeClr val="hlink"/>
              </a:buClr>
              <a:buFont typeface="Wingdings" pitchFamily="2" charset="2"/>
              <a:buChar char="Ø"/>
            </a:pPr>
            <a:r>
              <a:rPr lang="fa-IR" sz="2000">
                <a:latin typeface="Arial" pitchFamily="34" charset="0"/>
              </a:rPr>
              <a:t>عدم وجود صدمات فیزیکی مانند خوردگی ، نشتی و یا گرفتگی نازل درجه فشار و نشانگر آن ، باید محدوده فشار قابل کاربرد را نشان دهد .</a:t>
            </a:r>
          </a:p>
          <a:p>
            <a:pPr>
              <a:lnSpc>
                <a:spcPct val="150000"/>
              </a:lnSpc>
              <a:buClr>
                <a:schemeClr val="hlink"/>
              </a:buClr>
              <a:buFont typeface="Wingdings" pitchFamily="2" charset="2"/>
              <a:buChar char="Ø"/>
            </a:pPr>
            <a:r>
              <a:rPr lang="fa-IR" sz="2000">
                <a:latin typeface="Arial" pitchFamily="34" charset="0"/>
              </a:rPr>
              <a:t> برچسب سامانه شناسایی مواد خطر ناک</a:t>
            </a:r>
            <a:r>
              <a:rPr lang="en-US" sz="2000">
                <a:latin typeface="Arial" pitchFamily="34" charset="0"/>
              </a:rPr>
              <a:t> </a:t>
            </a:r>
            <a:r>
              <a:rPr lang="fa-IR" sz="2000">
                <a:latin typeface="Arial" pitchFamily="34" charset="0"/>
              </a:rPr>
              <a:t>باید در محل نصب شده باشد</a:t>
            </a:r>
            <a:r>
              <a:rPr lang="en-US" sz="2000">
                <a:latin typeface="Arial" pitchFamily="34" charset="0"/>
              </a:rPr>
              <a:t> .</a:t>
            </a:r>
            <a:endParaRPr lang="ar-SA" sz="2000">
              <a:latin typeface="Arial" pitchFamily="34" charset="0"/>
            </a:endParaRPr>
          </a:p>
        </p:txBody>
      </p:sp>
      <p:sp>
        <p:nvSpPr>
          <p:cNvPr id="27651" name="Rectangle 3"/>
          <p:cNvSpPr>
            <a:spLocks noChangeArrowheads="1"/>
          </p:cNvSpPr>
          <p:nvPr/>
        </p:nvSpPr>
        <p:spPr bwMode="auto">
          <a:xfrm>
            <a:off x="3328988" y="1120775"/>
            <a:ext cx="3430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a-IR" sz="2400" b="1">
                <a:solidFill>
                  <a:schemeClr val="hlink"/>
                </a:solidFill>
              </a:rPr>
              <a:t>آزمایش و نظارت بر کپسول ها</a:t>
            </a:r>
            <a:r>
              <a:rPr lang="en-US" sz="2400" b="1">
                <a:solidFill>
                  <a:schemeClr val="hlink"/>
                </a:solidFill>
              </a:rPr>
              <a:t> :</a:t>
            </a: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50825" y="2060575"/>
            <a:ext cx="8424863"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en-US" sz="2000">
                <a:latin typeface="Arial" pitchFamily="34" charset="0"/>
              </a:rPr>
              <a:t> </a:t>
            </a:r>
            <a:r>
              <a:rPr lang="fa-IR" sz="2000">
                <a:latin typeface="Arial" pitchFamily="34" charset="0"/>
              </a:rPr>
              <a:t>از اين نوع جعبه ها در ساختمانهاي بلند ، انبارها ، موسسه ها وكارگاهها استفاده مي شودومعمولا“ به رنگ قرمز يا خاكستري توليد وبا حرف بزرگ </a:t>
            </a:r>
            <a:r>
              <a:rPr lang="en-US" sz="2000">
                <a:latin typeface="Arial" pitchFamily="34" charset="0"/>
              </a:rPr>
              <a:t>F</a:t>
            </a:r>
            <a:r>
              <a:rPr lang="fa-IR" sz="2000">
                <a:latin typeface="Arial" pitchFamily="34" charset="0"/>
              </a:rPr>
              <a:t> كه مخفف كلمه انگليس </a:t>
            </a:r>
            <a:r>
              <a:rPr lang="en-US" sz="2000">
                <a:latin typeface="Arial" pitchFamily="34" charset="0"/>
              </a:rPr>
              <a:t>FAIR</a:t>
            </a:r>
            <a:r>
              <a:rPr lang="fa-IR" sz="2000">
                <a:latin typeface="Arial" pitchFamily="34" charset="0"/>
              </a:rPr>
              <a:t> ( آتش ) مي باشد مشخص مي شود. در اين جعبه وسايل اطفاء حريق از قبيل انواع خاموش كننده ها البته بر حسب نوع محل وموادي كه در محيط است قرار دارد ويا مجهز به سيستم اطفاء حريق آبي مي باشد ودرآن يك لوله 5/1 اينچ وسرنازل ويك قرقره براي جمع آوري طول لوله وجود دارد وبه يك مخزن آب وموتور تقويت فشار متصل است . در هنگام بروز حادثه با شكستن درپوش شيشه اي كه بر روي محفظه كليد قرار دارد قفل درب جعبه را باز مي نماييم ، سپس مي توان دكمه موتور تقويت فشار را روشن كرده وبا باز كردن شير آب كافي در اختيار داشته باشيم .</a:t>
            </a:r>
            <a:endParaRPr lang="ar-SA" sz="2000">
              <a:latin typeface="Arial" pitchFamily="34" charset="0"/>
            </a:endParaRPr>
          </a:p>
        </p:txBody>
      </p:sp>
      <p:sp>
        <p:nvSpPr>
          <p:cNvPr id="28675" name="Rectangle 3"/>
          <p:cNvSpPr>
            <a:spLocks noChangeArrowheads="1"/>
          </p:cNvSpPr>
          <p:nvPr/>
        </p:nvSpPr>
        <p:spPr bwMode="auto">
          <a:xfrm>
            <a:off x="4057650" y="1120775"/>
            <a:ext cx="2701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a-IR" sz="2400" b="1">
                <a:solidFill>
                  <a:schemeClr val="hlink"/>
                </a:solidFill>
              </a:rPr>
              <a:t>فاير باكس يا جعبه آتش</a:t>
            </a:r>
            <a:r>
              <a:rPr lang="en-US" sz="2400" b="1">
                <a:solidFill>
                  <a:schemeClr val="hlink"/>
                </a:solidFill>
              </a:rPr>
              <a:t> :</a:t>
            </a: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11188" y="2178050"/>
            <a:ext cx="7777162"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r>
              <a:rPr lang="en-US" sz="2000" b="1">
                <a:latin typeface="Arial" pitchFamily="34" charset="0"/>
              </a:rPr>
              <a:t> </a:t>
            </a:r>
            <a:r>
              <a:rPr lang="fa-IR" sz="2000" b="1">
                <a:latin typeface="Arial" pitchFamily="34" charset="0"/>
              </a:rPr>
              <a:t>توجه : از اين رو درب جعبه را درون محفظه اي با درب شيشه اي قرار مي دهند كه :</a:t>
            </a:r>
          </a:p>
          <a:p>
            <a:pPr>
              <a:lnSpc>
                <a:spcPct val="150000"/>
              </a:lnSpc>
            </a:pPr>
            <a:r>
              <a:rPr lang="fa-IR" sz="2000" b="1">
                <a:latin typeface="Arial" pitchFamily="34" charset="0"/>
              </a:rPr>
              <a:t>اولا“ : كليد آن در دسترس كودكان نباشد ويا گم نشود.</a:t>
            </a:r>
          </a:p>
          <a:p>
            <a:pPr>
              <a:lnSpc>
                <a:spcPct val="150000"/>
              </a:lnSpc>
            </a:pPr>
            <a:r>
              <a:rPr lang="fa-IR" sz="2000" b="1">
                <a:latin typeface="Arial" pitchFamily="34" charset="0"/>
              </a:rPr>
              <a:t>دوما“ :زماني كه از جعبه استفاده شد نفر بعدي بداند كه از آن استفاده شده ونسبت به شارژ مجدد آن اقدام كند.</a:t>
            </a:r>
          </a:p>
          <a:p>
            <a:pPr>
              <a:lnSpc>
                <a:spcPct val="150000"/>
              </a:lnSpc>
            </a:pPr>
            <a:r>
              <a:rPr lang="fa-IR" sz="2000" b="1">
                <a:solidFill>
                  <a:schemeClr val="hlink"/>
                </a:solidFill>
                <a:latin typeface="Arial" pitchFamily="34" charset="0"/>
              </a:rPr>
              <a:t>جعبه آتش ( فاير باكس ) زماني كه درب آن بسته است</a:t>
            </a:r>
          </a:p>
          <a:p>
            <a:pPr>
              <a:lnSpc>
                <a:spcPct val="150000"/>
              </a:lnSpc>
            </a:pPr>
            <a:r>
              <a:rPr lang="fa-IR" sz="2000" b="1">
                <a:latin typeface="Arial" pitchFamily="34" charset="0"/>
              </a:rPr>
              <a:t>1- دستگيره درب</a:t>
            </a:r>
          </a:p>
          <a:p>
            <a:pPr>
              <a:lnSpc>
                <a:spcPct val="150000"/>
              </a:lnSpc>
            </a:pPr>
            <a:r>
              <a:rPr lang="fa-IR" sz="2000" b="1">
                <a:latin typeface="Arial" pitchFamily="34" charset="0"/>
              </a:rPr>
              <a:t>2- قفل</a:t>
            </a:r>
          </a:p>
          <a:p>
            <a:pPr>
              <a:lnSpc>
                <a:spcPct val="150000"/>
              </a:lnSpc>
            </a:pPr>
            <a:r>
              <a:rPr lang="fa-IR" sz="2000" b="1">
                <a:latin typeface="Arial" pitchFamily="34" charset="0"/>
              </a:rPr>
              <a:t>3-كليد قفل</a:t>
            </a:r>
          </a:p>
          <a:p>
            <a:pPr>
              <a:lnSpc>
                <a:spcPct val="150000"/>
              </a:lnSpc>
            </a:pPr>
            <a:r>
              <a:rPr lang="fa-IR" sz="2000" b="1">
                <a:latin typeface="Arial" pitchFamily="34" charset="0"/>
              </a:rPr>
              <a:t>4- محفظه اي با روپوش شيشه اي</a:t>
            </a:r>
            <a:endParaRPr lang="ar-SA" sz="2000">
              <a:latin typeface="Arial" pitchFamily="34" charset="0"/>
            </a:endParaRPr>
          </a:p>
        </p:txBody>
      </p:sp>
      <p:sp>
        <p:nvSpPr>
          <p:cNvPr id="29699" name="Rectangle 3"/>
          <p:cNvSpPr>
            <a:spLocks noChangeArrowheads="1"/>
          </p:cNvSpPr>
          <p:nvPr/>
        </p:nvSpPr>
        <p:spPr bwMode="auto">
          <a:xfrm>
            <a:off x="6575425" y="11207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2400" b="1">
              <a:solidFill>
                <a:schemeClr val="hlink"/>
              </a:solidFill>
            </a:endParaRPr>
          </a:p>
        </p:txBody>
      </p:sp>
      <p:sp>
        <p:nvSpPr>
          <p:cNvPr id="29700" name="Rectangle 4"/>
          <p:cNvSpPr>
            <a:spLocks noChangeArrowheads="1"/>
          </p:cNvSpPr>
          <p:nvPr/>
        </p:nvSpPr>
        <p:spPr bwMode="auto">
          <a:xfrm>
            <a:off x="3635375" y="1052513"/>
            <a:ext cx="2881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فاير باكس يا جعبه آتش</a:t>
            </a:r>
            <a:r>
              <a:rPr lang="en-US" sz="2400" b="1">
                <a:solidFill>
                  <a:schemeClr val="hlink"/>
                </a:solidFill>
              </a:rPr>
              <a:t> :</a:t>
            </a: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68313" y="2133600"/>
            <a:ext cx="7777162"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nSpc>
                <a:spcPct val="150000"/>
              </a:lnSpc>
            </a:pPr>
            <a:r>
              <a:rPr lang="en-US" sz="2000" b="1">
                <a:latin typeface="Arial" pitchFamily="34" charset="0"/>
              </a:rPr>
              <a:t> </a:t>
            </a:r>
            <a:r>
              <a:rPr lang="fa-IR" sz="2000" b="1">
                <a:solidFill>
                  <a:schemeClr val="hlink"/>
                </a:solidFill>
                <a:latin typeface="Arial" pitchFamily="34" charset="0"/>
              </a:rPr>
              <a:t>جعبه آتش ( فاير باكس) زماني كه درب آن باز است</a:t>
            </a:r>
          </a:p>
          <a:p>
            <a:pPr>
              <a:lnSpc>
                <a:spcPct val="150000"/>
              </a:lnSpc>
            </a:pPr>
            <a:r>
              <a:rPr lang="fa-IR" sz="2000" b="1">
                <a:latin typeface="Arial" pitchFamily="34" charset="0"/>
              </a:rPr>
              <a:t>1- شلنگ لاستيكي آتش نشاني </a:t>
            </a:r>
          </a:p>
          <a:p>
            <a:pPr>
              <a:lnSpc>
                <a:spcPct val="150000"/>
              </a:lnSpc>
            </a:pPr>
            <a:r>
              <a:rPr lang="fa-IR" sz="2000" b="1">
                <a:latin typeface="Arial" pitchFamily="34" charset="0"/>
              </a:rPr>
              <a:t>2- سرنازل ( دستگاه تنظيم فشار وشكل خروجي آب )</a:t>
            </a:r>
          </a:p>
          <a:p>
            <a:pPr>
              <a:lnSpc>
                <a:spcPct val="150000"/>
              </a:lnSpc>
            </a:pPr>
            <a:r>
              <a:rPr lang="fa-IR" sz="2000" b="1">
                <a:latin typeface="Arial" pitchFamily="34" charset="0"/>
              </a:rPr>
              <a:t>3- قرقره جمع كننده لوله يك ونيم اينچ آتش نشاني</a:t>
            </a:r>
          </a:p>
          <a:p>
            <a:pPr>
              <a:lnSpc>
                <a:spcPct val="150000"/>
              </a:lnSpc>
            </a:pPr>
            <a:r>
              <a:rPr lang="fa-IR" sz="2000" b="1">
                <a:latin typeface="Arial" pitchFamily="34" charset="0"/>
              </a:rPr>
              <a:t>4- محور قرقره</a:t>
            </a:r>
          </a:p>
          <a:p>
            <a:pPr>
              <a:lnSpc>
                <a:spcPct val="150000"/>
              </a:lnSpc>
            </a:pPr>
            <a:r>
              <a:rPr lang="fa-IR" sz="2000" b="1">
                <a:latin typeface="Arial" pitchFamily="34" charset="0"/>
              </a:rPr>
              <a:t>5- لوله متصل به مخزن وموتور تقويت فشار </a:t>
            </a:r>
          </a:p>
          <a:p>
            <a:pPr>
              <a:lnSpc>
                <a:spcPct val="150000"/>
              </a:lnSpc>
            </a:pPr>
            <a:r>
              <a:rPr lang="fa-IR" sz="2000" b="1">
                <a:latin typeface="Arial" pitchFamily="34" charset="0"/>
              </a:rPr>
              <a:t>6- شير باز وبسته كردن آب ورودي به جعبه</a:t>
            </a:r>
          </a:p>
          <a:p>
            <a:pPr>
              <a:lnSpc>
                <a:spcPct val="150000"/>
              </a:lnSpc>
            </a:pPr>
            <a:r>
              <a:rPr lang="fa-IR" sz="2000" b="1">
                <a:latin typeface="Arial" pitchFamily="34" charset="0"/>
              </a:rPr>
              <a:t>7- كوپلينگ 5/1 اينچي</a:t>
            </a:r>
            <a:endParaRPr lang="ar-SA" sz="2000">
              <a:latin typeface="Arial" pitchFamily="34" charset="0"/>
            </a:endParaRPr>
          </a:p>
        </p:txBody>
      </p:sp>
      <p:sp>
        <p:nvSpPr>
          <p:cNvPr id="30723" name="Rectangle 3"/>
          <p:cNvSpPr>
            <a:spLocks noChangeArrowheads="1"/>
          </p:cNvSpPr>
          <p:nvPr/>
        </p:nvSpPr>
        <p:spPr bwMode="auto">
          <a:xfrm>
            <a:off x="6575425" y="11207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2400" b="1">
              <a:solidFill>
                <a:schemeClr val="hlink"/>
              </a:solidFill>
            </a:endParaRPr>
          </a:p>
        </p:txBody>
      </p:sp>
      <p:sp>
        <p:nvSpPr>
          <p:cNvPr id="30724" name="Rectangle 4"/>
          <p:cNvSpPr>
            <a:spLocks noChangeArrowheads="1"/>
          </p:cNvSpPr>
          <p:nvPr/>
        </p:nvSpPr>
        <p:spPr bwMode="auto">
          <a:xfrm>
            <a:off x="3635375" y="1052513"/>
            <a:ext cx="2881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فاير باكس يا جعبه آتش</a:t>
            </a:r>
            <a:r>
              <a:rPr lang="en-US" sz="2400" b="1">
                <a:solidFill>
                  <a:schemeClr val="hlink"/>
                </a:solidFill>
              </a:rPr>
              <a:t> :</a:t>
            </a:r>
          </a:p>
        </p:txBody>
      </p:sp>
    </p:spTree>
  </p:cSld>
  <p:clrMapOvr>
    <a:masterClrMapping/>
  </p:clrMapOvr>
  <p:transition spd="med">
    <p:pull dir="ld"/>
    <p:sndAc>
      <p:stSnd>
        <p:snd r:embed="rId2"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372225" y="1052513"/>
            <a:ext cx="2376488" cy="527050"/>
          </a:xfrm>
        </p:spPr>
        <p:txBody>
          <a:bodyPr/>
          <a:lstStyle/>
          <a:p>
            <a:pPr eaLnBrk="1" hangingPunct="1"/>
            <a:r>
              <a:rPr lang="ar-SA" sz="2400" smtClean="0">
                <a:solidFill>
                  <a:schemeClr val="hlink"/>
                </a:solidFill>
              </a:rPr>
              <a:t>سیستم اعلام حریق</a:t>
            </a:r>
            <a:r>
              <a:rPr lang="en-US" sz="4000" smtClean="0"/>
              <a:t> </a:t>
            </a:r>
          </a:p>
        </p:txBody>
      </p:sp>
      <p:sp>
        <p:nvSpPr>
          <p:cNvPr id="31747" name="Rectangle 3"/>
          <p:cNvSpPr>
            <a:spLocks noGrp="1" noChangeArrowheads="1"/>
          </p:cNvSpPr>
          <p:nvPr>
            <p:ph type="body" idx="1"/>
          </p:nvPr>
        </p:nvSpPr>
        <p:spPr/>
        <p:txBody>
          <a:bodyPr/>
          <a:lstStyle/>
          <a:p>
            <a:pPr eaLnBrk="1" hangingPunct="1">
              <a:lnSpc>
                <a:spcPct val="120000"/>
              </a:lnSpc>
              <a:buFont typeface="Wingdings" pitchFamily="2" charset="2"/>
              <a:buNone/>
            </a:pPr>
            <a:r>
              <a:rPr lang="ar-SA" smtClean="0"/>
              <a:t> </a:t>
            </a:r>
            <a:r>
              <a:rPr lang="ar-SA" sz="1800" b="1" smtClean="0"/>
              <a:t>اجزای سیستم اعلام حریق به سه قسمت اصلي تقسیم می شوند : </a:t>
            </a:r>
            <a:endParaRPr lang="en-US" sz="1800" b="1" smtClean="0">
              <a:sym typeface="Symbol" pitchFamily="18" charset="2"/>
            </a:endParaRPr>
          </a:p>
          <a:p>
            <a:pPr eaLnBrk="1" hangingPunct="1">
              <a:lnSpc>
                <a:spcPct val="120000"/>
              </a:lnSpc>
            </a:pPr>
            <a:r>
              <a:rPr lang="ar-SA" sz="1800" b="1" smtClean="0">
                <a:latin typeface="Arial" pitchFamily="34" charset="0"/>
              </a:rPr>
              <a:t>  تجهیزات تشخیص حریق ( دتکتورها )  </a:t>
            </a:r>
            <a:endParaRPr lang="en-US" sz="1800" b="1" smtClean="0">
              <a:sym typeface="Symbol" pitchFamily="18" charset="2"/>
            </a:endParaRPr>
          </a:p>
          <a:p>
            <a:pPr eaLnBrk="1" hangingPunct="1">
              <a:lnSpc>
                <a:spcPct val="120000"/>
              </a:lnSpc>
            </a:pPr>
            <a:r>
              <a:rPr lang="ar-SA" sz="1800" b="1" smtClean="0">
                <a:latin typeface="Arial" pitchFamily="34" charset="0"/>
              </a:rPr>
              <a:t>  تجهیزات اعلام حریق ( فلاشرها ، آژیرها و ... )</a:t>
            </a:r>
            <a:endParaRPr lang="en-US" sz="1800" b="1" smtClean="0">
              <a:sym typeface="Symbol" pitchFamily="18" charset="2"/>
            </a:endParaRPr>
          </a:p>
          <a:p>
            <a:pPr eaLnBrk="1" hangingPunct="1">
              <a:lnSpc>
                <a:spcPct val="120000"/>
              </a:lnSpc>
            </a:pPr>
            <a:r>
              <a:rPr lang="ar-SA" sz="1800" b="1" smtClean="0">
                <a:latin typeface="Arial" pitchFamily="34" charset="0"/>
              </a:rPr>
              <a:t>   مرکز کنترل یا پانل مرکزی که وظیفه ارتباط بین دتکتورها و وسایل اعلام حریق را به عهده دارد. </a:t>
            </a:r>
          </a:p>
          <a:p>
            <a:pPr eaLnBrk="1" hangingPunct="1">
              <a:lnSpc>
                <a:spcPct val="120000"/>
              </a:lnSpc>
              <a:buFont typeface="Wingdings" pitchFamily="2" charset="2"/>
              <a:buNone/>
            </a:pPr>
            <a:r>
              <a:rPr lang="en-US" sz="1800" b="1" smtClean="0"/>
              <a:t>)</a:t>
            </a:r>
            <a:r>
              <a:rPr lang="ar-SA" sz="1800" b="1" smtClean="0"/>
              <a:t>تجهیزات جانبی دیگری نیز برای تکمیل و قدرتمند نمودن سیستم اعلام حریق به کار می روند. </a:t>
            </a:r>
            <a:r>
              <a:rPr lang="en-US" sz="1800" b="1" smtClean="0"/>
              <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4213" y="2155825"/>
            <a:ext cx="7921625"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ar-SA" sz="2400" b="1">
                <a:solidFill>
                  <a:schemeClr val="hlink"/>
                </a:solidFill>
                <a:latin typeface="Arial" pitchFamily="34" charset="0"/>
              </a:rPr>
              <a:t>انواع مواد قابل اشتعال:</a:t>
            </a:r>
            <a:endParaRPr lang="en-US" sz="2400" b="1">
              <a:solidFill>
                <a:schemeClr val="hlink"/>
              </a:solidFill>
              <a:latin typeface="Arial" pitchFamily="34" charset="0"/>
            </a:endParaRPr>
          </a:p>
          <a:p>
            <a:endParaRPr lang="en-US" sz="2000" b="1">
              <a:solidFill>
                <a:schemeClr val="hlink"/>
              </a:solidFill>
              <a:latin typeface="Arial" pitchFamily="34" charset="0"/>
            </a:endParaRPr>
          </a:p>
          <a:p>
            <a:pPr>
              <a:lnSpc>
                <a:spcPct val="110000"/>
              </a:lnSpc>
            </a:pPr>
            <a:r>
              <a:rPr lang="ar-SA" sz="2000">
                <a:latin typeface="Arial" pitchFamily="34" charset="0"/>
              </a:rPr>
              <a:t>بطور کلی انواع مواد سوختنی و قابل اشتعال که در زندگی روزمره با آنها مواجه هستيد عبارتنداز:</a:t>
            </a:r>
            <a:endParaRPr lang="fa-IR" sz="2000">
              <a:latin typeface="Arial" pitchFamily="34" charset="0"/>
            </a:endParaRPr>
          </a:p>
          <a:p>
            <a:pPr>
              <a:lnSpc>
                <a:spcPct val="110000"/>
              </a:lnSpc>
            </a:pPr>
            <a:r>
              <a:rPr lang="fa-IR" sz="2000">
                <a:latin typeface="Arial" pitchFamily="34" charset="0"/>
              </a:rPr>
              <a:t>1</a:t>
            </a:r>
            <a:r>
              <a:rPr lang="ar-SA" sz="2000">
                <a:latin typeface="Arial" pitchFamily="34" charset="0"/>
              </a:rPr>
              <a:t>-</a:t>
            </a:r>
            <a:r>
              <a:rPr lang="fa-IR" sz="2000">
                <a:latin typeface="Arial" pitchFamily="34" charset="0"/>
              </a:rPr>
              <a:t> </a:t>
            </a:r>
            <a:r>
              <a:rPr lang="ar-SA" sz="2000">
                <a:latin typeface="Arial" pitchFamily="34" charset="0"/>
              </a:rPr>
              <a:t>مواد سوختنی جامد ( مانند چوب، پارچه،لاستيک و </a:t>
            </a:r>
            <a:r>
              <a:rPr lang="fa-IR" sz="2000">
                <a:latin typeface="Arial" pitchFamily="34" charset="0"/>
              </a:rPr>
              <a:t>...</a:t>
            </a:r>
            <a:r>
              <a:rPr lang="ar-SA" sz="2000">
                <a:latin typeface="Arial" pitchFamily="34" charset="0"/>
              </a:rPr>
              <a:t> )</a:t>
            </a:r>
            <a:endParaRPr lang="en-US" sz="2000">
              <a:latin typeface="Arial" pitchFamily="34" charset="0"/>
            </a:endParaRPr>
          </a:p>
          <a:p>
            <a:endParaRPr lang="en-US" sz="2000">
              <a:latin typeface="Arial" pitchFamily="34" charset="0"/>
            </a:endParaRPr>
          </a:p>
          <a:p>
            <a:r>
              <a:rPr lang="ar-SA" sz="2000">
                <a:latin typeface="Arial" pitchFamily="34" charset="0"/>
              </a:rPr>
              <a:t>2-</a:t>
            </a:r>
            <a:r>
              <a:rPr lang="fa-IR" sz="2000">
                <a:latin typeface="Arial" pitchFamily="34" charset="0"/>
              </a:rPr>
              <a:t> </a:t>
            </a:r>
            <a:r>
              <a:rPr lang="ar-SA" sz="2000">
                <a:latin typeface="Arial" pitchFamily="34" charset="0"/>
              </a:rPr>
              <a:t>مواد سوختنی مايع ( مانند فراورده های نفتی، الکلها و </a:t>
            </a:r>
            <a:r>
              <a:rPr lang="fa-IR" sz="2000">
                <a:latin typeface="Arial" pitchFamily="34" charset="0"/>
              </a:rPr>
              <a:t>...</a:t>
            </a:r>
            <a:r>
              <a:rPr lang="ar-SA" sz="2000">
                <a:latin typeface="Arial" pitchFamily="34" charset="0"/>
              </a:rPr>
              <a:t>)</a:t>
            </a:r>
            <a:endParaRPr lang="en-US" sz="2000">
              <a:latin typeface="Arial" pitchFamily="34" charset="0"/>
            </a:endParaRPr>
          </a:p>
          <a:p>
            <a:endParaRPr lang="en-US" sz="2000">
              <a:latin typeface="Arial" pitchFamily="34" charset="0"/>
            </a:endParaRPr>
          </a:p>
          <a:p>
            <a:r>
              <a:rPr lang="ar-SA" sz="2000">
                <a:latin typeface="Arial" pitchFamily="34" charset="0"/>
              </a:rPr>
              <a:t>3-</a:t>
            </a:r>
            <a:r>
              <a:rPr lang="fa-IR" sz="2000">
                <a:latin typeface="Arial" pitchFamily="34" charset="0"/>
              </a:rPr>
              <a:t> </a:t>
            </a:r>
            <a:r>
              <a:rPr lang="ar-SA" sz="2000">
                <a:latin typeface="Arial" pitchFamily="34" charset="0"/>
              </a:rPr>
              <a:t>مواد سوختنی گازی ( مانند انواع گازهای قابل اشتعال مثل بوتان، متان، استلين و </a:t>
            </a:r>
            <a:r>
              <a:rPr lang="fa-IR" sz="2000">
                <a:latin typeface="Arial" pitchFamily="34" charset="0"/>
              </a:rPr>
              <a:t>...</a:t>
            </a:r>
            <a:r>
              <a:rPr lang="ar-SA" sz="2000">
                <a:latin typeface="Arial" pitchFamily="34" charset="0"/>
              </a:rPr>
              <a:t>) </a:t>
            </a:r>
            <a:endParaRPr lang="en-US" sz="2000">
              <a:latin typeface="Arial" pitchFamily="34" charset="0"/>
            </a:endParaRPr>
          </a:p>
          <a:p>
            <a:endParaRPr lang="en-US" sz="2000">
              <a:latin typeface="Arial" pitchFamily="34" charset="0"/>
            </a:endParaRPr>
          </a:p>
        </p:txBody>
      </p:sp>
    </p:spTree>
  </p:cSld>
  <p:clrMapOvr>
    <a:masterClrMapping/>
  </p:clrMapOvr>
  <p:transition spd="med">
    <p:wedge/>
    <p:sndAc>
      <p:stSnd>
        <p:snd r:embed="rId2" name="chimes.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076825" y="1052513"/>
            <a:ext cx="3671888" cy="527050"/>
          </a:xfrm>
        </p:spPr>
        <p:txBody>
          <a:bodyPr/>
          <a:lstStyle/>
          <a:p>
            <a:pPr eaLnBrk="1" hangingPunct="1"/>
            <a:r>
              <a:rPr lang="ar-SA" sz="3600" smtClean="0"/>
              <a:t/>
            </a:r>
            <a:br>
              <a:rPr lang="ar-SA" sz="3600" smtClean="0"/>
            </a:br>
            <a:r>
              <a:rPr lang="ar-SA" sz="3600" smtClean="0"/>
              <a:t> </a:t>
            </a:r>
            <a:r>
              <a:rPr lang="ar-SA" sz="2000" smtClean="0">
                <a:solidFill>
                  <a:schemeClr val="hlink"/>
                </a:solidFill>
              </a:rPr>
              <a:t>تجهیزات تشخیص حریق ( دتکتورها</a:t>
            </a:r>
            <a:r>
              <a:rPr lang="ar-SA" sz="3600" smtClean="0">
                <a:solidFill>
                  <a:schemeClr val="hlink"/>
                </a:solidFill>
              </a:rPr>
              <a:t> </a:t>
            </a:r>
            <a:r>
              <a:rPr lang="ar-SA" sz="2000" smtClean="0">
                <a:solidFill>
                  <a:schemeClr val="hlink"/>
                </a:solidFill>
              </a:rPr>
              <a:t>)</a:t>
            </a:r>
            <a:r>
              <a:rPr lang="ar-SA" sz="3600" smtClean="0"/>
              <a:t> </a:t>
            </a:r>
            <a:endParaRPr lang="en-US" sz="3600" smtClean="0"/>
          </a:p>
        </p:txBody>
      </p:sp>
      <p:sp>
        <p:nvSpPr>
          <p:cNvPr id="32771" name="Rectangle 3"/>
          <p:cNvSpPr>
            <a:spLocks noGrp="1" noChangeArrowheads="1"/>
          </p:cNvSpPr>
          <p:nvPr>
            <p:ph type="body" idx="1"/>
          </p:nvPr>
        </p:nvSpPr>
        <p:spPr/>
        <p:txBody>
          <a:bodyPr/>
          <a:lstStyle/>
          <a:p>
            <a:pPr algn="just" eaLnBrk="1" hangingPunct="1">
              <a:lnSpc>
                <a:spcPct val="170000"/>
              </a:lnSpc>
              <a:buFont typeface="Wingdings" pitchFamily="2" charset="2"/>
              <a:buNone/>
            </a:pPr>
            <a:r>
              <a:rPr lang="ar-SA" sz="2000" smtClean="0"/>
              <a:t>دتکتورها وسایل الکترونیکی هستند که در شکل ها و طرح ها ی مختلف و معمولا به رنگ سفید توسط کارخانه های سازنده ارائه می شوند و در محلهای مناسب ساختمان مانند آشپزخانه – موتورخانه – اتاق بایگانی – راهروها – اتاق ها منزل – اتاق ها ی کنفرانس به صورت سقفی یا دیواری روی پایه های مخصوص نصب می شوند و وظیفه آنها تشخیص حریق و اعلام آن به مرکز کنترل میباشد. بسته به اینکه دتکتورها از کدام اثر آتش برای تشخیص استفاده می کند در انواع گوناگونی به صورت زیر ساخته می شوند : </a:t>
            </a:r>
            <a:endParaRPr lang="en-US" sz="2000" smtClean="0"/>
          </a:p>
        </p:txBody>
      </p:sp>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372225" y="1052513"/>
            <a:ext cx="2376488" cy="527050"/>
          </a:xfrm>
        </p:spPr>
        <p:txBody>
          <a:bodyPr/>
          <a:lstStyle/>
          <a:p>
            <a:pPr eaLnBrk="1" hangingPunct="1"/>
            <a:r>
              <a:rPr lang="ar-SA" sz="2400" smtClean="0">
                <a:solidFill>
                  <a:schemeClr val="hlink"/>
                </a:solidFill>
              </a:rPr>
              <a:t> دتکتور دودی</a:t>
            </a:r>
            <a:endParaRPr lang="en-US" sz="4000" smtClean="0"/>
          </a:p>
        </p:txBody>
      </p:sp>
      <p:sp>
        <p:nvSpPr>
          <p:cNvPr id="33795" name="Rectangle 3"/>
          <p:cNvSpPr>
            <a:spLocks noGrp="1" noChangeArrowheads="1"/>
          </p:cNvSpPr>
          <p:nvPr>
            <p:ph type="body" idx="1"/>
          </p:nvPr>
        </p:nvSpPr>
        <p:spPr/>
        <p:txBody>
          <a:bodyPr/>
          <a:lstStyle/>
          <a:p>
            <a:pPr algn="just" eaLnBrk="1" hangingPunct="1">
              <a:buFont typeface="Wingdings" pitchFamily="2" charset="2"/>
              <a:buNone/>
            </a:pPr>
            <a:r>
              <a:rPr lang="ar-SA" sz="3600" smtClean="0"/>
              <a:t> </a:t>
            </a:r>
            <a:r>
              <a:rPr lang="ar-SA" sz="2400" smtClean="0"/>
              <a:t>وسیله ای است که در برابر دود بسیار حساس بوده و عکس العمل نشان </a:t>
            </a:r>
            <a:r>
              <a:rPr lang="en-US" sz="2400" smtClean="0"/>
              <a:t>  </a:t>
            </a:r>
            <a:r>
              <a:rPr lang="ar-SA" sz="2400" smtClean="0"/>
              <a:t>می دهد</a:t>
            </a:r>
            <a:r>
              <a:rPr lang="fa-IR" sz="2400" smtClean="0"/>
              <a:t> .</a:t>
            </a:r>
            <a:r>
              <a:rPr lang="ar-SA" sz="2400" smtClean="0"/>
              <a:t>در مورد محل نصب دتکتور دودی بايد موارد زير را در نظر گرفت:</a:t>
            </a:r>
          </a:p>
          <a:p>
            <a:pPr algn="just" eaLnBrk="1" hangingPunct="1">
              <a:buFont typeface="Wingdings" pitchFamily="2" charset="2"/>
              <a:buChar char="¯"/>
            </a:pPr>
            <a:r>
              <a:rPr lang="ar-SA" sz="2400" smtClean="0"/>
              <a:t>در مسیر جریان هوا نباشد</a:t>
            </a:r>
            <a:r>
              <a:rPr lang="fa-IR" sz="2400" smtClean="0"/>
              <a:t>.</a:t>
            </a:r>
          </a:p>
          <a:p>
            <a:pPr algn="just" eaLnBrk="1" hangingPunct="1">
              <a:buFont typeface="Wingdings" pitchFamily="2" charset="2"/>
              <a:buChar char="¯"/>
            </a:pPr>
            <a:r>
              <a:rPr lang="ar-SA" sz="2400" smtClean="0"/>
              <a:t> بایستی توجه کرد که گرد و غبار، بخارو آلودگی </a:t>
            </a:r>
            <a:endParaRPr lang="en-US" sz="2400" smtClean="0"/>
          </a:p>
          <a:p>
            <a:pPr algn="just" eaLnBrk="1" hangingPunct="1">
              <a:buFont typeface="Wingdings" pitchFamily="2" charset="2"/>
              <a:buNone/>
            </a:pPr>
            <a:r>
              <a:rPr lang="ar-SA" sz="2400" smtClean="0"/>
              <a:t>در دتکتور تاثیر می گذارد و باعث اعلام آژیر غیر</a:t>
            </a:r>
            <a:endParaRPr lang="en-US" sz="2400" smtClean="0"/>
          </a:p>
          <a:p>
            <a:pPr algn="just" eaLnBrk="1" hangingPunct="1">
              <a:buFont typeface="Wingdings" pitchFamily="2" charset="2"/>
              <a:buNone/>
            </a:pPr>
            <a:r>
              <a:rPr lang="ar-SA" sz="2400" smtClean="0"/>
              <a:t> صحیح یا مزاحم می شود و دتکتور نیازمکرر به</a:t>
            </a:r>
            <a:endParaRPr lang="en-US" sz="2400" smtClean="0"/>
          </a:p>
          <a:p>
            <a:pPr algn="just" eaLnBrk="1" hangingPunct="1">
              <a:buFont typeface="Wingdings" pitchFamily="2" charset="2"/>
              <a:buNone/>
            </a:pPr>
            <a:r>
              <a:rPr lang="ar-SA" sz="2400" smtClean="0"/>
              <a:t> تمیز کردن پیدا می کند اگر این عوامل زیاد باشد</a:t>
            </a:r>
            <a:endParaRPr lang="en-US" sz="2400" smtClean="0"/>
          </a:p>
          <a:p>
            <a:pPr algn="just" eaLnBrk="1" hangingPunct="1">
              <a:buFont typeface="Wingdings" pitchFamily="2" charset="2"/>
              <a:buNone/>
            </a:pPr>
            <a:r>
              <a:rPr lang="ar-SA" sz="2400" smtClean="0"/>
              <a:t> باید از دتکتور حرارتی استفاده کرد</a:t>
            </a:r>
            <a:r>
              <a:rPr lang="fa-IR" sz="2400" smtClean="0"/>
              <a:t>.</a:t>
            </a:r>
            <a:endParaRPr lang="en-US" sz="2400" smtClean="0"/>
          </a:p>
        </p:txBody>
      </p:sp>
      <p:pic>
        <p:nvPicPr>
          <p:cNvPr id="33796" name="Picture 5" descr="imagevie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463"/>
            <a:ext cx="29527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659563" y="1125538"/>
            <a:ext cx="1946275" cy="527050"/>
          </a:xfrm>
        </p:spPr>
        <p:txBody>
          <a:bodyPr/>
          <a:lstStyle/>
          <a:p>
            <a:pPr eaLnBrk="1" hangingPunct="1"/>
            <a:r>
              <a:rPr lang="fa-IR" sz="2400" b="1" smtClean="0">
                <a:solidFill>
                  <a:schemeClr val="hlink"/>
                </a:solidFill>
              </a:rPr>
              <a:t>دتکتور حرارتی</a:t>
            </a:r>
            <a:r>
              <a:rPr lang="fa-IR" sz="4000" smtClean="0"/>
              <a:t> </a:t>
            </a:r>
            <a:endParaRPr lang="en-US" sz="4000" smtClean="0"/>
          </a:p>
        </p:txBody>
      </p:sp>
      <p:sp>
        <p:nvSpPr>
          <p:cNvPr id="34819" name="Rectangle 3"/>
          <p:cNvSpPr>
            <a:spLocks noGrp="1" noChangeArrowheads="1"/>
          </p:cNvSpPr>
          <p:nvPr>
            <p:ph type="body" idx="1"/>
          </p:nvPr>
        </p:nvSpPr>
        <p:spPr/>
        <p:txBody>
          <a:bodyPr/>
          <a:lstStyle/>
          <a:p>
            <a:pPr algn="just" eaLnBrk="1" hangingPunct="1">
              <a:lnSpc>
                <a:spcPct val="170000"/>
              </a:lnSpc>
              <a:buFont typeface="Wingdings" pitchFamily="2" charset="2"/>
              <a:buNone/>
            </a:pPr>
            <a:r>
              <a:rPr lang="ar-SA" sz="800" smtClean="0"/>
              <a:t> </a:t>
            </a:r>
            <a:r>
              <a:rPr lang="fa-IR" sz="1600" b="1" smtClean="0">
                <a:latin typeface="Arial" pitchFamily="34" charset="0"/>
              </a:rPr>
              <a:t>این دتکتور نسبت به افزایش درجه حساس می باشد و در صورت افزایش درجه فعال می شود. در مکانهایی که دتکتور دودی کاربرد ندارد مانند آشپز خانه، اتاق دیگ بخار، اتاق ژنراتور و غیره.... كاربرد دارد.</a:t>
            </a:r>
          </a:p>
          <a:p>
            <a:pPr algn="just" eaLnBrk="1" hangingPunct="1">
              <a:lnSpc>
                <a:spcPct val="170000"/>
              </a:lnSpc>
              <a:buFont typeface="Wingdings" pitchFamily="2" charset="2"/>
              <a:buNone/>
            </a:pPr>
            <a:r>
              <a:rPr lang="fa-IR" sz="1600" b="1" smtClean="0">
                <a:latin typeface="Arial" pitchFamily="34" charset="0"/>
              </a:rPr>
              <a:t>دتکتور های حرارتی دو نوع هستند:</a:t>
            </a:r>
          </a:p>
          <a:p>
            <a:pPr algn="just" eaLnBrk="1" hangingPunct="1">
              <a:lnSpc>
                <a:spcPct val="170000"/>
              </a:lnSpc>
              <a:buFont typeface="Wingdings" pitchFamily="2" charset="2"/>
              <a:buNone/>
            </a:pPr>
            <a:r>
              <a:rPr lang="fa-IR" sz="1600" b="1" smtClean="0">
                <a:latin typeface="Arial" pitchFamily="34" charset="0"/>
              </a:rPr>
              <a:t>1- با درجه حرارت ثابت  2- با افزایش درجه حرارت.</a:t>
            </a:r>
            <a:endParaRPr lang="ar-SA" sz="1600" b="1" smtClean="0">
              <a:latin typeface="Arial" pitchFamily="34" charset="0"/>
            </a:endParaRPr>
          </a:p>
          <a:p>
            <a:pPr algn="just" eaLnBrk="1" hangingPunct="1">
              <a:lnSpc>
                <a:spcPct val="170000"/>
              </a:lnSpc>
              <a:buFont typeface="Wingdings" pitchFamily="2" charset="2"/>
              <a:buNone/>
            </a:pPr>
            <a:r>
              <a:rPr lang="ar-SA" sz="1600" b="1" smtClean="0">
                <a:latin typeface="Arial" pitchFamily="34" charset="0"/>
              </a:rPr>
              <a:t>موارد کاربرد دتکتور با درجه حرارت ثابت و دتکتور با درجه حرارت افزایشی </a:t>
            </a:r>
            <a:r>
              <a:rPr lang="fa-IR" sz="1600" b="1" smtClean="0">
                <a:latin typeface="Arial" pitchFamily="34" charset="0"/>
              </a:rPr>
              <a:t>:</a:t>
            </a:r>
          </a:p>
          <a:p>
            <a:pPr algn="just" eaLnBrk="1" hangingPunct="1">
              <a:lnSpc>
                <a:spcPct val="170000"/>
              </a:lnSpc>
              <a:buFont typeface="Wingdings" pitchFamily="2" charset="2"/>
              <a:buNone/>
            </a:pPr>
            <a:r>
              <a:rPr lang="fa-IR" sz="1600" b="1" smtClean="0">
                <a:latin typeface="Arial" pitchFamily="34" charset="0"/>
              </a:rPr>
              <a:t>دتکتور حرارتی ثابت در مکانهایی به کار می رود که تغییرات ناگهانی </a:t>
            </a:r>
          </a:p>
          <a:p>
            <a:pPr algn="just" eaLnBrk="1" hangingPunct="1">
              <a:lnSpc>
                <a:spcPct val="170000"/>
              </a:lnSpc>
              <a:buFont typeface="Wingdings" pitchFamily="2" charset="2"/>
              <a:buNone/>
            </a:pPr>
            <a:r>
              <a:rPr lang="fa-IR" sz="1600" b="1" smtClean="0">
                <a:latin typeface="Arial" pitchFamily="34" charset="0"/>
              </a:rPr>
              <a:t>درجه حرارت وجود دارد و باعث آلارم می شود مانند آشپزخانه ها. </a:t>
            </a:r>
          </a:p>
          <a:p>
            <a:pPr algn="just" eaLnBrk="1" hangingPunct="1">
              <a:lnSpc>
                <a:spcPct val="170000"/>
              </a:lnSpc>
              <a:buFont typeface="Wingdings" pitchFamily="2" charset="2"/>
              <a:buNone/>
            </a:pPr>
            <a:r>
              <a:rPr lang="fa-IR" sz="1600" b="1" smtClean="0">
                <a:latin typeface="Arial" pitchFamily="34" charset="0"/>
              </a:rPr>
              <a:t>دتکتور با درجه حرارت افزایشی نسبت به دتکتور با درجه حرارت ثابت </a:t>
            </a:r>
          </a:p>
          <a:p>
            <a:pPr algn="just" eaLnBrk="1" hangingPunct="1">
              <a:lnSpc>
                <a:spcPct val="170000"/>
              </a:lnSpc>
              <a:buFont typeface="Wingdings" pitchFamily="2" charset="2"/>
              <a:buNone/>
            </a:pPr>
            <a:r>
              <a:rPr lang="fa-IR" sz="1600" b="1" smtClean="0">
                <a:latin typeface="Arial" pitchFamily="34" charset="0"/>
              </a:rPr>
              <a:t>عکس العمل سریع تری دارد و در همه ی مکانهای دیگر قابل استفاده است.</a:t>
            </a:r>
            <a:endParaRPr lang="en-US" sz="1600" b="1" smtClean="0">
              <a:latin typeface="Arial" pitchFamily="34" charset="0"/>
            </a:endParaRPr>
          </a:p>
        </p:txBody>
      </p:sp>
      <p:pic>
        <p:nvPicPr>
          <p:cNvPr id="34820" name="Picture 4" descr="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775" y="2997200"/>
            <a:ext cx="2593975"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372225" y="1052513"/>
            <a:ext cx="2087563" cy="527050"/>
          </a:xfrm>
        </p:spPr>
        <p:txBody>
          <a:bodyPr/>
          <a:lstStyle/>
          <a:p>
            <a:pPr eaLnBrk="1" hangingPunct="1"/>
            <a:r>
              <a:rPr lang="fa-IR" sz="2400" b="1" smtClean="0">
                <a:solidFill>
                  <a:schemeClr val="hlink"/>
                </a:solidFill>
              </a:rPr>
              <a:t>دتکتور شعله ای</a:t>
            </a:r>
            <a:r>
              <a:rPr lang="fa-IR" sz="4000" smtClean="0"/>
              <a:t> </a:t>
            </a:r>
            <a:endParaRPr lang="en-US" sz="4000" smtClean="0"/>
          </a:p>
        </p:txBody>
      </p:sp>
      <p:sp>
        <p:nvSpPr>
          <p:cNvPr id="35843" name="Rectangle 3"/>
          <p:cNvSpPr>
            <a:spLocks noGrp="1" noChangeArrowheads="1"/>
          </p:cNvSpPr>
          <p:nvPr>
            <p:ph type="body" idx="1"/>
          </p:nvPr>
        </p:nvSpPr>
        <p:spPr/>
        <p:txBody>
          <a:bodyPr/>
          <a:lstStyle/>
          <a:p>
            <a:pPr eaLnBrk="1" hangingPunct="1">
              <a:lnSpc>
                <a:spcPct val="120000"/>
              </a:lnSpc>
              <a:buFont typeface="Wingdings" pitchFamily="2" charset="2"/>
              <a:buNone/>
            </a:pPr>
            <a:r>
              <a:rPr lang="ar-SA" sz="2800" smtClean="0"/>
              <a:t> </a:t>
            </a:r>
            <a:r>
              <a:rPr lang="fa-IR" sz="2800" smtClean="0"/>
              <a:t>این دتکتور امواج نوری غیر قابل رویت را که به وسیله شعله آتش منتشر می شود، تشخیص می دهد و باعث </a:t>
            </a:r>
          </a:p>
          <a:p>
            <a:pPr eaLnBrk="1" hangingPunct="1">
              <a:lnSpc>
                <a:spcPct val="120000"/>
              </a:lnSpc>
              <a:buFont typeface="Wingdings" pitchFamily="2" charset="2"/>
              <a:buNone/>
            </a:pPr>
            <a:r>
              <a:rPr lang="fa-IR" sz="2800" smtClean="0"/>
              <a:t>فعال شدن دتکتور و ارسال سیگنال به مرکز کنترل </a:t>
            </a:r>
          </a:p>
          <a:p>
            <a:pPr eaLnBrk="1" hangingPunct="1">
              <a:lnSpc>
                <a:spcPct val="120000"/>
              </a:lnSpc>
              <a:buFont typeface="Wingdings" pitchFamily="2" charset="2"/>
              <a:buNone/>
            </a:pPr>
            <a:r>
              <a:rPr lang="fa-IR" sz="2800" smtClean="0"/>
              <a:t>می شود.</a:t>
            </a:r>
            <a:r>
              <a:rPr lang="fa-IR" sz="2800" b="1" smtClean="0"/>
              <a:t> </a:t>
            </a:r>
            <a:r>
              <a:rPr lang="ar-SA" sz="2800" smtClean="0"/>
              <a:t>مهم ترین مسئله در نصب دتکتور شعله ای</a:t>
            </a:r>
            <a:endParaRPr lang="fa-IR" sz="2800" smtClean="0"/>
          </a:p>
          <a:p>
            <a:pPr eaLnBrk="1" hangingPunct="1">
              <a:lnSpc>
                <a:spcPct val="120000"/>
              </a:lnSpc>
              <a:buFont typeface="Wingdings" pitchFamily="2" charset="2"/>
              <a:buNone/>
            </a:pPr>
            <a:r>
              <a:rPr lang="fa-IR" sz="2800" b="1" smtClean="0"/>
              <a:t> </a:t>
            </a:r>
            <a:r>
              <a:rPr lang="fa-IR" sz="2800" smtClean="0"/>
              <a:t>اين است که</a:t>
            </a:r>
            <a:r>
              <a:rPr lang="fa-IR" sz="2800" b="1" smtClean="0"/>
              <a:t> </a:t>
            </a:r>
            <a:r>
              <a:rPr lang="fa-IR" sz="2800" smtClean="0"/>
              <a:t>هر دتکتور شعله ای دارای زاویه دید</a:t>
            </a:r>
          </a:p>
          <a:p>
            <a:pPr eaLnBrk="1" hangingPunct="1">
              <a:lnSpc>
                <a:spcPct val="120000"/>
              </a:lnSpc>
              <a:buFont typeface="Wingdings" pitchFamily="2" charset="2"/>
              <a:buNone/>
            </a:pPr>
            <a:r>
              <a:rPr lang="fa-IR" sz="2800" smtClean="0"/>
              <a:t> مشخصی می باشد که در هنگام نصب باید به آن توجه کرد.</a:t>
            </a:r>
            <a:endParaRPr lang="en-US" sz="2800" smtClean="0"/>
          </a:p>
        </p:txBody>
      </p:sp>
      <p:pic>
        <p:nvPicPr>
          <p:cNvPr id="35844" name="Picture 4" descr="3">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708275"/>
            <a:ext cx="2665413"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148263" y="1052513"/>
            <a:ext cx="3168650" cy="527050"/>
          </a:xfrm>
        </p:spPr>
        <p:txBody>
          <a:bodyPr/>
          <a:lstStyle/>
          <a:p>
            <a:pPr eaLnBrk="1" hangingPunct="1"/>
            <a:r>
              <a:rPr lang="fa-IR" sz="2400" b="1" smtClean="0">
                <a:solidFill>
                  <a:schemeClr val="hlink"/>
                </a:solidFill>
              </a:rPr>
              <a:t>تجهیزات اعلام كننده حریق :</a:t>
            </a:r>
            <a:endParaRPr lang="en-US" sz="2400" b="1" smtClean="0">
              <a:solidFill>
                <a:schemeClr val="hlink"/>
              </a:solidFill>
            </a:endParaRPr>
          </a:p>
        </p:txBody>
      </p:sp>
      <p:sp>
        <p:nvSpPr>
          <p:cNvPr id="36867" name="Rectangle 3"/>
          <p:cNvSpPr>
            <a:spLocks noGrp="1" noChangeArrowheads="1"/>
          </p:cNvSpPr>
          <p:nvPr>
            <p:ph type="body" idx="1"/>
          </p:nvPr>
        </p:nvSpPr>
        <p:spPr>
          <a:xfrm>
            <a:off x="395288" y="1989138"/>
            <a:ext cx="8564562" cy="4679950"/>
          </a:xfrm>
        </p:spPr>
        <p:txBody>
          <a:bodyPr/>
          <a:lstStyle/>
          <a:p>
            <a:pPr eaLnBrk="1" hangingPunct="1">
              <a:lnSpc>
                <a:spcPct val="190000"/>
              </a:lnSpc>
              <a:buFont typeface="Wingdings" pitchFamily="2" charset="2"/>
              <a:buNone/>
            </a:pPr>
            <a:r>
              <a:rPr lang="fa-IR" sz="1800" b="1" smtClean="0"/>
              <a:t>برای آگاه کردن ساکنین ساختمان از بروز حریق از وسایل سمعی و بصری خاص سیستم های اعلام حریق استفاده می شوند که به سه گروه تقسیم می گردند: </a:t>
            </a:r>
          </a:p>
          <a:p>
            <a:pPr eaLnBrk="1" hangingPunct="1">
              <a:lnSpc>
                <a:spcPct val="190000"/>
              </a:lnSpc>
            </a:pPr>
            <a:r>
              <a:rPr lang="fa-IR" sz="1800" b="1" smtClean="0"/>
              <a:t>1- آژیر ( </a:t>
            </a:r>
            <a:r>
              <a:rPr lang="en-US" sz="1800" b="1" smtClean="0"/>
              <a:t>Sounder</a:t>
            </a:r>
            <a:r>
              <a:rPr lang="fa-IR" sz="1800" b="1" smtClean="0"/>
              <a:t> ) یا زنگ ( </a:t>
            </a:r>
            <a:r>
              <a:rPr lang="en-US" sz="1800" b="1" smtClean="0"/>
              <a:t>Bell</a:t>
            </a:r>
            <a:r>
              <a:rPr lang="fa-IR" sz="1800" b="1" smtClean="0"/>
              <a:t> ) </a:t>
            </a:r>
            <a:endParaRPr lang="en-US" sz="1800" b="1" smtClean="0"/>
          </a:p>
        </p:txBody>
      </p:sp>
      <p:pic>
        <p:nvPicPr>
          <p:cNvPr id="36868" name="Picture 5" descr="4">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573463"/>
            <a:ext cx="381635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6" descr="5">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3800" y="3933825"/>
            <a:ext cx="2768600"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292725" y="1052513"/>
            <a:ext cx="3167063" cy="527050"/>
          </a:xfrm>
        </p:spPr>
        <p:txBody>
          <a:bodyPr/>
          <a:lstStyle/>
          <a:p>
            <a:pPr eaLnBrk="1" hangingPunct="1"/>
            <a:r>
              <a:rPr lang="fa-IR" sz="2400" b="1" smtClean="0">
                <a:solidFill>
                  <a:schemeClr val="hlink"/>
                </a:solidFill>
              </a:rPr>
              <a:t>تجهیزات اعلام كننده حریق :</a:t>
            </a:r>
            <a:endParaRPr lang="en-US" sz="2400" b="1" smtClean="0">
              <a:solidFill>
                <a:schemeClr val="hlink"/>
              </a:solidFill>
            </a:endParaRPr>
          </a:p>
        </p:txBody>
      </p:sp>
      <p:sp>
        <p:nvSpPr>
          <p:cNvPr id="37891" name="Rectangle 3"/>
          <p:cNvSpPr>
            <a:spLocks noGrp="1" noChangeArrowheads="1"/>
          </p:cNvSpPr>
          <p:nvPr>
            <p:ph type="body" idx="1"/>
          </p:nvPr>
        </p:nvSpPr>
        <p:spPr/>
        <p:txBody>
          <a:bodyPr/>
          <a:lstStyle/>
          <a:p>
            <a:pPr eaLnBrk="1" hangingPunct="1">
              <a:buFont typeface="Wingdings" pitchFamily="2" charset="2"/>
              <a:buNone/>
            </a:pPr>
            <a:r>
              <a:rPr lang="ar-SA" smtClean="0"/>
              <a:t> </a:t>
            </a:r>
            <a:endParaRPr lang="en-US" smtClean="0"/>
          </a:p>
        </p:txBody>
      </p:sp>
      <p:pic>
        <p:nvPicPr>
          <p:cNvPr id="37892" name="Picture 4" descr="6">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284538"/>
            <a:ext cx="305911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Rectangle 5"/>
          <p:cNvSpPr>
            <a:spLocks noChangeArrowheads="1"/>
          </p:cNvSpPr>
          <p:nvPr/>
        </p:nvSpPr>
        <p:spPr bwMode="auto">
          <a:xfrm>
            <a:off x="2286000" y="2009775"/>
            <a:ext cx="6246813"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fa-IR" sz="2000"/>
              <a:t>2- چراغ ها ی نشانگر ( </a:t>
            </a:r>
            <a:r>
              <a:rPr lang="en-US" sz="2000"/>
              <a:t>(Flasher</a:t>
            </a:r>
            <a:r>
              <a:rPr lang="fa-IR" sz="2000"/>
              <a:t> </a:t>
            </a:r>
          </a:p>
          <a:p>
            <a:pPr>
              <a:lnSpc>
                <a:spcPct val="150000"/>
              </a:lnSpc>
            </a:pPr>
            <a:r>
              <a:rPr lang="fa-IR" b="1"/>
              <a:t>3- شستی ها ی اعلام حریق</a:t>
            </a:r>
            <a:r>
              <a:rPr lang="fa-IR"/>
              <a:t> ( </a:t>
            </a:r>
            <a:r>
              <a:rPr lang="en-US"/>
              <a:t>Manual Call Point</a:t>
            </a:r>
            <a:r>
              <a:rPr lang="fa-IR"/>
              <a:t> )( </a:t>
            </a:r>
            <a:r>
              <a:rPr lang="en-US"/>
              <a:t>MCP</a:t>
            </a:r>
            <a:r>
              <a:rPr lang="fa-IR"/>
              <a:t> )</a:t>
            </a:r>
          </a:p>
          <a:p>
            <a:pPr>
              <a:lnSpc>
                <a:spcPct val="150000"/>
              </a:lnSpc>
            </a:pPr>
            <a:r>
              <a:rPr lang="fa-IR" sz="2000"/>
              <a:t>شستی ها به دو صورت موجودند یا به صورت شستی معمولی </a:t>
            </a:r>
          </a:p>
          <a:p>
            <a:pPr>
              <a:lnSpc>
                <a:spcPct val="150000"/>
              </a:lnSpc>
            </a:pPr>
            <a:r>
              <a:rPr lang="fa-IR" sz="2000"/>
              <a:t>یا به صورت شستی های شیشه دار که شامل یک جعبه کوچک</a:t>
            </a:r>
          </a:p>
          <a:p>
            <a:pPr>
              <a:lnSpc>
                <a:spcPct val="150000"/>
              </a:lnSpc>
            </a:pPr>
            <a:r>
              <a:rPr lang="fa-IR" sz="2000"/>
              <a:t> قرمز رنگ که درون آن یک میکرو سوئیچ و جلوی آن درب </a:t>
            </a:r>
          </a:p>
          <a:p>
            <a:pPr>
              <a:lnSpc>
                <a:spcPct val="150000"/>
              </a:lnSpc>
            </a:pPr>
            <a:r>
              <a:rPr lang="fa-IR" sz="2000"/>
              <a:t>شیشه ای است.</a:t>
            </a:r>
          </a:p>
          <a:p>
            <a:pPr>
              <a:lnSpc>
                <a:spcPct val="150000"/>
              </a:lnSpc>
            </a:pPr>
            <a:r>
              <a:rPr lang="fa-IR" sz="2000"/>
              <a:t> </a:t>
            </a:r>
            <a:endParaRPr lang="en-US" sz="200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356100" y="1052513"/>
            <a:ext cx="4248150" cy="527050"/>
          </a:xfrm>
        </p:spPr>
        <p:txBody>
          <a:bodyPr/>
          <a:lstStyle/>
          <a:p>
            <a:pPr eaLnBrk="1" hangingPunct="1"/>
            <a:r>
              <a:rPr lang="ar-SA" sz="2400" b="1" smtClean="0">
                <a:solidFill>
                  <a:schemeClr val="hlink"/>
                </a:solidFill>
              </a:rPr>
              <a:t>سیستم اعلام حریق چگونه کار می کند</a:t>
            </a:r>
            <a:r>
              <a:rPr lang="fa-IR" sz="2400" b="1" smtClean="0">
                <a:solidFill>
                  <a:schemeClr val="hlink"/>
                </a:solidFill>
              </a:rPr>
              <a:t>؟</a:t>
            </a:r>
            <a:endParaRPr lang="en-US" sz="2400" b="1" smtClean="0">
              <a:solidFill>
                <a:schemeClr val="hlink"/>
              </a:solidFill>
            </a:endParaRPr>
          </a:p>
        </p:txBody>
      </p:sp>
      <p:sp>
        <p:nvSpPr>
          <p:cNvPr id="38915" name="Rectangle 3"/>
          <p:cNvSpPr>
            <a:spLocks noGrp="1" noChangeArrowheads="1"/>
          </p:cNvSpPr>
          <p:nvPr>
            <p:ph type="body" idx="1"/>
          </p:nvPr>
        </p:nvSpPr>
        <p:spPr/>
        <p:txBody>
          <a:bodyPr/>
          <a:lstStyle/>
          <a:p>
            <a:pPr eaLnBrk="1" hangingPunct="1">
              <a:lnSpc>
                <a:spcPct val="140000"/>
              </a:lnSpc>
              <a:buFont typeface="Wingdings" pitchFamily="2" charset="2"/>
              <a:buNone/>
            </a:pPr>
            <a:r>
              <a:rPr lang="ar-SA" smtClean="0"/>
              <a:t> </a:t>
            </a:r>
            <a:r>
              <a:rPr lang="fa-IR" sz="2000" smtClean="0"/>
              <a:t>این سیستم در همان لحظات اولیه حریق باید محل آن را شناسایی و مراتب را به یک مرکز کنترل ارسال نموده و نیز توسط آژیر اعلام حریق را به ساکنین اعلام نماید و نیز به وسیله ی تلفن به مرکز آتش نشانی خبر دهد.</a:t>
            </a:r>
            <a:endParaRPr lang="ar-SA" sz="2000" smtClean="0"/>
          </a:p>
          <a:p>
            <a:pPr eaLnBrk="1" hangingPunct="1">
              <a:lnSpc>
                <a:spcPct val="140000"/>
              </a:lnSpc>
              <a:buFont typeface="Wingdings" pitchFamily="2" charset="2"/>
              <a:buNone/>
            </a:pPr>
            <a:r>
              <a:rPr lang="fa-IR" sz="2000" smtClean="0"/>
              <a:t>  </a:t>
            </a:r>
            <a:r>
              <a:rPr lang="fa-IR" sz="2400" smtClean="0">
                <a:solidFill>
                  <a:schemeClr val="hlink"/>
                </a:solidFill>
              </a:rPr>
              <a:t>مركز كنترل : </a:t>
            </a:r>
          </a:p>
          <a:p>
            <a:pPr eaLnBrk="1" hangingPunct="1">
              <a:lnSpc>
                <a:spcPct val="140000"/>
              </a:lnSpc>
              <a:buFont typeface="Wingdings" pitchFamily="2" charset="2"/>
              <a:buNone/>
            </a:pPr>
            <a:r>
              <a:rPr lang="ar-SA" sz="2000" smtClean="0"/>
              <a:t>منظور از مرکز کنترل در سیستم اعلام حریق </a:t>
            </a:r>
            <a:r>
              <a:rPr lang="fa-IR" sz="2000" smtClean="0"/>
              <a:t>اين است که سیم کشی کلیه دتکتور ها،    شستی ها، لامپ های اعلام خبر، وسایل صوتی خبر دهنده، منابع تغذیه و غیره... به مرکز کنترل نصب می شود.</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300788" y="1125538"/>
            <a:ext cx="2160587" cy="527050"/>
          </a:xfrm>
        </p:spPr>
        <p:txBody>
          <a:bodyPr/>
          <a:lstStyle/>
          <a:p>
            <a:pPr eaLnBrk="1" hangingPunct="1"/>
            <a:r>
              <a:rPr lang="fa-IR" sz="3200" smtClean="0">
                <a:solidFill>
                  <a:schemeClr val="hlink"/>
                </a:solidFill>
              </a:rPr>
              <a:t>مركز كنترل :</a:t>
            </a:r>
            <a:endParaRPr lang="en-US" sz="3200" smtClean="0">
              <a:solidFill>
                <a:schemeClr val="hlink"/>
              </a:solidFill>
            </a:endParaRPr>
          </a:p>
        </p:txBody>
      </p:sp>
      <p:sp>
        <p:nvSpPr>
          <p:cNvPr id="39939" name="Rectangle 3"/>
          <p:cNvSpPr>
            <a:spLocks noGrp="1" noChangeArrowheads="1"/>
          </p:cNvSpPr>
          <p:nvPr>
            <p:ph type="body" idx="1"/>
          </p:nvPr>
        </p:nvSpPr>
        <p:spPr>
          <a:xfrm>
            <a:off x="179388" y="1989138"/>
            <a:ext cx="8775700" cy="3640137"/>
          </a:xfrm>
        </p:spPr>
        <p:txBody>
          <a:bodyPr/>
          <a:lstStyle/>
          <a:p>
            <a:pPr eaLnBrk="1" hangingPunct="1">
              <a:lnSpc>
                <a:spcPct val="130000"/>
              </a:lnSpc>
              <a:buFont typeface="Wingdings" pitchFamily="2" charset="2"/>
              <a:buNone/>
            </a:pPr>
            <a:r>
              <a:rPr lang="ar-SA" smtClean="0"/>
              <a:t> </a:t>
            </a:r>
            <a:r>
              <a:rPr lang="fa-IR" sz="2400" smtClean="0"/>
              <a:t>در این نوع از سیستم اعلام حریق، قسمتهایی از ساختمان جهت نصب دتکتور ها و شستی ها در نظر گرفته می شود و سیستم اصلی در یک محل مشخص و کاملا در دسترس نصب می شود به طوری که در صورت وقوع آتش سوزی در محل یکی</a:t>
            </a:r>
          </a:p>
          <a:p>
            <a:pPr eaLnBrk="1" hangingPunct="1">
              <a:lnSpc>
                <a:spcPct val="130000"/>
              </a:lnSpc>
              <a:buFont typeface="Wingdings" pitchFamily="2" charset="2"/>
              <a:buNone/>
            </a:pPr>
            <a:r>
              <a:rPr lang="fa-IR" sz="2400" smtClean="0"/>
              <a:t> از دتکتورها سیستم اعلام حریق به صدا در آمده و محل آن را با استفاده با یک لامپ روشن بر روی دستگاه مرکزی اعلام می کند و همچنین یک چراغ چشمک زن </a:t>
            </a:r>
          </a:p>
          <a:p>
            <a:pPr eaLnBrk="1" hangingPunct="1">
              <a:lnSpc>
                <a:spcPct val="130000"/>
              </a:lnSpc>
              <a:buFont typeface="Wingdings" pitchFamily="2" charset="2"/>
              <a:buNone/>
            </a:pPr>
            <a:r>
              <a:rPr lang="fa-IR" sz="2400" smtClean="0"/>
              <a:t>بر روی سر درب محل وقوع آتش افراد را از محل آتش مطلع می سازد.</a:t>
            </a:r>
            <a:endParaRPr lang="en-US" sz="24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descr="eimeni5"/>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411413" y="1484313"/>
            <a:ext cx="5713412" cy="5184775"/>
          </a:xfrm>
          <a:noFill/>
        </p:spPr>
      </p:pic>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250825" y="2017713"/>
            <a:ext cx="8704263" cy="4114800"/>
          </a:xfrm>
        </p:spPr>
        <p:txBody>
          <a:bodyPr/>
          <a:lstStyle/>
          <a:p>
            <a:pPr algn="just" eaLnBrk="1" hangingPunct="1">
              <a:lnSpc>
                <a:spcPct val="80000"/>
              </a:lnSpc>
              <a:buFont typeface="Wingdings" pitchFamily="2" charset="2"/>
              <a:buNone/>
            </a:pPr>
            <a:r>
              <a:rPr lang="ar-SA" sz="2800" b="1" smtClean="0">
                <a:solidFill>
                  <a:schemeClr val="hlink"/>
                </a:solidFill>
              </a:rPr>
              <a:t>اسپرينكلرها : </a:t>
            </a:r>
            <a:r>
              <a:rPr lang="en-US" sz="2800" b="1" smtClean="0">
                <a:solidFill>
                  <a:schemeClr val="hlink"/>
                </a:solidFill>
              </a:rPr>
              <a:t>SPRINKLERS</a:t>
            </a:r>
            <a:endParaRPr lang="ar-SA" sz="2800" b="1" smtClean="0">
              <a:solidFill>
                <a:schemeClr val="hlink"/>
              </a:solidFill>
            </a:endParaRPr>
          </a:p>
          <a:p>
            <a:pPr algn="just" eaLnBrk="1" hangingPunct="1">
              <a:lnSpc>
                <a:spcPct val="80000"/>
              </a:lnSpc>
              <a:buFont typeface="Wingdings" pitchFamily="2" charset="2"/>
              <a:buNone/>
            </a:pPr>
            <a:r>
              <a:rPr lang="ar-SA" sz="2800" smtClean="0"/>
              <a:t>دستگاهي است سقفي كه از آب ، </a:t>
            </a:r>
            <a:r>
              <a:rPr lang="en-US" sz="2800" smtClean="0"/>
              <a:t>CO2</a:t>
            </a:r>
            <a:r>
              <a:rPr lang="ar-SA" sz="2800" smtClean="0"/>
              <a:t> و </a:t>
            </a:r>
            <a:r>
              <a:rPr lang="fa-IR" sz="2800" smtClean="0"/>
              <a:t>پودر</a:t>
            </a:r>
            <a:r>
              <a:rPr lang="ar-SA" sz="2800" smtClean="0"/>
              <a:t> در آنها به هنگام اطفاء حريق استفاده مي كنند ، از يك شبكه لوله كشي محاسبه شده در سقف و ديواره كارگاهها و سالن ها و مخصوصاً‌ انبارها ، پيش بيني و نصب ميشود و داراي نازلهايي است كه در روي آنها آلياژهاي مخصوص و حساس نسبت به درجه حرارت يا كپسول مايع يا گازي كوچكي قرار گرفته است به هنگام تغيير درجه حرارت محيط آلياژ سرهاي نازل ذوب </a:t>
            </a:r>
            <a:r>
              <a:rPr lang="fa-IR" sz="2800" smtClean="0"/>
              <a:t>ش</a:t>
            </a:r>
            <a:r>
              <a:rPr lang="ar-SA" sz="2800" smtClean="0"/>
              <a:t>ده يا كپسول آن تركيده و باعث باز شدن مسير آب شده و با فشار آب يا مواد ديگري روي آتش مي پاشد در سرراه آنها ميتوان آژيرهائي نصب نمود تا از وقوع حريق نيز مطلع شد.</a:t>
            </a:r>
          </a:p>
          <a:p>
            <a:pPr algn="just" eaLnBrk="1" hangingPunct="1">
              <a:lnSpc>
                <a:spcPct val="80000"/>
              </a:lnSpc>
              <a:buFont typeface="Wingdings" pitchFamily="2" charset="2"/>
              <a:buNone/>
            </a:pPr>
            <a:r>
              <a:rPr lang="ar-SA" sz="2800" smtClean="0">
                <a:latin typeface="Arial" pitchFamily="34" charset="0"/>
              </a:rPr>
              <a:t> </a:t>
            </a:r>
            <a:endParaRPr lang="en-US" sz="2800" smtClean="0"/>
          </a:p>
        </p:txBody>
      </p:sp>
      <p:sp>
        <p:nvSpPr>
          <p:cNvPr id="41987" name="Rectangle 4"/>
          <p:cNvSpPr>
            <a:spLocks noChangeArrowheads="1"/>
          </p:cNvSpPr>
          <p:nvPr/>
        </p:nvSpPr>
        <p:spPr bwMode="auto">
          <a:xfrm>
            <a:off x="4716463" y="1125538"/>
            <a:ext cx="3887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400" b="1">
                <a:solidFill>
                  <a:schemeClr val="hlink"/>
                </a:solidFill>
              </a:rPr>
              <a:t>سيستم هاي اطفاء حريق اتوماتيك :</a:t>
            </a:r>
            <a:endParaRPr lang="en-US" sz="2400" b="1">
              <a:solidFill>
                <a:schemeClr val="hlink"/>
              </a:solidFill>
            </a:endParaRPr>
          </a:p>
        </p:txBody>
      </p:sp>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eimeni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700338" y="1412875"/>
            <a:ext cx="5267325" cy="5184775"/>
          </a:xfrm>
          <a:noFill/>
        </p:spPr>
      </p:pic>
    </p:spTree>
  </p:cSld>
  <p:clrMapOvr>
    <a:masterClrMapping/>
  </p:clrMapOvr>
  <p:transition spd="med">
    <p:wedge/>
    <p:sndAc>
      <p:stSnd>
        <p:snd r:embed="rId2" name="chimes.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008063" y="1371600"/>
            <a:ext cx="8135937"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ar-SA" sz="2400" b="1">
                <a:solidFill>
                  <a:schemeClr val="hlink"/>
                </a:solidFill>
                <a:latin typeface="Arial" pitchFamily="34" charset="0"/>
              </a:rPr>
              <a:t>نکات مهم:</a:t>
            </a:r>
            <a:endParaRPr lang="en-US" sz="2400">
              <a:solidFill>
                <a:schemeClr val="hlink"/>
              </a:solidFill>
              <a:latin typeface="Arial" pitchFamily="34" charset="0"/>
            </a:endParaRPr>
          </a:p>
          <a:p>
            <a:pPr>
              <a:lnSpc>
                <a:spcPct val="150000"/>
              </a:lnSpc>
              <a:buClr>
                <a:schemeClr val="accent1"/>
              </a:buClr>
              <a:buFont typeface="Wingdings" pitchFamily="2" charset="2"/>
              <a:buChar char="Ø"/>
            </a:pPr>
            <a:r>
              <a:rPr lang="ar-SA" sz="2000">
                <a:latin typeface="Arial" pitchFamily="34" charset="0"/>
              </a:rPr>
              <a:t>در فرو نشاندن آتش سوزی مايعات قابل اشتعال از جمله مواد نفتی، نبايستی از آب استفاده کرد. و اگر ظرف حاوی مايع مشتعل شده باشد از حرکت دادن آن بايد خودداری کرده و جهت اطفاء از شن، نمک، پتوی نمناک يا پوشش های خفه کننده استفاده نمود.</a:t>
            </a:r>
            <a:endParaRPr lang="en-US" sz="2000">
              <a:latin typeface="Arial" pitchFamily="34" charset="0"/>
            </a:endParaRPr>
          </a:p>
          <a:p>
            <a:pPr>
              <a:lnSpc>
                <a:spcPct val="150000"/>
              </a:lnSpc>
              <a:buClr>
                <a:schemeClr val="accent1"/>
              </a:buClr>
              <a:buFont typeface="Wingdings" pitchFamily="2" charset="2"/>
              <a:buChar char="Ø"/>
            </a:pPr>
            <a:r>
              <a:rPr lang="ar-SA" sz="2000">
                <a:latin typeface="Arial" pitchFamily="34" charset="0"/>
              </a:rPr>
              <a:t>جهت خاموش کردن حريقهای الکتريکی نيز نبايستی از آب استفاده شود و بهترين کپسول برای اين قبيل آتشها، کپسول </a:t>
            </a:r>
            <a:r>
              <a:rPr lang="en-US" sz="2000">
                <a:latin typeface="Arial" pitchFamily="34" charset="0"/>
              </a:rPr>
              <a:t>CO2</a:t>
            </a:r>
            <a:r>
              <a:rPr lang="ar-SA" sz="2000">
                <a:latin typeface="Arial" pitchFamily="34" charset="0"/>
              </a:rPr>
              <a:t> می باشد. </a:t>
            </a:r>
            <a:endParaRPr lang="en-US" sz="2000">
              <a:latin typeface="Arial" pitchFamily="34" charset="0"/>
            </a:endParaRPr>
          </a:p>
          <a:p>
            <a:pPr>
              <a:lnSpc>
                <a:spcPct val="150000"/>
              </a:lnSpc>
              <a:buClr>
                <a:schemeClr val="accent1"/>
              </a:buClr>
              <a:buFont typeface="Wingdings" pitchFamily="2" charset="2"/>
              <a:buChar char="Ø"/>
            </a:pPr>
            <a:r>
              <a:rPr lang="ar-SA" sz="2000"/>
              <a:t> </a:t>
            </a:r>
            <a:r>
              <a:rPr lang="fa-IR" sz="2000"/>
              <a:t>درهنگام </a:t>
            </a:r>
            <a:r>
              <a:rPr lang="ar-SA" sz="2000">
                <a:latin typeface="Arial" pitchFamily="34" charset="0"/>
              </a:rPr>
              <a:t>استفاده از کپسولهای پودر</a:t>
            </a:r>
            <a:r>
              <a:rPr lang="fa-IR" sz="2000">
                <a:latin typeface="Arial" pitchFamily="34" charset="0"/>
              </a:rPr>
              <a:t>ی بايستی</a:t>
            </a:r>
            <a:r>
              <a:rPr lang="ar-SA" sz="2000">
                <a:latin typeface="Arial" pitchFamily="34" charset="0"/>
              </a:rPr>
              <a:t> قبل از استفاده </a:t>
            </a:r>
            <a:r>
              <a:rPr lang="fa-IR" sz="2000">
                <a:latin typeface="Arial" pitchFamily="34" charset="0"/>
              </a:rPr>
              <a:t>كپسول را</a:t>
            </a:r>
            <a:r>
              <a:rPr lang="ar-SA" sz="2000">
                <a:latin typeface="Arial" pitchFamily="34" charset="0"/>
              </a:rPr>
              <a:t> سروته </a:t>
            </a:r>
            <a:r>
              <a:rPr lang="fa-IR" sz="2000">
                <a:latin typeface="Arial" pitchFamily="34" charset="0"/>
              </a:rPr>
              <a:t>نماييم</a:t>
            </a:r>
            <a:r>
              <a:rPr lang="ar-SA" sz="2000">
                <a:latin typeface="Arial" pitchFamily="34" charset="0"/>
              </a:rPr>
              <a:t> تا پودر موجود کاملا" جابجا گردد. ترجیحا" بايد کپسول را تکان داده و سپس ضامن مربوط را کشيده و سرشلنگ به طرف آتش بصورت جاروئی حرکت داده شود. </a:t>
            </a:r>
            <a:endParaRPr lang="en-US" sz="2000">
              <a:latin typeface="Arial" pitchFamily="34" charset="0"/>
            </a:endParaRPr>
          </a:p>
          <a:p>
            <a:pPr>
              <a:lnSpc>
                <a:spcPct val="150000"/>
              </a:lnSpc>
              <a:buClr>
                <a:schemeClr val="accent1"/>
              </a:buClr>
              <a:buFont typeface="Wingdings" pitchFamily="2" charset="2"/>
              <a:buChar char="Ø"/>
            </a:pPr>
            <a:r>
              <a:rPr lang="ar-SA" sz="2000">
                <a:latin typeface="Arial" pitchFamily="34" charset="0"/>
              </a:rPr>
              <a:t>استفاده از کپسولهای غیر پودری: نحوه استفاده مانند کپسولهای پودری است ولی نياز به سروته کردن آن و تکان دادن مخزن نمی باشد. </a:t>
            </a:r>
          </a:p>
          <a:p>
            <a:pPr>
              <a:lnSpc>
                <a:spcPct val="150000"/>
              </a:lnSpc>
            </a:pPr>
            <a:endParaRPr lang="ar-SA" sz="2000">
              <a:latin typeface="Arial" pitchFamily="34" charset="0"/>
            </a:endParaRPr>
          </a:p>
        </p:txBody>
      </p:sp>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en-US" smtClean="0"/>
          </a:p>
        </p:txBody>
      </p:sp>
      <p:pic>
        <p:nvPicPr>
          <p:cNvPr id="44035"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0"/>
            <a:ext cx="9144000" cy="6858000"/>
          </a:xfrm>
          <a:noFill/>
        </p:spPr>
      </p:pic>
    </p:spTree>
  </p:cSld>
  <p:clrMapOvr>
    <a:masterClrMapping/>
  </p:clrMapOvr>
  <p:transition spd="med">
    <p:strips dir="ld"/>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611188" y="2492375"/>
            <a:ext cx="770413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ar-SA" sz="2000">
                <a:latin typeface="Arial" pitchFamily="34" charset="0"/>
              </a:rPr>
              <a:t>بر اساس نوع مواد قابل اشتعال و عوامل ديگر، راههای خاموش کردن آتش ها متفاوت است اما بطور کلی 3 روش زير در خاموش کردن و مهار آتش استفاده می شود:</a:t>
            </a:r>
            <a:endParaRPr lang="en-US" sz="2000">
              <a:latin typeface="Arial" pitchFamily="34" charset="0"/>
            </a:endParaRPr>
          </a:p>
          <a:p>
            <a:endParaRPr lang="en-US" sz="2000">
              <a:latin typeface="Arial" pitchFamily="34" charset="0"/>
            </a:endParaRPr>
          </a:p>
          <a:p>
            <a:r>
              <a:rPr lang="ar-SA" sz="2000">
                <a:latin typeface="Arial" pitchFamily="34" charset="0"/>
              </a:rPr>
              <a:t>1-</a:t>
            </a:r>
            <a:r>
              <a:rPr lang="fa-IR" sz="2000">
                <a:latin typeface="Arial" pitchFamily="34" charset="0"/>
              </a:rPr>
              <a:t> </a:t>
            </a:r>
            <a:r>
              <a:rPr lang="ar-SA" sz="2000">
                <a:latin typeface="Arial" pitchFamily="34" charset="0"/>
              </a:rPr>
              <a:t>سرد کردن </a:t>
            </a:r>
            <a:r>
              <a:rPr lang="fa-IR" sz="2000">
                <a:latin typeface="Arial" pitchFamily="34" charset="0"/>
              </a:rPr>
              <a:t>( قطع ضلع حرارت ) :</a:t>
            </a:r>
            <a:r>
              <a:rPr lang="ar-SA" sz="2000">
                <a:latin typeface="Arial" pitchFamily="34" charset="0"/>
              </a:rPr>
              <a:t>توسط عواملی مانند آب و گاز کربنیک ( </a:t>
            </a:r>
            <a:r>
              <a:rPr lang="en-US" sz="2000">
                <a:latin typeface="Arial" pitchFamily="34" charset="0"/>
              </a:rPr>
              <a:t>CO2</a:t>
            </a:r>
            <a:r>
              <a:rPr lang="ar-SA" sz="2000">
                <a:latin typeface="Arial" pitchFamily="34" charset="0"/>
              </a:rPr>
              <a:t> )</a:t>
            </a:r>
            <a:endParaRPr lang="en-US" sz="2000">
              <a:latin typeface="Arial" pitchFamily="34" charset="0"/>
            </a:endParaRPr>
          </a:p>
          <a:p>
            <a:endParaRPr lang="en-US" sz="2000">
              <a:latin typeface="Arial" pitchFamily="34" charset="0"/>
            </a:endParaRPr>
          </a:p>
          <a:p>
            <a:r>
              <a:rPr lang="ar-SA" sz="2000">
                <a:latin typeface="Arial" pitchFamily="34" charset="0"/>
              </a:rPr>
              <a:t>2-</a:t>
            </a:r>
            <a:r>
              <a:rPr lang="fa-IR" sz="2000">
                <a:latin typeface="Arial" pitchFamily="34" charset="0"/>
              </a:rPr>
              <a:t> </a:t>
            </a:r>
            <a:r>
              <a:rPr lang="ar-SA" sz="2000">
                <a:latin typeface="Arial" pitchFamily="34" charset="0"/>
              </a:rPr>
              <a:t>خفه کردن </a:t>
            </a:r>
            <a:r>
              <a:rPr lang="fa-IR" sz="2000">
                <a:latin typeface="Arial" pitchFamily="34" charset="0"/>
              </a:rPr>
              <a:t>( قطع ضلع هوا ) :</a:t>
            </a:r>
            <a:r>
              <a:rPr lang="ar-SA" sz="2000">
                <a:latin typeface="Arial" pitchFamily="34" charset="0"/>
              </a:rPr>
              <a:t>توسط عواملی مانند خاک ، ماسه ، پتوی نمدار، خاموش کننده های پودری</a:t>
            </a:r>
            <a:endParaRPr lang="en-US" sz="2000">
              <a:latin typeface="Arial" pitchFamily="34" charset="0"/>
            </a:endParaRPr>
          </a:p>
          <a:p>
            <a:endParaRPr lang="en-US" sz="2000">
              <a:latin typeface="Arial" pitchFamily="34" charset="0"/>
            </a:endParaRPr>
          </a:p>
          <a:p>
            <a:r>
              <a:rPr lang="ar-SA" sz="2000">
                <a:latin typeface="Arial" pitchFamily="34" charset="0"/>
              </a:rPr>
              <a:t>3-</a:t>
            </a:r>
            <a:r>
              <a:rPr lang="fa-IR" sz="2000">
                <a:latin typeface="Arial" pitchFamily="34" charset="0"/>
              </a:rPr>
              <a:t>  سد كردن :</a:t>
            </a:r>
            <a:r>
              <a:rPr lang="ar-SA" sz="2000">
                <a:latin typeface="Arial" pitchFamily="34" charset="0"/>
              </a:rPr>
              <a:t>گرفتن سوخت از طرق مختلف از جمله قطع جريان گاز، قطع جريان سوخت </a:t>
            </a:r>
            <a:r>
              <a:rPr lang="fa-IR" sz="2000">
                <a:latin typeface="Arial" pitchFamily="34" charset="0"/>
              </a:rPr>
              <a:t>، </a:t>
            </a:r>
            <a:r>
              <a:rPr lang="ar-SA" sz="2000">
                <a:latin typeface="Arial" pitchFamily="34" charset="0"/>
              </a:rPr>
              <a:t>دور کردن مواد قابل اشتعال</a:t>
            </a:r>
          </a:p>
        </p:txBody>
      </p:sp>
      <p:sp>
        <p:nvSpPr>
          <p:cNvPr id="7171" name="Rectangle 5"/>
          <p:cNvSpPr>
            <a:spLocks noChangeArrowheads="1"/>
          </p:cNvSpPr>
          <p:nvPr/>
        </p:nvSpPr>
        <p:spPr bwMode="auto">
          <a:xfrm>
            <a:off x="4319588" y="1265238"/>
            <a:ext cx="292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a:solidFill>
                  <a:schemeClr val="hlink"/>
                </a:solidFill>
              </a:rPr>
              <a:t>ر</a:t>
            </a:r>
            <a:r>
              <a:rPr lang="fa-IR" sz="2400">
                <a:solidFill>
                  <a:schemeClr val="hlink"/>
                </a:solidFill>
              </a:rPr>
              <a:t>وشهاي</a:t>
            </a:r>
            <a:r>
              <a:rPr lang="ar-SA" sz="2400">
                <a:solidFill>
                  <a:schemeClr val="hlink"/>
                </a:solidFill>
              </a:rPr>
              <a:t> خاموش کردن آتش</a:t>
            </a:r>
            <a:endParaRPr lang="en-US" sz="2400">
              <a:solidFill>
                <a:schemeClr val="hlink"/>
              </a:solidFill>
            </a:endParaRPr>
          </a:p>
        </p:txBody>
      </p:sp>
    </p:spTree>
  </p:cSld>
  <p:clrMapOvr>
    <a:masterClrMapping/>
  </p:clrMapOvr>
  <p:transition spd="med">
    <p:strips/>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611188" y="1524000"/>
            <a:ext cx="7920037"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sz="2400" b="1">
              <a:solidFill>
                <a:schemeClr val="hlink"/>
              </a:solidFill>
              <a:latin typeface="Arial" pitchFamily="34" charset="0"/>
            </a:endParaRPr>
          </a:p>
          <a:p>
            <a:r>
              <a:rPr lang="ar-SA" sz="2000">
                <a:latin typeface="Arial" pitchFamily="34" charset="0"/>
              </a:rPr>
              <a:t>آتش بسته به نوع عامل ايجاد و سوختن مواد در </a:t>
            </a:r>
            <a:r>
              <a:rPr lang="fa-IR" sz="2000">
                <a:latin typeface="Arial" pitchFamily="34" charset="0"/>
              </a:rPr>
              <a:t>شش</a:t>
            </a:r>
            <a:r>
              <a:rPr lang="ar-SA" sz="2000">
                <a:latin typeface="Arial" pitchFamily="34" charset="0"/>
              </a:rPr>
              <a:t> گروه به شکل زير طبقه بندی می شود:</a:t>
            </a:r>
            <a:endParaRPr lang="fa-IR" sz="2000">
              <a:latin typeface="Arial" pitchFamily="34" charset="0"/>
            </a:endParaRPr>
          </a:p>
          <a:p>
            <a:endParaRPr lang="en-US" sz="2000">
              <a:latin typeface="Arial" pitchFamily="34" charset="0"/>
            </a:endParaRPr>
          </a:p>
          <a:p>
            <a:r>
              <a:rPr lang="fa-IR" sz="2000">
                <a:solidFill>
                  <a:schemeClr val="hlink"/>
                </a:solidFill>
                <a:latin typeface="Arial" pitchFamily="34" charset="0"/>
              </a:rPr>
              <a:t>الف</a:t>
            </a:r>
            <a:r>
              <a:rPr lang="ar-SA" sz="2000">
                <a:solidFill>
                  <a:schemeClr val="hlink"/>
                </a:solidFill>
                <a:latin typeface="Arial" pitchFamily="34" charset="0"/>
              </a:rPr>
              <a:t> </a:t>
            </a:r>
            <a:r>
              <a:rPr lang="fa-IR" sz="2000">
                <a:solidFill>
                  <a:schemeClr val="hlink"/>
                </a:solidFill>
                <a:latin typeface="Arial" pitchFamily="34" charset="0"/>
              </a:rPr>
              <a:t>) آتش سوزي گروه جامدات يا مواد خشك </a:t>
            </a:r>
            <a:r>
              <a:rPr lang="ar-SA" sz="2000">
                <a:solidFill>
                  <a:schemeClr val="hlink"/>
                </a:solidFill>
                <a:latin typeface="Arial" pitchFamily="34" charset="0"/>
              </a:rPr>
              <a:t>(</a:t>
            </a:r>
            <a:r>
              <a:rPr lang="fa-IR" sz="2000">
                <a:solidFill>
                  <a:schemeClr val="hlink"/>
                </a:solidFill>
                <a:latin typeface="Arial" pitchFamily="34" charset="0"/>
              </a:rPr>
              <a:t> طبقه</a:t>
            </a:r>
            <a:r>
              <a:rPr lang="ar-SA" sz="2000">
                <a:solidFill>
                  <a:schemeClr val="hlink"/>
                </a:solidFill>
                <a:latin typeface="Arial" pitchFamily="34" charset="0"/>
              </a:rPr>
              <a:t> </a:t>
            </a:r>
            <a:r>
              <a:rPr lang="en-US" sz="2000">
                <a:solidFill>
                  <a:schemeClr val="hlink"/>
                </a:solidFill>
                <a:latin typeface="Arial" pitchFamily="34" charset="0"/>
              </a:rPr>
              <a:t>A</a:t>
            </a:r>
            <a:r>
              <a:rPr lang="ar-SA" sz="2000">
                <a:solidFill>
                  <a:schemeClr val="hlink"/>
                </a:solidFill>
                <a:latin typeface="Arial" pitchFamily="34" charset="0"/>
              </a:rPr>
              <a:t> ) :</a:t>
            </a:r>
            <a:r>
              <a:rPr lang="ar-SA" sz="2000">
                <a:latin typeface="Arial" pitchFamily="34" charset="0"/>
              </a:rPr>
              <a:t> </a:t>
            </a:r>
            <a:r>
              <a:rPr lang="fa-IR" sz="2000">
                <a:latin typeface="Arial" pitchFamily="34" charset="0"/>
              </a:rPr>
              <a:t>به آتش سوزي موادي گفته       مي شودكه بعد از سوختن از خود خاكستر باقي مي گذارند وبا آب نيز واكنش شيميايي خطرناكي ندارند.</a:t>
            </a:r>
          </a:p>
          <a:p>
            <a:r>
              <a:rPr lang="fa-IR" sz="2000">
                <a:latin typeface="Arial" pitchFamily="34" charset="0"/>
              </a:rPr>
              <a:t>مانند: چوب ، كاغذ، لاستيك ، حبوبات، غلات ، پلاستيك، پارچه و...</a:t>
            </a:r>
          </a:p>
          <a:p>
            <a:r>
              <a:rPr lang="fa-IR" sz="2000">
                <a:latin typeface="Arial" pitchFamily="34" charset="0"/>
              </a:rPr>
              <a:t>بهترين روش جهت اطفاء اين نوع آتش سوزي ها روش خنك كردن مي باشد.</a:t>
            </a:r>
            <a:endParaRPr lang="en-US" sz="2000">
              <a:latin typeface="Arial" pitchFamily="34" charset="0"/>
            </a:endParaRPr>
          </a:p>
          <a:p>
            <a:endParaRPr lang="en-US" sz="2000">
              <a:latin typeface="Arial" pitchFamily="34" charset="0"/>
            </a:endParaRPr>
          </a:p>
          <a:p>
            <a:r>
              <a:rPr lang="fa-IR" sz="2000">
                <a:solidFill>
                  <a:schemeClr val="hlink"/>
                </a:solidFill>
                <a:latin typeface="Arial" pitchFamily="34" charset="0"/>
              </a:rPr>
              <a:t>ب)آتش سوزي مايعات قابل اشتعال</a:t>
            </a:r>
            <a:r>
              <a:rPr lang="ar-SA" sz="2000">
                <a:solidFill>
                  <a:schemeClr val="hlink"/>
                </a:solidFill>
                <a:latin typeface="Arial" pitchFamily="34" charset="0"/>
              </a:rPr>
              <a:t> (</a:t>
            </a:r>
            <a:r>
              <a:rPr lang="fa-IR" sz="2000">
                <a:solidFill>
                  <a:schemeClr val="hlink"/>
                </a:solidFill>
                <a:latin typeface="Arial" pitchFamily="34" charset="0"/>
              </a:rPr>
              <a:t>طبقه</a:t>
            </a:r>
            <a:r>
              <a:rPr lang="en-US">
                <a:solidFill>
                  <a:schemeClr val="hlink"/>
                </a:solidFill>
              </a:rPr>
              <a:t>B </a:t>
            </a:r>
            <a:r>
              <a:rPr lang="fa-IR">
                <a:solidFill>
                  <a:schemeClr val="hlink"/>
                </a:solidFill>
              </a:rPr>
              <a:t> </a:t>
            </a:r>
            <a:r>
              <a:rPr lang="ar-SA" sz="2000">
                <a:solidFill>
                  <a:schemeClr val="hlink"/>
                </a:solidFill>
                <a:latin typeface="Arial" pitchFamily="34" charset="0"/>
              </a:rPr>
              <a:t>)</a:t>
            </a:r>
            <a:r>
              <a:rPr lang="fa-IR" sz="2000">
                <a:solidFill>
                  <a:schemeClr val="hlink"/>
                </a:solidFill>
                <a:latin typeface="Arial" pitchFamily="34" charset="0"/>
              </a:rPr>
              <a:t> </a:t>
            </a:r>
            <a:r>
              <a:rPr lang="ar-SA" sz="2000">
                <a:solidFill>
                  <a:schemeClr val="hlink"/>
                </a:solidFill>
                <a:latin typeface="Arial" pitchFamily="34" charset="0"/>
              </a:rPr>
              <a:t>:</a:t>
            </a:r>
            <a:r>
              <a:rPr lang="ar-SA" sz="2000">
                <a:latin typeface="Arial" pitchFamily="34" charset="0"/>
              </a:rPr>
              <a:t> </a:t>
            </a:r>
            <a:r>
              <a:rPr lang="fa-IR" sz="2000">
                <a:latin typeface="Arial" pitchFamily="34" charset="0"/>
              </a:rPr>
              <a:t>به منظور اطفاء حريق</a:t>
            </a:r>
            <a:r>
              <a:rPr lang="ar-SA" sz="2000">
                <a:latin typeface="Arial" pitchFamily="34" charset="0"/>
              </a:rPr>
              <a:t> مايعات قابل اشتعال </a:t>
            </a:r>
            <a:r>
              <a:rPr lang="fa-IR" sz="2000">
                <a:latin typeface="Arial" pitchFamily="34" charset="0"/>
              </a:rPr>
              <a:t>خاموش كننده مناسب ، پودر شيميايي وكف مي باشد.</a:t>
            </a:r>
          </a:p>
          <a:p>
            <a:r>
              <a:rPr lang="fa-IR" sz="2000">
                <a:latin typeface="Arial" pitchFamily="34" charset="0"/>
              </a:rPr>
              <a:t>به منظور اطفاء حريق مايعات قابل اشتعال در سطح كم از پودرهاي شيميايي ، ماسه خشك ، پتوي خيس و در سطح وسيع از كف استفاده مي كنيم.</a:t>
            </a:r>
            <a:endParaRPr lang="en-US" sz="2000">
              <a:latin typeface="Arial" pitchFamily="34" charset="0"/>
            </a:endParaRPr>
          </a:p>
          <a:p>
            <a:endParaRPr lang="en-US" sz="2000">
              <a:latin typeface="Arial" pitchFamily="34" charset="0"/>
            </a:endParaRPr>
          </a:p>
        </p:txBody>
      </p:sp>
      <p:sp>
        <p:nvSpPr>
          <p:cNvPr id="8195" name="Rectangle 5"/>
          <p:cNvSpPr>
            <a:spLocks noChangeArrowheads="1"/>
          </p:cNvSpPr>
          <p:nvPr/>
        </p:nvSpPr>
        <p:spPr bwMode="auto">
          <a:xfrm>
            <a:off x="5962650" y="1120775"/>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طبقه بندی آتش:</a:t>
            </a:r>
            <a:endParaRPr lang="en-US" sz="2400" b="1">
              <a:solidFill>
                <a:schemeClr val="hlink"/>
              </a:solidFill>
            </a:endParaRPr>
          </a:p>
        </p:txBody>
      </p:sp>
    </p:spTree>
  </p:cSld>
  <p:clrMapOvr>
    <a:masterClrMapping/>
  </p:clrMapOvr>
  <p:transition spd="med">
    <p:strips dir="rd"/>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11188" y="1828800"/>
            <a:ext cx="7920037"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sz="2400" b="1">
              <a:solidFill>
                <a:schemeClr val="hlink"/>
              </a:solidFill>
              <a:latin typeface="Arial" pitchFamily="34" charset="0"/>
            </a:endParaRPr>
          </a:p>
          <a:p>
            <a:endParaRPr lang="en-US" sz="2000">
              <a:latin typeface="Arial" pitchFamily="34" charset="0"/>
            </a:endParaRPr>
          </a:p>
          <a:p>
            <a:r>
              <a:rPr lang="fa-IR" sz="2000">
                <a:solidFill>
                  <a:schemeClr val="hlink"/>
                </a:solidFill>
                <a:latin typeface="Arial" pitchFamily="34" charset="0"/>
              </a:rPr>
              <a:t>ج ) آتش سوزي برق </a:t>
            </a:r>
            <a:r>
              <a:rPr lang="ar-SA" sz="2000">
                <a:solidFill>
                  <a:schemeClr val="hlink"/>
                </a:solidFill>
                <a:latin typeface="Arial" pitchFamily="34" charset="0"/>
              </a:rPr>
              <a:t> (</a:t>
            </a:r>
            <a:r>
              <a:rPr lang="fa-IR" sz="2000">
                <a:solidFill>
                  <a:schemeClr val="hlink"/>
                </a:solidFill>
                <a:latin typeface="Arial" pitchFamily="34" charset="0"/>
              </a:rPr>
              <a:t>طبقه </a:t>
            </a:r>
            <a:r>
              <a:rPr lang="ar-SA" sz="2000">
                <a:solidFill>
                  <a:schemeClr val="hlink"/>
                </a:solidFill>
                <a:latin typeface="Arial" pitchFamily="34" charset="0"/>
              </a:rPr>
              <a:t> </a:t>
            </a:r>
            <a:r>
              <a:rPr lang="en-US" sz="2000">
                <a:solidFill>
                  <a:schemeClr val="hlink"/>
                </a:solidFill>
                <a:latin typeface="Arial" pitchFamily="34" charset="0"/>
              </a:rPr>
              <a:t>C</a:t>
            </a:r>
            <a:r>
              <a:rPr lang="ar-SA" sz="2000">
                <a:solidFill>
                  <a:schemeClr val="hlink"/>
                </a:solidFill>
                <a:latin typeface="Arial" pitchFamily="34" charset="0"/>
              </a:rPr>
              <a:t> ) :</a:t>
            </a:r>
            <a:r>
              <a:rPr lang="ar-SA" sz="2000">
                <a:latin typeface="Arial" pitchFamily="34" charset="0"/>
              </a:rPr>
              <a:t> </a:t>
            </a:r>
            <a:r>
              <a:rPr lang="fa-IR" sz="2000">
                <a:latin typeface="Arial" pitchFamily="34" charset="0"/>
              </a:rPr>
              <a:t>در آتش سوزي لوازم وتاسيسات برقي ، اولين قدم قطع جريان برق است ، بعد استفاده از خاموش كننده مناسب (</a:t>
            </a:r>
            <a:r>
              <a:rPr lang="en-US" sz="2000">
                <a:latin typeface="Arial" pitchFamily="34" charset="0"/>
              </a:rPr>
              <a:t>co2 </a:t>
            </a:r>
            <a:r>
              <a:rPr lang="fa-IR" sz="2000">
                <a:latin typeface="Arial" pitchFamily="34" charset="0"/>
              </a:rPr>
              <a:t>) مي باشد.</a:t>
            </a:r>
            <a:endParaRPr lang="en-US" sz="2000">
              <a:latin typeface="Arial" pitchFamily="34" charset="0"/>
            </a:endParaRPr>
          </a:p>
          <a:p>
            <a:endParaRPr lang="en-US" sz="2000">
              <a:latin typeface="Arial" pitchFamily="34" charset="0"/>
            </a:endParaRPr>
          </a:p>
          <a:p>
            <a:r>
              <a:rPr lang="fa-IR" sz="2000">
                <a:solidFill>
                  <a:schemeClr val="hlink"/>
                </a:solidFill>
                <a:latin typeface="Arial" pitchFamily="34" charset="0"/>
              </a:rPr>
              <a:t>د ) آتش سوزي فلزات قابل اشتعال </a:t>
            </a:r>
            <a:r>
              <a:rPr lang="ar-SA" sz="2000">
                <a:solidFill>
                  <a:schemeClr val="hlink"/>
                </a:solidFill>
                <a:latin typeface="Arial" pitchFamily="34" charset="0"/>
              </a:rPr>
              <a:t> (</a:t>
            </a:r>
            <a:r>
              <a:rPr lang="fa-IR" sz="2000">
                <a:solidFill>
                  <a:schemeClr val="hlink"/>
                </a:solidFill>
                <a:latin typeface="Arial" pitchFamily="34" charset="0"/>
              </a:rPr>
              <a:t>طبقه</a:t>
            </a:r>
            <a:r>
              <a:rPr lang="ar-SA" sz="2000">
                <a:solidFill>
                  <a:schemeClr val="hlink"/>
                </a:solidFill>
                <a:latin typeface="Arial" pitchFamily="34" charset="0"/>
              </a:rPr>
              <a:t> </a:t>
            </a:r>
            <a:r>
              <a:rPr lang="en-US" sz="2000">
                <a:solidFill>
                  <a:schemeClr val="hlink"/>
                </a:solidFill>
                <a:latin typeface="Arial" pitchFamily="34" charset="0"/>
              </a:rPr>
              <a:t>D</a:t>
            </a:r>
            <a:r>
              <a:rPr lang="ar-SA" sz="2000">
                <a:solidFill>
                  <a:schemeClr val="hlink"/>
                </a:solidFill>
                <a:latin typeface="Arial" pitchFamily="34" charset="0"/>
              </a:rPr>
              <a:t> ) :</a:t>
            </a:r>
            <a:r>
              <a:rPr lang="ar-SA" sz="2000">
                <a:latin typeface="Arial" pitchFamily="34" charset="0"/>
              </a:rPr>
              <a:t> </a:t>
            </a:r>
            <a:r>
              <a:rPr lang="fa-IR" sz="2000">
                <a:latin typeface="Arial" pitchFamily="34" charset="0"/>
              </a:rPr>
              <a:t>بعضي </a:t>
            </a:r>
            <a:r>
              <a:rPr lang="ar-SA" sz="2000">
                <a:latin typeface="Arial" pitchFamily="34" charset="0"/>
              </a:rPr>
              <a:t> از</a:t>
            </a:r>
            <a:r>
              <a:rPr lang="fa-IR" sz="2000">
                <a:latin typeface="Arial" pitchFamily="34" charset="0"/>
              </a:rPr>
              <a:t>اين</a:t>
            </a:r>
            <a:r>
              <a:rPr lang="ar-SA" sz="2000">
                <a:latin typeface="Arial" pitchFamily="34" charset="0"/>
              </a:rPr>
              <a:t> </a:t>
            </a:r>
            <a:r>
              <a:rPr lang="fa-IR" sz="2000">
                <a:latin typeface="Arial" pitchFamily="34" charset="0"/>
              </a:rPr>
              <a:t>فلزات</a:t>
            </a:r>
            <a:r>
              <a:rPr lang="ar-SA" sz="2000">
                <a:latin typeface="Arial" pitchFamily="34" charset="0"/>
              </a:rPr>
              <a:t> </a:t>
            </a:r>
            <a:r>
              <a:rPr lang="fa-IR" sz="2000">
                <a:latin typeface="Arial" pitchFamily="34" charset="0"/>
              </a:rPr>
              <a:t>(منيزيم،تيتانيوم،سديم و...)</a:t>
            </a:r>
            <a:r>
              <a:rPr lang="ar-SA" sz="2000">
                <a:latin typeface="Arial" pitchFamily="34" charset="0"/>
              </a:rPr>
              <a:t> </a:t>
            </a:r>
            <a:endParaRPr lang="fa-IR" sz="2000">
              <a:latin typeface="Arial" pitchFamily="34" charset="0"/>
            </a:endParaRPr>
          </a:p>
          <a:p>
            <a:r>
              <a:rPr lang="fa-IR" sz="2000">
                <a:latin typeface="Arial" pitchFamily="34" charset="0"/>
              </a:rPr>
              <a:t>براي اطفاء حريق فلزات قابل اشتعال نبايد از آب يا كف استفاده نمودزيرا بعلت واكنش اين فلزات با آب ، گاز هيدروژن توليد مي شود كه شديدا“ قابل اشتعال بوده و باعث تشديد حريق  مي گردد .</a:t>
            </a:r>
          </a:p>
          <a:p>
            <a:r>
              <a:rPr lang="fa-IR" sz="2000">
                <a:latin typeface="Arial" pitchFamily="34" charset="0"/>
              </a:rPr>
              <a:t>براي اطفاء اين نوع حريقها از ماسه هاي صددرصدخشك وپودر شيميايي مخصوص اين فلز استفاده مي گردد.</a:t>
            </a:r>
            <a:endParaRPr lang="ar-SA" sz="2000">
              <a:latin typeface="Arial" pitchFamily="34" charset="0"/>
            </a:endParaRPr>
          </a:p>
        </p:txBody>
      </p:sp>
      <p:sp>
        <p:nvSpPr>
          <p:cNvPr id="9219" name="Rectangle 3"/>
          <p:cNvSpPr>
            <a:spLocks noChangeArrowheads="1"/>
          </p:cNvSpPr>
          <p:nvPr/>
        </p:nvSpPr>
        <p:spPr bwMode="auto">
          <a:xfrm>
            <a:off x="5962650" y="1120775"/>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طبقه بندی آتش:</a:t>
            </a:r>
            <a:endParaRPr lang="en-US" sz="2400" b="1">
              <a:solidFill>
                <a:schemeClr val="hlink"/>
              </a:solidFill>
            </a:endParaRPr>
          </a:p>
        </p:txBody>
      </p:sp>
    </p:spTree>
  </p:cSld>
  <p:clrMapOvr>
    <a:masterClrMapping/>
  </p:clrMapOvr>
  <p:transition spd="med">
    <p:pull dir="rd"/>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11188" y="1219200"/>
            <a:ext cx="792003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sz="2400" b="1">
              <a:solidFill>
                <a:schemeClr val="hlink"/>
              </a:solidFill>
              <a:latin typeface="Arial" pitchFamily="34" charset="0"/>
            </a:endParaRPr>
          </a:p>
          <a:p>
            <a:endParaRPr lang="en-US" sz="2000">
              <a:latin typeface="Arial" pitchFamily="34" charset="0"/>
            </a:endParaRPr>
          </a:p>
          <a:p>
            <a:r>
              <a:rPr lang="fa-IR" sz="2000">
                <a:solidFill>
                  <a:schemeClr val="hlink"/>
                </a:solidFill>
                <a:latin typeface="Arial" pitchFamily="34" charset="0"/>
              </a:rPr>
              <a:t>ه )گازهاي قابل اشتعال :</a:t>
            </a:r>
          </a:p>
          <a:p>
            <a:pPr algn="just"/>
            <a:r>
              <a:rPr lang="fa-IR" sz="2000">
                <a:latin typeface="Arial" pitchFamily="34" charset="0"/>
              </a:rPr>
              <a:t>در گازها در صورت ايجاد شعله سوزي نبايد شعله را اطفاء نمود بلكه بايد از خروج گاز جلوگيري گرددودر صورتيكه گاز از سيلندر خارج گشته وشعله ور گرددبايد بدنه سيلندر را خنك نمود وبدون در نظر گرفتن شرايط محيط ، اقدام به خاموش كردن شعله نكنيم .</a:t>
            </a:r>
          </a:p>
          <a:p>
            <a:pPr algn="just"/>
            <a:r>
              <a:rPr lang="fa-IR" sz="2000">
                <a:latin typeface="Arial" pitchFamily="34" charset="0"/>
              </a:rPr>
              <a:t>البته اگر بنابر شرايطي لازم باشد كه شعله اطفاء گردد ، خاموش كننده پودر شيميايي بهترين اثر را دراين مورد دارا مي باشد.</a:t>
            </a:r>
          </a:p>
          <a:p>
            <a:r>
              <a:rPr lang="fa-IR" sz="2000">
                <a:solidFill>
                  <a:schemeClr val="hlink"/>
                </a:solidFill>
                <a:latin typeface="Arial" pitchFamily="34" charset="0"/>
              </a:rPr>
              <a:t>و ) آتش سوزي مواد منفجره :</a:t>
            </a:r>
          </a:p>
          <a:p>
            <a:pPr algn="just"/>
            <a:r>
              <a:rPr lang="fa-IR" sz="2000">
                <a:latin typeface="Arial" pitchFamily="34" charset="0"/>
              </a:rPr>
              <a:t>مواد منفجره اكثرا“ در صنايع نظامي مورد مصرف دارند ومهمترين آنها عبارتند از تي ان تي . اسيد پيكريك ، تيتراتها ، كلراتها ، نيتراتها ، نيتروگليسيرينو...</a:t>
            </a:r>
          </a:p>
          <a:p>
            <a:pPr algn="just"/>
            <a:r>
              <a:rPr lang="fa-IR" sz="2000">
                <a:latin typeface="Arial" pitchFamily="34" charset="0"/>
              </a:rPr>
              <a:t>اين گونه مواد در صورتيكه دچار آتش سوزي شوند بايد سريعا“ محل را ترك نمود چون تمام مواد در يك لحظه توام با انفجار از بين مي روند وقدرت پرتاب تكه هاي ناشي از انفجار حداقل تا شعاع 200 متري مي باشد.</a:t>
            </a:r>
          </a:p>
          <a:p>
            <a:pPr algn="just"/>
            <a:r>
              <a:rPr lang="fa-IR" sz="2000">
                <a:latin typeface="Arial" pitchFamily="34" charset="0"/>
              </a:rPr>
              <a:t>اگر اين مواد در مجاورت حرارت قرار گيرند بايد در فاصله مناسب از طريق خودروهاي مانيتور دار با آب نسبت به خنك كردن آنها اقدام نمود.</a:t>
            </a:r>
          </a:p>
        </p:txBody>
      </p:sp>
      <p:sp>
        <p:nvSpPr>
          <p:cNvPr id="10243" name="Rectangle 3"/>
          <p:cNvSpPr>
            <a:spLocks noChangeArrowheads="1"/>
          </p:cNvSpPr>
          <p:nvPr/>
        </p:nvSpPr>
        <p:spPr bwMode="auto">
          <a:xfrm>
            <a:off x="5962650" y="1120775"/>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400" b="1">
                <a:solidFill>
                  <a:schemeClr val="hlink"/>
                </a:solidFill>
              </a:rPr>
              <a:t>طبقه بندی آتش:</a:t>
            </a:r>
            <a:endParaRPr lang="en-US" sz="2400" b="1">
              <a:solidFill>
                <a:schemeClr val="hlink"/>
              </a:solidFill>
            </a:endParaRPr>
          </a:p>
        </p:txBody>
      </p:sp>
    </p:spTree>
  </p:cSld>
  <p:clrMapOvr>
    <a:masterClrMapping/>
  </p:clrMapOvr>
  <p:transition spd="med">
    <p:pull dir="rd"/>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eimeni3"/>
          <p:cNvPicPr>
            <a:picLocks noGrp="1" noChangeAspect="1" noChangeArrowheads="1"/>
          </p:cNvPicPr>
          <p:nvPr>
            <p:ph type="body" idx="1"/>
          </p:nvPr>
        </p:nvPicPr>
        <p:blipFill>
          <a:blip r:embed="rId3">
            <a:extLst>
              <a:ext uri="{28A0092B-C50C-407E-A947-70E740481C1C}">
                <a14:useLocalDpi xmlns:a14="http://schemas.microsoft.com/office/drawing/2010/main"/>
              </a:ext>
            </a:extLst>
          </a:blip>
          <a:srcRect/>
          <a:stretch>
            <a:fillRect/>
          </a:stretch>
        </p:blipFill>
        <p:spPr>
          <a:xfrm>
            <a:off x="1187450" y="908050"/>
            <a:ext cx="7345363" cy="5656263"/>
          </a:xfrm>
          <a:noFill/>
        </p:spPr>
      </p:pic>
    </p:spTree>
  </p:cSld>
  <p:clrMapOvr>
    <a:masterClrMapping/>
  </p:clrMapOvr>
  <p:transition spd="med">
    <p:wheel/>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515</TotalTime>
  <Words>2727</Words>
  <Application>Microsoft Office PowerPoint</Application>
  <PresentationFormat>نمایش روی پرده (4:3)</PresentationFormat>
  <Paragraphs>215</Paragraphs>
  <Slides>41</Slides>
  <Notes>0</Notes>
  <HiddenSlides>0</HiddenSlides>
  <MMClips>1</MMClips>
  <ScaleCrop>false</ScaleCrop>
  <HeadingPairs>
    <vt:vector size="4" baseType="variant">
      <vt:variant>
        <vt:lpstr>طرح زمینه</vt:lpstr>
      </vt:variant>
      <vt:variant>
        <vt:i4>1</vt:i4>
      </vt:variant>
      <vt:variant>
        <vt:lpstr>عنوان های اسلاید</vt:lpstr>
      </vt:variant>
      <vt:variant>
        <vt:i4>41</vt:i4>
      </vt:variant>
    </vt:vector>
  </HeadingPairs>
  <TitlesOfParts>
    <vt:vector size="42" baseType="lpstr">
      <vt:lpstr>Blends</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سیستم اعلام حریق </vt:lpstr>
      <vt:lpstr>  تجهیزات تشخیص حریق ( دتکتورها ) </vt:lpstr>
      <vt:lpstr> دتکتور دودی</vt:lpstr>
      <vt:lpstr>دتکتور حرارتی </vt:lpstr>
      <vt:lpstr>دتکتور شعله ای </vt:lpstr>
      <vt:lpstr>تجهیزات اعلام كننده حریق :</vt:lpstr>
      <vt:lpstr>تجهیزات اعلام كننده حریق :</vt:lpstr>
      <vt:lpstr>سیستم اعلام حریق چگونه کار می کند؟</vt:lpstr>
      <vt:lpstr>مركز كنترل :</vt:lpstr>
      <vt:lpstr>ارائه PowerPoint</vt:lpstr>
      <vt:lpstr>ارائه PowerPoint</vt:lpstr>
      <vt:lpstr>ارائه PowerPoint</vt:lpstr>
      <vt:lpstr>ارائه PowerPoint</vt:lpstr>
    </vt:vector>
  </TitlesOfParts>
  <Company>Your Organization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Your User Name</dc:creator>
  <cp:lastModifiedBy>MRT</cp:lastModifiedBy>
  <cp:revision>34</cp:revision>
  <dcterms:created xsi:type="dcterms:W3CDTF">2009-01-07T02:50:47Z</dcterms:created>
  <dcterms:modified xsi:type="dcterms:W3CDTF">2011-03-06T21:43:52Z</dcterms:modified>
</cp:coreProperties>
</file>