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300" r:id="rId5"/>
    <p:sldId id="256" r:id="rId6"/>
    <p:sldId id="262" r:id="rId7"/>
    <p:sldId id="263" r:id="rId8"/>
    <p:sldId id="276" r:id="rId9"/>
    <p:sldId id="277" r:id="rId10"/>
    <p:sldId id="267" r:id="rId11"/>
    <p:sldId id="270" r:id="rId12"/>
    <p:sldId id="280" r:id="rId13"/>
    <p:sldId id="288" r:id="rId14"/>
    <p:sldId id="266" r:id="rId15"/>
    <p:sldId id="289" r:id="rId16"/>
    <p:sldId id="274" r:id="rId17"/>
    <p:sldId id="282" r:id="rId18"/>
    <p:sldId id="284" r:id="rId19"/>
    <p:sldId id="264" r:id="rId20"/>
    <p:sldId id="287" r:id="rId21"/>
    <p:sldId id="265" r:id="rId22"/>
    <p:sldId id="278" r:id="rId23"/>
    <p:sldId id="268" r:id="rId24"/>
    <p:sldId id="273" r:id="rId25"/>
    <p:sldId id="269" r:id="rId26"/>
    <p:sldId id="291" r:id="rId27"/>
    <p:sldId id="296" r:id="rId28"/>
    <p:sldId id="290" r:id="rId29"/>
    <p:sldId id="293" r:id="rId30"/>
    <p:sldId id="271" r:id="rId31"/>
    <p:sldId id="294" r:id="rId32"/>
    <p:sldId id="295" r:id="rId33"/>
    <p:sldId id="285" r:id="rId34"/>
    <p:sldId id="286" r:id="rId35"/>
    <p:sldId id="302" r:id="rId36"/>
    <p:sldId id="297" r:id="rId37"/>
    <p:sldId id="299" r:id="rId38"/>
    <p:sldId id="258" r:id="rId39"/>
    <p:sldId id="259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 varScale="1">
        <p:scale>
          <a:sx n="61" d="100"/>
          <a:sy n="6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AC9EB2-3B49-4906-9A68-8913DEE390CC}" type="datetimeFigureOut">
              <a:rPr lang="fa-IR" smtClean="0"/>
              <a:pPr/>
              <a:t>1435/08/02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8F5BB4-FA95-4577-B926-D139A8CB71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906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5BB4-FA95-4577-B926-D139A8CB71C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6967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82F5-8A83-49DB-9F9E-5E0A99961C83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5AED-44D1-46B0-98BD-A3CADA1162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8D9B-E711-4333-A3B3-5B2B27E97503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2BB1-1FA6-4E67-84DA-BC955B0287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ABFF-14A9-4DDC-82AF-9494076D0C94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C6B0-3750-4381-BE3B-7F4AA79DFE6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4DF2-4159-4169-92FA-9758165235D4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2AFD-4128-477F-922A-1EA5476E9E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5DF4-4CD6-40A3-8DE4-F18D90A67A77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3928-CEDD-4EC4-8C77-3F79A7C2D52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7F9C-F728-462D-BCCC-17614D45A6C8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819-9D5D-412F-9E47-4296AFCADF1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9B18-E7B5-44E2-A9E8-8C9FAE82BD33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53B2-2CE0-433E-BC64-C8B87797D7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4604-5B99-48A3-B299-9F97DEE59F2D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900D-8F54-4011-AB5A-FFF9574FDBD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3905-DF17-4754-BB65-07C43923CDD6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D60C-479D-4B49-954D-7D5ACD40CA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4D27-A121-4E35-ADEA-F5A9B2437A07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6EB0-C185-44DA-82AE-D0BE7A84EB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C9BB-4C92-4067-9E19-4B37B9EE9F16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3283-9197-4D47-B63B-9708B0CDE45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8E058B-DC24-4320-A075-BDA1B7644C2C}" type="datetimeFigureOut">
              <a:rPr lang="fr-FR"/>
              <a:pPr>
                <a:defRPr/>
              </a:pPr>
              <a:t>31/05/2014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2A4FED-17C6-4AC7-A452-25168196C8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did 2\PICTURES\Beamellah\ZeroGravity_05120000_1_Fi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92" y="404664"/>
            <a:ext cx="822736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گره هاي تيروييدي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44522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تعريف: </a:t>
            </a:r>
            <a:r>
              <a:rPr lang="fa-IR" sz="2800" b="1" dirty="0" smtClean="0">
                <a:cs typeface="B Nazanin" pitchFamily="2" charset="-78"/>
              </a:rPr>
              <a:t>توده اي از سلول ها در غده تيروييد كه مي توانند توپر و يا كيستي (حاوي مايع و يا خون)  باشند.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به صورت تك و يا چند تايي ديده مي شوند.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بسيار شايع هستند.</a:t>
            </a:r>
            <a:r>
              <a:rPr lang="fa-IR" sz="2800" dirty="0" smtClean="0">
                <a:cs typeface="B Nazanin" pitchFamily="2" charset="-78"/>
              </a:rPr>
              <a:t> (در 50 درصد افراد بالاي 50 سال ديده مي شوند)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انواع گرم و سرد دارند.</a:t>
            </a:r>
          </a:p>
          <a:p>
            <a:pPr lv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990000"/>
                </a:solidFill>
                <a:cs typeface="B Titr" pitchFamily="2" charset="-78"/>
              </a:rPr>
              <a:t>گرم: </a:t>
            </a:r>
            <a:r>
              <a:rPr lang="fa-IR" sz="2400" b="1" dirty="0" smtClean="0">
                <a:cs typeface="B Nazanin" pitchFamily="2" charset="-78"/>
              </a:rPr>
              <a:t>ممكن است هورمون بيشتر توليد كند. اما شانس بدخيمي ندارد.</a:t>
            </a:r>
          </a:p>
          <a:p>
            <a:pPr lv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990000"/>
                </a:solidFill>
                <a:cs typeface="B Titr" pitchFamily="2" charset="-78"/>
              </a:rPr>
              <a:t>سرد: </a:t>
            </a:r>
            <a:r>
              <a:rPr lang="fa-IR" sz="2400" b="1" dirty="0" smtClean="0">
                <a:cs typeface="B Nazanin" pitchFamily="2" charset="-78"/>
              </a:rPr>
              <a:t>هورمون توليد نمي كند. اما شانس بدخيمي دارد </a:t>
            </a:r>
            <a:r>
              <a:rPr lang="fa-IR" sz="2400" dirty="0" smtClean="0">
                <a:cs typeface="B Nazanin" pitchFamily="2" charset="-78"/>
              </a:rPr>
              <a:t>(حدود 5-3درصد).</a:t>
            </a:r>
          </a:p>
          <a:p>
            <a:pPr>
              <a:buBlip>
                <a:blip r:embed="rId2"/>
              </a:buBlip>
            </a:pPr>
            <a:endParaRPr lang="fa-IR" sz="2800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sz="2800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sz="2800" b="1" dirty="0" smtClean="0">
              <a:cs typeface="B Nazanin" pitchFamily="2" charset="-78"/>
            </a:endParaRPr>
          </a:p>
          <a:p>
            <a:pPr lv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>
              <a:buNone/>
            </a:pPr>
            <a:endParaRPr lang="fa-IR" b="1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گواتر گره اي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تك گره اي: </a:t>
            </a:r>
          </a:p>
          <a:p>
            <a:pPr>
              <a:buNone/>
            </a:pPr>
            <a:endParaRPr lang="fa-IR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endParaRPr lang="fa-IR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>
              <a:buNone/>
            </a:pPr>
            <a:endParaRPr lang="fa-IR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گواتر چند گره اي:</a:t>
            </a:r>
            <a:endParaRPr lang="fa-IR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Picture 3" descr="C:\Documents and Settings\s-yarahmadi\Desktop\هفته تيروييد 93\Thyroid_Mass_Jun_08_S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2448272" cy="223224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http://www.prsharma.com.np/books/photo/Goit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664296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imple-health-secrets.com/wp-content/uploads/2012/10/Goiter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2432100" cy="29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علايم و نشانگان گره هاي تيروييدي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علايم: </a:t>
            </a:r>
            <a:r>
              <a:rPr lang="fa-IR" sz="4000" b="1" dirty="0" smtClean="0">
                <a:cs typeface="B Nazanin" pitchFamily="2" charset="-78"/>
              </a:rPr>
              <a:t>معمولا علامتي ندارد. اگر خيلي بزرگ شود: </a:t>
            </a:r>
          </a:p>
          <a:p>
            <a:r>
              <a:rPr lang="fa-IR" b="1" dirty="0" smtClean="0">
                <a:cs typeface="B Nazanin" pitchFamily="2" charset="-78"/>
              </a:rPr>
              <a:t>بزرگ شدن جلوي گردن</a:t>
            </a:r>
          </a:p>
          <a:p>
            <a:r>
              <a:rPr lang="fa-IR" b="1" dirty="0" smtClean="0">
                <a:cs typeface="B Nazanin" pitchFamily="2" charset="-78"/>
              </a:rPr>
              <a:t>گرفتگي و بم شدن صدا</a:t>
            </a:r>
          </a:p>
          <a:p>
            <a:r>
              <a:rPr lang="fa-IR" b="1" dirty="0" smtClean="0">
                <a:cs typeface="B Nazanin" pitchFamily="2" charset="-78"/>
              </a:rPr>
              <a:t>اختلال در بلع</a:t>
            </a:r>
          </a:p>
          <a:p>
            <a:r>
              <a:rPr lang="fa-IR" b="1" dirty="0" smtClean="0">
                <a:cs typeface="B Nazanin" pitchFamily="2" charset="-78"/>
              </a:rPr>
              <a:t>احساس خفگي </a:t>
            </a:r>
            <a:r>
              <a:rPr lang="fa-IR" dirty="0" smtClean="0">
                <a:cs typeface="B Nazanin" pitchFamily="2" charset="-78"/>
              </a:rPr>
              <a:t>(بخصوص در حالت به پشت خوابيده)</a:t>
            </a:r>
          </a:p>
          <a:p>
            <a:r>
              <a:rPr lang="fa-IR" b="1" dirty="0" smtClean="0">
                <a:cs typeface="B Nazanin" pitchFamily="2" charset="-78"/>
              </a:rPr>
              <a:t>احساس درد در گردن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كم كاري تيروييد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80520"/>
          </a:xfrm>
        </p:spPr>
        <p:txBody>
          <a:bodyPr/>
          <a:lstStyle/>
          <a:p>
            <a:pPr algn="justLow">
              <a:buBlip>
                <a:blip r:embed="rId2"/>
              </a:buBlip>
            </a:pPr>
            <a:r>
              <a:rPr lang="ar-SA" b="1" dirty="0" smtClean="0">
                <a:cs typeface="B Nazanin" pitchFamily="2" charset="-78"/>
              </a:rPr>
              <a:t>اگر به هر</a:t>
            </a:r>
            <a:r>
              <a:rPr lang="fa-IR" b="1" dirty="0" smtClean="0">
                <a:cs typeface="B Nazanin" pitchFamily="2" charset="-78"/>
              </a:rPr>
              <a:t>علتي</a:t>
            </a:r>
            <a:r>
              <a:rPr lang="ar-SA" b="1" dirty="0" smtClean="0">
                <a:cs typeface="B Nazanin" pitchFamily="2" charset="-78"/>
              </a:rPr>
              <a:t> هورمون تيروييد در بدن توليد نشود، ‌يا توليد آن كم باشد، </a:t>
            </a:r>
            <a:r>
              <a:rPr lang="ar-SA" b="1" dirty="0" smtClean="0">
                <a:solidFill>
                  <a:srgbClr val="C00000"/>
                </a:solidFill>
                <a:cs typeface="B Nazanin" pitchFamily="2" charset="-78"/>
              </a:rPr>
              <a:t>بيماري كم‌كاري تيروييد </a:t>
            </a:r>
            <a:r>
              <a:rPr lang="ar-SA" b="1" dirty="0" smtClean="0">
                <a:cs typeface="B Nazanin" pitchFamily="2" charset="-78"/>
              </a:rPr>
              <a:t>به‌وجود مي‌آيد و عوارض مختلفي در بدن پديدار</a:t>
            </a:r>
            <a:r>
              <a:rPr lang="fa-IR" b="1" dirty="0" smtClean="0">
                <a:cs typeface="B Nazanin" pitchFamily="2" charset="-78"/>
              </a:rPr>
              <a:t> مي گردد</a:t>
            </a:r>
            <a:r>
              <a:rPr lang="ar-SA" b="1" dirty="0" smtClean="0">
                <a:cs typeface="B Nazanin" pitchFamily="2" charset="-78"/>
              </a:rPr>
              <a:t> .</a:t>
            </a:r>
            <a:endParaRPr lang="fa-IR" b="1" dirty="0" smtClean="0">
              <a:cs typeface="B Nazanin" pitchFamily="2" charset="-78"/>
            </a:endParaRPr>
          </a:p>
          <a:p>
            <a:pPr algn="justLow">
              <a:buBlip>
                <a:blip r:embed="rId2"/>
              </a:buBlip>
            </a:pPr>
            <a:r>
              <a:rPr lang="ar-SA" b="1" dirty="0" smtClean="0">
                <a:cs typeface="B Nazanin" pitchFamily="2" charset="-78"/>
              </a:rPr>
              <a:t> اين عوارض در سنين مختلف متفاوت</a:t>
            </a:r>
            <a:r>
              <a:rPr lang="fa-IR" b="1" dirty="0" smtClean="0">
                <a:cs typeface="B Nazanin" pitchFamily="2" charset="-78"/>
              </a:rPr>
              <a:t> هستند.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علايم و نشانگان كم كاري تيروييد</a:t>
            </a:r>
            <a:endParaRPr lang="fa-IR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464496" cy="4680520"/>
          </a:xfrm>
        </p:spPr>
        <p:txBody>
          <a:bodyPr/>
          <a:lstStyle/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كمبود انرژي و توان جسماني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ضعف و بي حالي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خواب آلودگي و مشكل در از خواب بيدارشدن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تعريق كم تر از معمول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خشكي و خارش پوست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خشكي و شكنندگي موها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ريزش موهاي سر و قسمت خارجي ابروها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پف آلودگي صورت و زير چشم ها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كمي اشتها	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اضافه وزن و اشكال در كم كردن وزن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يبوست</a:t>
            </a:r>
            <a:endParaRPr lang="fa-IR" dirty="0" smtClean="0"/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خروپف </a:t>
            </a:r>
            <a:r>
              <a:rPr lang="fa-IR" dirty="0" smtClean="0">
                <a:cs typeface="B Nazanin" pitchFamily="2" charset="-78"/>
              </a:rPr>
              <a:t>( تازه بوجود آمده)</a:t>
            </a:r>
          </a:p>
          <a:p>
            <a:pPr lvl="1" algn="justLow">
              <a:buBlip>
                <a:blip r:embed="rId2"/>
              </a:buBlip>
            </a:pPr>
            <a:endParaRPr lang="fa-IR" sz="1800" dirty="0" smtClean="0">
              <a:cs typeface="B Nazanin" pitchFamily="2" charset="-78"/>
            </a:endParaRPr>
          </a:p>
          <a:p>
            <a:pPr lvl="1" algn="justLow">
              <a:buBlip>
                <a:blip r:embed="rId2"/>
              </a:buBlip>
            </a:pPr>
            <a:endParaRPr lang="fa-IR" sz="1800" b="1" dirty="0" smtClean="0">
              <a:cs typeface="B Nazanin" pitchFamily="2" charset="-78"/>
            </a:endParaRPr>
          </a:p>
          <a:p>
            <a:pPr lvl="1" algn="justLow">
              <a:buBlip>
                <a:blip r:embed="rId2"/>
              </a:buBlip>
            </a:pPr>
            <a:endParaRPr lang="fa-IR" sz="1800" b="1" dirty="0" smtClean="0"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44" y="1196753"/>
            <a:ext cx="8219257" cy="504056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بستگي به شدت بيماري دارند.</a:t>
            </a:r>
            <a:endParaRPr lang="fa-IR" sz="2800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976" y="1916832"/>
            <a:ext cx="4788024" cy="4464496"/>
          </a:xfrm>
        </p:spPr>
        <p:txBody>
          <a:bodyPr/>
          <a:lstStyle/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دورگه شدن صدا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كاهش شنوايي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بزرگ شدن جلوي گردن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احساس سرما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گرفتگي عضلاني و درد مفاصل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سندرم كارپال تونل </a:t>
            </a:r>
            <a:r>
              <a:rPr lang="fa-IR" dirty="0" smtClean="0">
                <a:cs typeface="B Nazanin" pitchFamily="2" charset="-78"/>
              </a:rPr>
              <a:t>( </a:t>
            </a:r>
            <a:r>
              <a:rPr lang="fa-IR" sz="1800" dirty="0" smtClean="0">
                <a:cs typeface="B Nazanin" pitchFamily="2" charset="-78"/>
              </a:rPr>
              <a:t>درد شديد در مچ دست ها)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اختلالات عادت ماهيانه خانم ها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تحريك پذيري زياد، افسردگي و بي انگيزگي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اختلالات حافظه و كندي فكر كردن و تصميم گيري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افزايش مختصري در فشارخون</a:t>
            </a:r>
          </a:p>
          <a:p>
            <a:pPr lvl="1" algn="justLow"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افزايش كلسترول خون 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عوامل خطر بروز كم كاري تيروييد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64137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سابقه فاميلي بيماري هاي تيروييدي در فاميل درجه يك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كمبود يد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ابتلا به بيماري هاي غدد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fa-IR" sz="2800" b="1" dirty="0" smtClean="0">
                <a:cs typeface="B Nazanin" pitchFamily="2" charset="-78"/>
              </a:rPr>
              <a:t>ديابت ، سندرم تخمدان پركيست و ...)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دوران بارداري و پس از زايمان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بيماري ضعف مزمن </a:t>
            </a:r>
            <a:r>
              <a:rPr lang="fa-IR" sz="2800" b="1" dirty="0" smtClean="0">
                <a:cs typeface="B Nazanin" pitchFamily="2" charset="-78"/>
              </a:rPr>
              <a:t>(سندرم فيبروميالژيا) 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مصرف بيش از حد مواد گواتروژن </a:t>
            </a:r>
            <a:r>
              <a:rPr lang="fa-IR" sz="2800" b="1" dirty="0" smtClean="0">
                <a:cs typeface="B Nazanin" pitchFamily="2" charset="-78"/>
              </a:rPr>
              <a:t>( گواترزا)</a:t>
            </a:r>
          </a:p>
          <a:p>
            <a:pPr>
              <a:buBlip>
                <a:blip r:embed="rId2"/>
              </a:buBlip>
            </a:pPr>
            <a:endParaRPr lang="fa-IR" sz="28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پركاري تيروييد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69371"/>
          </a:xfrm>
        </p:spPr>
        <p:txBody>
          <a:bodyPr/>
          <a:lstStyle/>
          <a:p>
            <a:pPr algn="justLow"/>
            <a:r>
              <a:rPr lang="fa-IR" b="1" dirty="0" smtClean="0">
                <a:cs typeface="B Nazanin" pitchFamily="2" charset="-78"/>
              </a:rPr>
              <a:t>اگر </a:t>
            </a:r>
            <a:r>
              <a:rPr lang="ar-SA" b="1" dirty="0" smtClean="0">
                <a:cs typeface="B Nazanin" pitchFamily="2" charset="-78"/>
              </a:rPr>
              <a:t>به هر</a:t>
            </a:r>
            <a:r>
              <a:rPr lang="fa-IR" b="1" dirty="0" smtClean="0">
                <a:cs typeface="B Nazanin" pitchFamily="2" charset="-78"/>
              </a:rPr>
              <a:t>علتي ترشح </a:t>
            </a:r>
            <a:r>
              <a:rPr lang="ar-SA" b="1" dirty="0" smtClean="0">
                <a:cs typeface="B Nazanin" pitchFamily="2" charset="-78"/>
              </a:rPr>
              <a:t>هورمون تيروييد</a:t>
            </a:r>
            <a:r>
              <a:rPr lang="fa-IR" b="1" dirty="0" smtClean="0">
                <a:cs typeface="B Nazanin" pitchFamily="2" charset="-78"/>
              </a:rPr>
              <a:t> در بدن بيش از حد طبيعی شود موجب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بيماری پركاري تيروييد </a:t>
            </a:r>
            <a:r>
              <a:rPr lang="fa-IR" b="1" dirty="0" smtClean="0">
                <a:cs typeface="B Nazanin" pitchFamily="2" charset="-78"/>
              </a:rPr>
              <a:t>مي‌شود </a:t>
            </a:r>
            <a:r>
              <a:rPr lang="ar-SA" b="1" dirty="0" smtClean="0">
                <a:cs typeface="B Nazanin" pitchFamily="2" charset="-78"/>
              </a:rPr>
              <a:t>و عوارض مختلفي در بدن پدي</a:t>
            </a:r>
            <a:r>
              <a:rPr lang="fa-IR" b="1" dirty="0" smtClean="0">
                <a:cs typeface="B Nazanin" pitchFamily="2" charset="-78"/>
              </a:rPr>
              <a:t>دار مي گردد.</a:t>
            </a:r>
          </a:p>
          <a:p>
            <a:pPr algn="justLow"/>
            <a:r>
              <a:rPr lang="fa-IR" b="1" dirty="0" smtClean="0">
                <a:cs typeface="B Nazanin" pitchFamily="2" charset="-78"/>
              </a:rPr>
              <a:t>معمولا آرام آرام علايم افزايش متابوليسم شروع مي شوند. </a:t>
            </a:r>
          </a:p>
          <a:p>
            <a:pPr algn="justLow"/>
            <a:r>
              <a:rPr lang="fa-IR" b="1" dirty="0" smtClean="0">
                <a:cs typeface="B Nazanin" pitchFamily="2" charset="-78"/>
              </a:rPr>
              <a:t>اما با گذشت زمان علايم و نشانگان به طور كامل بروز مي كنند.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علايم و نشانگان پركاري تيروييد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9992" cy="492941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كاهش وزن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افزايش اشتها 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افزايش ضربان قلب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احساس بي نظمي در ضربان قلب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خستگي مزمن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اضطراب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تحريك پذيري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افسردگي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اختلالات خواب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لرزش ظريف در دستان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تعريق زياد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پوست مرطوب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رنگ پريدگي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پف آلودگي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گرفتگي صدا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عدم تحمل به گرما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ضعف عضلاني و كاهش انرژي بدن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درد عضلاني و مفاصل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افزايش دفعات مدفوع كردن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يبوست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اختلال در عادت ماهيانه خانم ها</a:t>
            </a:r>
          </a:p>
          <a:p>
            <a:pPr>
              <a:buBlip>
                <a:blip r:embed="rId3"/>
              </a:buBlip>
            </a:pPr>
            <a:r>
              <a:rPr lang="fa-IR" sz="2600" b="1" dirty="0" smtClean="0">
                <a:cs typeface="B Nazanin" pitchFamily="2" charset="-78"/>
              </a:rPr>
              <a:t>ضعف عضلاني</a:t>
            </a:r>
          </a:p>
          <a:p>
            <a:pPr>
              <a:buBlip>
                <a:blip r:embed="rId3"/>
              </a:buBlip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التهاب تيروييد (تيروييديت)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تعريف: </a:t>
            </a:r>
            <a:r>
              <a:rPr lang="fa-IR" b="1" dirty="0" smtClean="0">
                <a:cs typeface="B Nazanin" pitchFamily="2" charset="-78"/>
              </a:rPr>
              <a:t>التهاب در تيروييد كه موجب تورم و درد در آن مي شود.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انواع مختلف دارد. 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مي تواند با تابلوهاي زير بروز كند.</a:t>
            </a:r>
          </a:p>
          <a:p>
            <a:pPr>
              <a:buNone/>
            </a:pPr>
            <a:r>
              <a:rPr lang="fa-IR" b="1" dirty="0" smtClean="0">
                <a:cs typeface="B Nazanin" pitchFamily="2" charset="-78"/>
              </a:rPr>
              <a:t>		</a:t>
            </a:r>
            <a:r>
              <a:rPr lang="fa-IR" b="1" dirty="0" smtClean="0">
                <a:solidFill>
                  <a:srgbClr val="990000"/>
                </a:solidFill>
                <a:cs typeface="B Nazanin" pitchFamily="2" charset="-78"/>
              </a:rPr>
              <a:t>حاد: </a:t>
            </a:r>
            <a:r>
              <a:rPr lang="fa-IR" dirty="0" smtClean="0">
                <a:cs typeface="B Nazanin" pitchFamily="2" charset="-78"/>
              </a:rPr>
              <a:t>با علايم سرماخوردگي، درد و تورم جلوي گردن، درد در 		ناحيه فك و گوش ها،  بيحالي و ضعف و ...</a:t>
            </a:r>
          </a:p>
          <a:p>
            <a:pPr>
              <a:buNone/>
            </a:pPr>
            <a:r>
              <a:rPr lang="fa-IR" b="1" dirty="0" smtClean="0">
                <a:cs typeface="B Nazanin" pitchFamily="2" charset="-78"/>
              </a:rPr>
              <a:t>		</a:t>
            </a:r>
            <a:r>
              <a:rPr lang="fa-IR" b="1" dirty="0" smtClean="0">
                <a:solidFill>
                  <a:srgbClr val="990000"/>
                </a:solidFill>
                <a:cs typeface="B Nazanin" pitchFamily="2" charset="-78"/>
              </a:rPr>
              <a:t>تحت حاد: </a:t>
            </a:r>
            <a:r>
              <a:rPr lang="fa-IR" dirty="0" smtClean="0">
                <a:cs typeface="B Nazanin" pitchFamily="2" charset="-78"/>
              </a:rPr>
              <a:t>بدون علامت باليني و با آزمايش هاي مثبت</a:t>
            </a:r>
          </a:p>
          <a:p>
            <a:pPr>
              <a:buNone/>
            </a:pPr>
            <a:r>
              <a:rPr lang="fa-IR" b="1" dirty="0" smtClean="0">
                <a:cs typeface="B Nazanin" pitchFamily="2" charset="-78"/>
              </a:rPr>
              <a:t>		</a:t>
            </a:r>
            <a:r>
              <a:rPr lang="fa-IR" b="1" dirty="0" smtClean="0">
                <a:solidFill>
                  <a:srgbClr val="990000"/>
                </a:solidFill>
                <a:cs typeface="B Nazanin" pitchFamily="2" charset="-78"/>
              </a:rPr>
              <a:t>آرام: </a:t>
            </a:r>
            <a:r>
              <a:rPr lang="fa-IR" dirty="0" smtClean="0">
                <a:cs typeface="B Nazanin" pitchFamily="2" charset="-78"/>
              </a:rPr>
              <a:t>بدون درد و علايم ديگر (كمي برآمدگي در جلوي 			گردن وجود دارد)</a:t>
            </a: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تيروييديت ...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4" name="Content Placeholder 3" descr="C:\Documents and Settings\s-yarahmadi\Desktop\Hashimotos_Thyroiditis550_a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9685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471863" y="1772816"/>
            <a:ext cx="5672137" cy="1728192"/>
          </a:xfrm>
        </p:spPr>
        <p:txBody>
          <a:bodyPr/>
          <a:lstStyle/>
          <a:p>
            <a:r>
              <a:rPr lang="fa-IR" sz="60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60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chemeClr val="bg1"/>
                </a:solidFill>
                <a:cs typeface="B Titr" pitchFamily="2" charset="-78"/>
              </a:rPr>
              <a:t>غده تيروييد</a:t>
            </a:r>
            <a:endParaRPr lang="fr-CA" sz="72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644008" y="4869160"/>
            <a:ext cx="4032448" cy="1512168"/>
          </a:xfrm>
        </p:spPr>
        <p:txBody>
          <a:bodyPr/>
          <a:lstStyle/>
          <a:p>
            <a:r>
              <a:rPr lang="fa-IR" sz="2800" b="1" dirty="0" smtClean="0">
                <a:solidFill>
                  <a:schemeClr val="bg1"/>
                </a:solidFill>
                <a:cs typeface="B Titr" pitchFamily="2" charset="-78"/>
              </a:rPr>
              <a:t>دكتر شهين ياراحمدي</a:t>
            </a:r>
          </a:p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مدير برنامه ملي تيروييد</a:t>
            </a:r>
            <a:endParaRPr lang="fr-CA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620688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به نام پروردگار زندگي</a:t>
            </a:r>
            <a:endParaRPr lang="fa-IR" sz="2400" b="1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بدخيمي هاي تيروييد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به صورت گره هستند.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عوامل خطر:</a:t>
            </a:r>
          </a:p>
          <a:p>
            <a:pPr algn="justLow">
              <a:buNone/>
            </a:pPr>
            <a:r>
              <a:rPr lang="fa-IR" sz="2800" b="1" dirty="0" smtClean="0">
                <a:cs typeface="B Nazanin" pitchFamily="2" charset="-78"/>
              </a:rPr>
              <a:t>	سابقه تحت اشعه اتمي قرار گرفتن </a:t>
            </a:r>
            <a:r>
              <a:rPr lang="fa-IR" sz="2800" dirty="0" smtClean="0">
                <a:cs typeface="B Nazanin" pitchFamily="2" charset="-78"/>
              </a:rPr>
              <a:t>(چرنوبيل) (اما نه راديوگرافي هاي معمولي)</a:t>
            </a:r>
          </a:p>
          <a:p>
            <a:pPr algn="justLow">
              <a:buNone/>
            </a:pPr>
            <a:r>
              <a:rPr lang="fa-IR" sz="2800" dirty="0" smtClean="0">
                <a:cs typeface="B Nazanin" pitchFamily="2" charset="-78"/>
              </a:rPr>
              <a:t>	</a:t>
            </a:r>
            <a:r>
              <a:rPr lang="fa-IR" sz="2800" b="1" dirty="0" smtClean="0">
                <a:cs typeface="B Nazanin" pitchFamily="2" charset="-78"/>
              </a:rPr>
              <a:t>سابقه فاميلي كانسر تيروييد</a:t>
            </a:r>
          </a:p>
          <a:p>
            <a:pPr algn="justLow">
              <a:buNone/>
            </a:pPr>
            <a:r>
              <a:rPr lang="fa-IR" sz="2800" b="1" dirty="0" smtClean="0">
                <a:cs typeface="B Nazanin" pitchFamily="2" charset="-78"/>
              </a:rPr>
              <a:t>	سن بيش تر از 40 سال</a:t>
            </a:r>
            <a:r>
              <a:rPr lang="fa-IR" sz="2800" dirty="0" smtClean="0">
                <a:cs typeface="B Nazanin" pitchFamily="2" charset="-78"/>
              </a:rPr>
              <a:t>	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علايم: </a:t>
            </a:r>
          </a:p>
          <a:p>
            <a:pPr>
              <a:buNone/>
            </a:pPr>
            <a:r>
              <a:rPr lang="fa-IR" sz="2800" b="1" dirty="0" smtClean="0">
                <a:cs typeface="B Nazanin" pitchFamily="2" charset="-78"/>
              </a:rPr>
              <a:t>	بزرگ شدن جلوي گردن</a:t>
            </a:r>
          </a:p>
          <a:p>
            <a:pPr>
              <a:buNone/>
            </a:pPr>
            <a:r>
              <a:rPr lang="fa-IR" sz="2800" b="1" dirty="0" smtClean="0">
                <a:cs typeface="B Nazanin" pitchFamily="2" charset="-78"/>
              </a:rPr>
              <a:t>	بدون علامت</a:t>
            </a:r>
          </a:p>
          <a:p>
            <a:pPr>
              <a:buNone/>
            </a:pPr>
            <a:r>
              <a:rPr lang="fa-IR" sz="2800" b="1" dirty="0" smtClean="0">
                <a:cs typeface="B Nazanin" pitchFamily="2" charset="-78"/>
              </a:rPr>
              <a:t>	دو رگه شدن صدا</a:t>
            </a:r>
          </a:p>
          <a:p>
            <a:pPr>
              <a:buNone/>
            </a:pPr>
            <a:r>
              <a:rPr lang="fa-IR" sz="2800" b="1" dirty="0" smtClean="0">
                <a:cs typeface="B Nazanin" pitchFamily="2" charset="-78"/>
              </a:rPr>
              <a:t>	درد جلوي گردن </a:t>
            </a: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مشكلات تيروييدي مهم در سنين مختلف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8" name="Picture 4" descr="C:\Documents and Settings\s-yarahmadi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982009" cy="2880320"/>
          </a:xfrm>
          <a:prstGeom prst="rect">
            <a:avLst/>
          </a:prstGeom>
          <a:noFill/>
        </p:spPr>
      </p:pic>
      <p:pic>
        <p:nvPicPr>
          <p:cNvPr id="1029" name="Picture 5" descr="C:\Documents and Settings\s-yarahmadi\Desktop\pre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077072"/>
            <a:ext cx="4073054" cy="2620331"/>
          </a:xfrm>
          <a:prstGeom prst="rect">
            <a:avLst/>
          </a:prstGeom>
          <a:noFill/>
        </p:spPr>
      </p:pic>
      <p:pic>
        <p:nvPicPr>
          <p:cNvPr id="1030" name="Picture 6" descr="C:\Documents and Settings\s-yarahmadi\Desktop\thyroid-swelling-goitr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3696989" cy="2948637"/>
          </a:xfrm>
          <a:prstGeom prst="rect">
            <a:avLst/>
          </a:prstGeom>
          <a:noFill/>
        </p:spPr>
      </p:pic>
      <p:pic>
        <p:nvPicPr>
          <p:cNvPr id="1031" name="Picture 7" descr="C:\Documents and Settings\s-yarahmadi\Desktop\Thyroid_Mass_Jun_08_S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96752"/>
            <a:ext cx="3859138" cy="3859138"/>
          </a:xfrm>
          <a:prstGeom prst="rect">
            <a:avLst/>
          </a:prstGeom>
          <a:noFill/>
        </p:spPr>
      </p:pic>
      <p:pic>
        <p:nvPicPr>
          <p:cNvPr id="1032" name="Picture 8" descr="C:\Documents and Settings\s-yarahmadi\Desktop\thCA3AD9X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0794" y="3169196"/>
            <a:ext cx="5533206" cy="3688804"/>
          </a:xfrm>
          <a:prstGeom prst="rect">
            <a:avLst/>
          </a:prstGeom>
          <a:noFill/>
        </p:spPr>
      </p:pic>
      <p:pic>
        <p:nvPicPr>
          <p:cNvPr id="1033" name="Picture 9" descr="C:\Documents and Settings\s-yarahmadi\Desktop\thCA9B6OM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980728"/>
            <a:ext cx="453963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بيماري كم كاري تيروييد نوزادان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Content Placeholder 3" descr="E:\My Pictures\Pic For CH Book\Cretinis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112568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retinis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12777"/>
            <a:ext cx="4718868" cy="52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918965-919758-95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4104456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E:\My Pictures\Feb 10 2012 (H)\IMG_0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478802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s-yarahmadi\Desktop\Arnika\IMG_45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908720"/>
            <a:ext cx="53640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كم كاري تيروييد نوزادان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/>
          <a:lstStyle/>
          <a:p>
            <a:pPr algn="justLow"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بيماري كم‌كاري تيروييد نوزادان يكي از علل مهم قابل پيشگيري عقب‌افتادگي ذهني در نوزادان است</a:t>
            </a:r>
            <a:r>
              <a:rPr lang="ar-SA" sz="2800" b="1" dirty="0" smtClean="0">
                <a:cs typeface="B Nazanin" pitchFamily="2" charset="-78"/>
              </a:rPr>
              <a:t>. </a:t>
            </a:r>
            <a:endParaRPr lang="fa-IR" sz="2800" b="1" dirty="0" smtClean="0">
              <a:cs typeface="B Nazanin" pitchFamily="2" charset="-78"/>
            </a:endParaRPr>
          </a:p>
          <a:p>
            <a:pPr algn="justLow"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اما اغلب نوزادان در بدو تولد كاملا" طبيعي بنظر مي‌رسند. تشخيص دير‌هنگام بيماری و بالطبع شروع درمان با تاخير، موجب عقب‌افتادگی ذهنی و اختلال در رشد و نمو نوزاد مبتلا خواهد شد.</a:t>
            </a:r>
          </a:p>
          <a:p>
            <a:pPr algn="justLow"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فقط با غربالگري نوزادان مي توان اين بيماري را به هنگام تشخيص داد.</a:t>
            </a:r>
          </a:p>
          <a:p>
            <a:pPr algn="justLow">
              <a:buBlip>
                <a:blip r:embed="rId2"/>
              </a:buBlip>
            </a:pPr>
            <a:r>
              <a:rPr lang="ar-SA" sz="2800" b="1" dirty="0" smtClean="0">
                <a:cs typeface="B Nazanin" pitchFamily="2" charset="-78"/>
              </a:rPr>
              <a:t>متاسفانه درحال حاضر فقط یک سوم از نوزادان جهان مورد غربالگری قرار می‌گیرند</a:t>
            </a:r>
            <a:r>
              <a:rPr lang="fa-IR" sz="2800" b="1" dirty="0" smtClean="0">
                <a:cs typeface="B Nazanin" pitchFamily="2" charset="-78"/>
              </a:rPr>
              <a:t> و دو سوم آنان از اين خدمت بي بهره‌اند.</a:t>
            </a:r>
          </a:p>
          <a:p>
            <a:pPr algn="justLow"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درمان اين بيماران آسان، ارزان و موثر است.</a:t>
            </a:r>
          </a:p>
          <a:p>
            <a:pPr algn="justLow"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درمان به هنگام ضريب هوشي را به طور كامل حفظ مي كند.</a:t>
            </a:r>
            <a:endParaRPr lang="en-US" sz="28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علايم كم كاري تيروييد نوزادان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964488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مشكلات تيروييد در كودكان و نوجوانان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050" name="Picture 2" descr="C:\Documents and Settings\s-yarahmadi\Desktop\newsletterdecember2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763" y="2636912"/>
            <a:ext cx="3732237" cy="3963097"/>
          </a:xfrm>
          <a:prstGeom prst="rect">
            <a:avLst/>
          </a:prstGeom>
          <a:noFill/>
        </p:spPr>
      </p:pic>
      <p:pic>
        <p:nvPicPr>
          <p:cNvPr id="2051" name="Picture 3" descr="C:\Documents and Settings\s-yarahmadi\Desktop\thCARUAC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79028"/>
            <a:ext cx="6228183" cy="5978972"/>
          </a:xfrm>
          <a:prstGeom prst="rect">
            <a:avLst/>
          </a:prstGeom>
          <a:noFill/>
        </p:spPr>
      </p:pic>
      <p:pic>
        <p:nvPicPr>
          <p:cNvPr id="2053" name="Picture 5" descr="C:\Documents and Settings\s-yarahmadi\Desktop\thCA8DT2S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914572"/>
            <a:ext cx="6297672" cy="594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علايم مشكلات تيروييد در كودكان و نوجوانان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اختلال خواب </a:t>
            </a:r>
            <a:r>
              <a:rPr lang="fa-IR" dirty="0" smtClean="0">
                <a:cs typeface="B Nazanin" pitchFamily="2" charset="-78"/>
              </a:rPr>
              <a:t>( خواب آلودگي؛ كم خوابي)</a:t>
            </a:r>
          </a:p>
          <a:p>
            <a:r>
              <a:rPr lang="fa-IR" b="1" dirty="0" smtClean="0">
                <a:cs typeface="B Nazanin" pitchFamily="2" charset="-78"/>
              </a:rPr>
              <a:t>اختلال در وزن</a:t>
            </a:r>
          </a:p>
          <a:p>
            <a:r>
              <a:rPr lang="fa-IR" b="1" dirty="0" smtClean="0">
                <a:cs typeface="B Nazanin" pitchFamily="2" charset="-78"/>
              </a:rPr>
              <a:t>اختلال در رشد قدي</a:t>
            </a:r>
          </a:p>
          <a:p>
            <a:r>
              <a:rPr lang="fa-IR" b="1" dirty="0" smtClean="0">
                <a:cs typeface="B Nazanin" pitchFamily="2" charset="-78"/>
              </a:rPr>
              <a:t>اختلال در اشتها</a:t>
            </a:r>
          </a:p>
          <a:p>
            <a:r>
              <a:rPr lang="fa-IR" b="1" dirty="0" smtClean="0">
                <a:cs typeface="B Nazanin" pitchFamily="2" charset="-78"/>
              </a:rPr>
              <a:t>عدم تمركز</a:t>
            </a:r>
          </a:p>
          <a:p>
            <a:r>
              <a:rPr lang="fa-IR" b="1" dirty="0" smtClean="0">
                <a:cs typeface="B Nazanin" pitchFamily="2" charset="-78"/>
              </a:rPr>
              <a:t>افت تحصيلي</a:t>
            </a:r>
          </a:p>
          <a:p>
            <a:r>
              <a:rPr lang="fa-IR" b="1" dirty="0" smtClean="0">
                <a:cs typeface="B Nazanin" pitchFamily="2" charset="-78"/>
              </a:rPr>
              <a:t>آهسته صحبت كردن</a:t>
            </a:r>
          </a:p>
          <a:p>
            <a:r>
              <a:rPr lang="fa-IR" b="1" dirty="0" smtClean="0">
                <a:cs typeface="B Nazanin" pitchFamily="2" charset="-78"/>
              </a:rPr>
              <a:t>كم تحركي</a:t>
            </a:r>
          </a:p>
          <a:p>
            <a:r>
              <a:rPr lang="fa-IR" b="1" dirty="0" smtClean="0">
                <a:cs typeface="B Nazanin" pitchFamily="2" charset="-78"/>
              </a:rPr>
              <a:t>مرطوب بودن كف دست ها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ريزش مو</a:t>
            </a:r>
          </a:p>
          <a:p>
            <a:r>
              <a:rPr lang="fa-IR" b="1" dirty="0" smtClean="0">
                <a:cs typeface="B Nazanin" pitchFamily="2" charset="-78"/>
              </a:rPr>
              <a:t>شكنندگي ناخن ها</a:t>
            </a:r>
          </a:p>
          <a:p>
            <a:r>
              <a:rPr lang="fa-IR" b="1" dirty="0" smtClean="0">
                <a:cs typeface="B Nazanin" pitchFamily="2" charset="-78"/>
              </a:rPr>
              <a:t>تاخير در بلوغ</a:t>
            </a:r>
          </a:p>
          <a:p>
            <a:r>
              <a:rPr lang="fa-IR" b="1" dirty="0" smtClean="0">
                <a:cs typeface="B Nazanin" pitchFamily="2" charset="-78"/>
              </a:rPr>
              <a:t>تعريق زياد</a:t>
            </a:r>
          </a:p>
          <a:p>
            <a:r>
              <a:rPr lang="fa-IR" b="1" dirty="0" smtClean="0">
                <a:cs typeface="B Nazanin" pitchFamily="2" charset="-78"/>
              </a:rPr>
              <a:t>لرزش دست ها</a:t>
            </a:r>
          </a:p>
          <a:p>
            <a:r>
              <a:rPr lang="fa-IR" b="1" dirty="0" smtClean="0">
                <a:cs typeface="B Nazanin" pitchFamily="2" charset="-78"/>
              </a:rPr>
              <a:t>گواتر</a:t>
            </a:r>
          </a:p>
          <a:p>
            <a:r>
              <a:rPr lang="fa-IR" b="1" dirty="0" smtClean="0">
                <a:cs typeface="B Nazanin" pitchFamily="2" charset="-78"/>
              </a:rPr>
              <a:t>اضطراب</a:t>
            </a:r>
          </a:p>
          <a:p>
            <a:r>
              <a:rPr lang="fa-IR" b="1" dirty="0" smtClean="0">
                <a:cs typeface="B Nazanin" pitchFamily="2" charset="-78"/>
              </a:rPr>
              <a:t>افسردگي</a:t>
            </a:r>
          </a:p>
          <a:p>
            <a:r>
              <a:rPr lang="fa-IR" b="1" dirty="0" smtClean="0">
                <a:cs typeface="B Nazanin" pitchFamily="2" charset="-78"/>
              </a:rPr>
              <a:t>پرخاشگري</a:t>
            </a:r>
          </a:p>
          <a:p>
            <a:r>
              <a:rPr lang="fa-IR" b="1" dirty="0" smtClean="0">
                <a:cs typeface="B Nazanin" pitchFamily="2" charset="-78"/>
              </a:rPr>
              <a:t>تحريك پذيري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مشكلات تيروييد در زنان باردار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تشخيص مشكلات تيروييدي در زنان باردار گاه مشكل است. زيرا تغييراتي بطور طبيعي</a:t>
            </a:r>
            <a:r>
              <a:rPr lang="fa-IR" dirty="0" smtClean="0">
                <a:cs typeface="B Nazanin" pitchFamily="2" charset="-78"/>
              </a:rPr>
              <a:t> (هم در هورمون هاي و هم اندازه تيروييد)</a:t>
            </a:r>
            <a:r>
              <a:rPr lang="fa-IR" b="1" dirty="0" smtClean="0">
                <a:cs typeface="B Nazanin" pitchFamily="2" charset="-78"/>
              </a:rPr>
              <a:t> در دوران بارداري پيش مي آيد كه بايد از موارد بيماري تميز داده شود.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عدم تشخيص و درمان مناسب تيروييد در زنان باردار عوارض جدي در بر خواهد داشت. از جمله: </a:t>
            </a:r>
            <a:r>
              <a:rPr lang="fa-IR" dirty="0" smtClean="0">
                <a:cs typeface="B Nazanin" pitchFamily="2" charset="-78"/>
              </a:rPr>
              <a:t>سقط جنين، زايمان زودرس، مسموميت بارداري ( افزايش خطرناك فشارخون)، نارسايي قلبي در مادر ، نوزاد مبتلا به بيماري هاي تيروييديعدم رشد كافي جنين در رحم و ....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پركاري تيروييد در زنان باردار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از هر 1500 بارداري يك مورد ابتلا به پركاري تيروييد بروز مي كند.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طپش قلب، تعريق، عدم تحمل به گرما، بزرگ شدن نسبي تيروييد، تحريك پذيري، دلهره داشتن مي توانند علايم يك بارداري طبيعي و يا بيماري پركاري تيروييد نوزادان باشند. 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انجام اسكن تيروييد در دوران بارداري ممنوع است.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انجام سونوگرافي از تيروييد در دوران بارداري اشكال ندارد.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مصرف يد راديواكتيو در دوران بارداري ممنوع است.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كم كاري تيروييد در زنان باردار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/>
          <a:lstStyle/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sz="3000" b="1" dirty="0" smtClean="0">
                <a:cs typeface="B Nazanin" pitchFamily="2" charset="-78"/>
              </a:rPr>
              <a:t>كم كاري تيروييد در زنان باردار شايع</a:t>
            </a:r>
            <a:r>
              <a:rPr lang="fa-IR" sz="3000" dirty="0" smtClean="0">
                <a:cs typeface="B Nazanin" pitchFamily="2" charset="-78"/>
              </a:rPr>
              <a:t> (5-3 در هر 1000 بارداري) </a:t>
            </a:r>
            <a:r>
              <a:rPr lang="fa-IR" sz="3000" b="1" dirty="0" smtClean="0">
                <a:cs typeface="B Nazanin" pitchFamily="2" charset="-78"/>
              </a:rPr>
              <a:t>است. 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در بسياري از كشورهاي دنيا غربالگري مشكلات تيروييد قبل از بارداري و يا در بدو بارداري توصيه مي شود.</a:t>
            </a: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r>
              <a:rPr lang="fa-IR" sz="3000" b="1" dirty="0" smtClean="0">
                <a:cs typeface="B Nazanin" pitchFamily="2" charset="-78"/>
              </a:rPr>
              <a:t> كم كاري تيروييد در دوران بارداري مي تواند مشكلات زير را بوجود آورد:</a:t>
            </a:r>
          </a:p>
          <a:p>
            <a:pPr algn="justLow">
              <a:buClr>
                <a:srgbClr val="990000"/>
              </a:buClr>
              <a:buNone/>
            </a:pPr>
            <a:r>
              <a:rPr lang="fa-IR" sz="2400" dirty="0" smtClean="0">
                <a:cs typeface="B Nazanin" pitchFamily="2" charset="-78"/>
              </a:rPr>
              <a:t>	</a:t>
            </a:r>
            <a:r>
              <a:rPr lang="fa-IR" sz="2400" b="1" dirty="0" smtClean="0">
                <a:cs typeface="B Nazanin" pitchFamily="2" charset="-78"/>
              </a:rPr>
              <a:t>	پره اكلامپسي </a:t>
            </a:r>
            <a:r>
              <a:rPr lang="fa-IR" sz="2400" dirty="0" smtClean="0">
                <a:cs typeface="B Nazanin" pitchFamily="2" charset="-78"/>
              </a:rPr>
              <a:t>(افزايش خطرناك فشارخون)</a:t>
            </a:r>
          </a:p>
          <a:p>
            <a:pPr algn="justLow">
              <a:buClr>
                <a:srgbClr val="990000"/>
              </a:buClr>
              <a:buNone/>
            </a:pPr>
            <a:r>
              <a:rPr lang="fa-IR" sz="2400" b="1" dirty="0" smtClean="0">
                <a:cs typeface="B Nazanin" pitchFamily="2" charset="-78"/>
              </a:rPr>
              <a:t>		سقط جنين</a:t>
            </a:r>
          </a:p>
          <a:p>
            <a:pPr algn="justLow">
              <a:buClr>
                <a:srgbClr val="990000"/>
              </a:buClr>
              <a:buNone/>
            </a:pPr>
            <a:r>
              <a:rPr lang="fa-IR" sz="2400" b="1" dirty="0" smtClean="0">
                <a:cs typeface="B Nazanin" pitchFamily="2" charset="-78"/>
              </a:rPr>
              <a:t>		تولد نوزاد با وزن كم</a:t>
            </a:r>
          </a:p>
          <a:p>
            <a:pPr algn="justLow">
              <a:buClr>
                <a:srgbClr val="990000"/>
              </a:buClr>
              <a:buNone/>
            </a:pPr>
            <a:r>
              <a:rPr lang="fa-IR" sz="2400" b="1" dirty="0" smtClean="0">
                <a:cs typeface="B Nazanin" pitchFamily="2" charset="-78"/>
              </a:rPr>
              <a:t>		مرده زايي</a:t>
            </a:r>
          </a:p>
          <a:p>
            <a:pPr algn="justLow">
              <a:buClr>
                <a:srgbClr val="990000"/>
              </a:buClr>
              <a:buNone/>
            </a:pPr>
            <a:r>
              <a:rPr lang="fa-IR" sz="2400" b="1" dirty="0" smtClean="0">
                <a:cs typeface="B Nazanin" pitchFamily="2" charset="-78"/>
              </a:rPr>
              <a:t>		نارسايي قلبي در مادر</a:t>
            </a:r>
          </a:p>
          <a:p>
            <a:pPr algn="justLow">
              <a:buClr>
                <a:srgbClr val="990000"/>
              </a:buClr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justLow">
              <a:buClr>
                <a:srgbClr val="990000"/>
              </a:buClr>
              <a:buFont typeface="Wingdings" pitchFamily="2" charset="2"/>
              <a:buChar char="q"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غده تيروييد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096345"/>
          </a:xfrm>
        </p:spPr>
        <p:txBody>
          <a:bodyPr/>
          <a:lstStyle/>
          <a:p>
            <a:pPr algn="justLow">
              <a:buClr>
                <a:srgbClr val="C00000"/>
              </a:buClr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ar-SA" b="1" dirty="0" smtClean="0">
                <a:cs typeface="B Nazanin" pitchFamily="2" charset="-78"/>
              </a:rPr>
              <a:t>تيروييد غده كوچكي شبيه پروانه است كه در جلوي گردن، روي ناي و پايين تر از غضروف تيروييد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ar-SA" b="1" dirty="0" smtClean="0">
                <a:cs typeface="B Nazanin" pitchFamily="2" charset="-78"/>
              </a:rPr>
              <a:t>(سيب آدم) ، قراردارد و بزرگ‌ترين غدد درون‌ريز بدن بشمار مي‌رود.</a:t>
            </a:r>
            <a:endParaRPr lang="fa-IR" b="1" dirty="0" smtClean="0">
              <a:cs typeface="B Nazanin" pitchFamily="2" charset="-78"/>
            </a:endParaRPr>
          </a:p>
          <a:p>
            <a:pPr algn="justLow">
              <a:buClr>
                <a:srgbClr val="C00000"/>
              </a:buClr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 غده تيروييد دو لوب (راست و چپ) و يك قسمت مياني به نام ايسموس دارد.</a:t>
            </a:r>
            <a:endParaRPr lang="en-US" b="1" dirty="0" smtClean="0">
              <a:cs typeface="B Nazanin" pitchFamily="2" charset="-78"/>
            </a:endParaRPr>
          </a:p>
        </p:txBody>
      </p:sp>
      <p:pic>
        <p:nvPicPr>
          <p:cNvPr id="4" name="Picture 3" descr="C:\Documents and Settings\s-yarahmadi\Desktop\تيروييد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237626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تيروييديت پس از زايمان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حدود 10 درصد زنان پس از زايمان دچار مشكلات تيروييدي مي شوند.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در اين دوران، تغييرات سيستم ايمني در بدن به زمان قبل از بارداري برمي گردد.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ابتلا به بعضي از مشكلات تيروييدي، مي تواند عامل خطر مهمي براي بروز 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تيروييديت پس از زايمان </a:t>
            </a:r>
            <a:r>
              <a:rPr lang="fa-IR" sz="2800" b="1" dirty="0" smtClean="0">
                <a:cs typeface="B Nazanin" pitchFamily="2" charset="-78"/>
              </a:rPr>
              <a:t>شود.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علايم: افسردگي، اضطراب، گريه كردن بي مورد، بدخوابي، خوشحال نبودن، دمدمي مزاج بودن، خستگي و ...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cs typeface="B Nazanin" pitchFamily="2" charset="-78"/>
              </a:rPr>
              <a:t>گاه اين علايم با شرايط مادر بودن و داشتن نوزاد و مشكلات مربئط به اين اشتباه مي شود.</a:t>
            </a:r>
            <a:endParaRPr lang="fa-IR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تيروييديت پس از زايمان ...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از 3-2 ماه پس از زايمان شروع مي شود.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معمولا تا 9-6 ماه بعد بهبود ميابد.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در بعضي از موارد كم كاري تيروييد عارض مي شود.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شيردهي در دوران درمان مشكلي براي نوزاد ايجاد نمي كند، اما بايد هورمون هاي مادر به طور مستمر چك شده و دوز داروهاي مصرفي تنظيم شود. </a:t>
            </a:r>
          </a:p>
          <a:p>
            <a:pPr>
              <a:buNone/>
            </a:pPr>
            <a:endParaRPr lang="fa-IR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  <a:p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مشكلات تيروييد در سالمندان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969"/>
            <a:ext cx="4040188" cy="2985194"/>
          </a:xfrm>
        </p:spPr>
        <p:txBody>
          <a:bodyPr/>
          <a:lstStyle/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يبوست</a:t>
            </a:r>
          </a:p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طپش قلب و بي نظمي</a:t>
            </a:r>
          </a:p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خواب آلودگي</a:t>
            </a:r>
          </a:p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ضعف عضلاني</a:t>
            </a:r>
          </a:p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اضافه وزن</a:t>
            </a:r>
          </a:p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كاهش وزن</a:t>
            </a:r>
            <a:endParaRPr lang="fa-IR" dirty="0" smtClean="0"/>
          </a:p>
          <a:p>
            <a:pPr lvl="1" algn="justLow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كاهش شنوايي</a:t>
            </a:r>
          </a:p>
          <a:p>
            <a:pPr lvl="1" algn="justLow">
              <a:buFont typeface="Wingdings" pitchFamily="2" charset="2"/>
              <a:buChar char="§"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44" y="1124745"/>
            <a:ext cx="8291264" cy="1800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Low"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 مشكلات تيروييدي در سالمندان بسيار شايع است.</a:t>
            </a:r>
          </a:p>
          <a:p>
            <a:pPr algn="justLow"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10  درصد زنان و 2درصد مردان مسن دچار مشكلات تيروييدي هستند.</a:t>
            </a:r>
          </a:p>
          <a:p>
            <a:pPr algn="justLow">
              <a:buBlip>
                <a:blip r:embed="rId2"/>
              </a:buBlip>
            </a:pPr>
            <a:r>
              <a:rPr lang="fa-IR" dirty="0" smtClean="0">
                <a:cs typeface="B Nazanin" pitchFamily="2" charset="-78"/>
              </a:rPr>
              <a:t> علايم مشكلات تيروييدي در دوران سالمندي با علايم معمولي پيري قابل    اشتباه هستند.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40969"/>
            <a:ext cx="4041775" cy="2985194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لرزش دستها و سر </a:t>
            </a:r>
          </a:p>
          <a:p>
            <a:pPr>
              <a:buFont typeface="Wingdings" pitchFamily="2" charset="2"/>
              <a:buChar char="§"/>
            </a:pPr>
            <a:r>
              <a:rPr lang="fa-IR" b="1" dirty="0" smtClean="0">
                <a:cs typeface="B Nazanin" pitchFamily="2" charset="-78"/>
              </a:rPr>
              <a:t>خشكي پوست</a:t>
            </a:r>
          </a:p>
          <a:p>
            <a:pPr>
              <a:buFont typeface="Wingdings" pitchFamily="2" charset="2"/>
              <a:buChar char="§"/>
            </a:pPr>
            <a:r>
              <a:rPr lang="fa-IR" b="1" dirty="0" smtClean="0">
                <a:cs typeface="B Nazanin" pitchFamily="2" charset="-78"/>
              </a:rPr>
              <a:t>ريزش و شكنندگي موها</a:t>
            </a:r>
          </a:p>
          <a:p>
            <a:pPr>
              <a:buFont typeface="Wingdings" pitchFamily="2" charset="2"/>
              <a:buChar char="§"/>
            </a:pPr>
            <a:r>
              <a:rPr lang="fa-IR" b="1" dirty="0" smtClean="0">
                <a:cs typeface="B Nazanin" pitchFamily="2" charset="-78"/>
              </a:rPr>
              <a:t>شكنندگي ناخن ها</a:t>
            </a:r>
          </a:p>
          <a:p>
            <a:pPr>
              <a:buFont typeface="Wingdings" pitchFamily="2" charset="2"/>
              <a:buChar char="§"/>
            </a:pPr>
            <a:r>
              <a:rPr lang="fa-IR" b="1" dirty="0" smtClean="0">
                <a:cs typeface="B Nazanin" pitchFamily="2" charset="-78"/>
              </a:rPr>
              <a:t>بي حالي</a:t>
            </a:r>
          </a:p>
          <a:p>
            <a:pPr>
              <a:buFont typeface="Wingdings" pitchFamily="2" charset="2"/>
              <a:buChar char="§"/>
            </a:pPr>
            <a:r>
              <a:rPr lang="fa-IR" b="1" dirty="0" smtClean="0">
                <a:cs typeface="B Nazanin" pitchFamily="2" charset="-78"/>
              </a:rPr>
              <a:t>سرفه هاي خشك و اختلال در بلع</a:t>
            </a:r>
          </a:p>
          <a:p>
            <a:pPr>
              <a:buFont typeface="Wingdings" pitchFamily="2" charset="2"/>
              <a:buChar char="§"/>
            </a:pPr>
            <a:r>
              <a:rPr lang="fa-IR" b="1" dirty="0" smtClean="0">
                <a:cs typeface="B Nazanin" pitchFamily="2" charset="-78"/>
              </a:rPr>
              <a:t>اضطراب و افسردگي</a:t>
            </a:r>
          </a:p>
          <a:p>
            <a:pPr>
              <a:buFont typeface="Wingdings" pitchFamily="2" charset="2"/>
              <a:buChar char="§"/>
            </a:pPr>
            <a:endParaRPr lang="fa-IR" b="1" dirty="0" smtClean="0">
              <a:cs typeface="B Nazanin" pitchFamily="2" charset="-78"/>
            </a:endParaRPr>
          </a:p>
          <a:p>
            <a:pPr>
              <a:buFont typeface="Wingdings" pitchFamily="2" charset="2"/>
              <a:buChar char="§"/>
            </a:pPr>
            <a:endParaRPr lang="fa-IR" b="1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تشخيص مشكلات تيروييدي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گرفتن شرح حال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معاينه باليني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آزمايشهاي هورموني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انجام سونوگرافي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انجام اسكن تيروييد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انجام نمونه گيري از گره تيروييدي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درمان مشكلات تيروييدي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مصرف قرص ها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يد راديواكتيو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جراحي تيروييد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يددرماني بعد از جراحي تيروييد براي از بين بردن تمامي سلول هاي تيروييدي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نتيجه گيري</a:t>
            </a:r>
            <a:endParaRPr lang="fr-CA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4153644"/>
          </a:xfrm>
        </p:spPr>
        <p:txBody>
          <a:bodyPr/>
          <a:lstStyle/>
          <a:p>
            <a:pPr algn="justLow"/>
            <a:r>
              <a:rPr lang="fa-IR" sz="2800" b="1" dirty="0" smtClean="0">
                <a:cs typeface="B Nazanin" pitchFamily="2" charset="-78"/>
              </a:rPr>
              <a:t>مشكلات تيروييدي بسيار شايع هستند و در تمام مراحل زندگي بروز مي كنند.</a:t>
            </a:r>
          </a:p>
          <a:p>
            <a:pPr algn="justLow"/>
            <a:r>
              <a:rPr lang="fa-IR" sz="2800" b="1" dirty="0" smtClean="0">
                <a:cs typeface="B Nazanin" pitchFamily="2" charset="-78"/>
              </a:rPr>
              <a:t>تشخيص و درمان به هنگام آنها علاوه بر كاهش مرگ و مير، موجب ارتقا كيفيت زندگي مبتلايان و خانواده آنان مي شود.</a:t>
            </a:r>
          </a:p>
          <a:p>
            <a:pPr algn="justLow"/>
            <a:r>
              <a:rPr lang="fa-IR" sz="2800" b="1" dirty="0" smtClean="0">
                <a:cs typeface="B Nazanin" pitchFamily="2" charset="-78"/>
              </a:rPr>
              <a:t>ارتقا سواد سلامت جامعه و بيماران از راهكارهاي مهم و موثر </a:t>
            </a:r>
            <a:r>
              <a:rPr lang="fa-IR" sz="2800" b="1" smtClean="0">
                <a:cs typeface="B Nazanin" pitchFamily="2" charset="-78"/>
              </a:rPr>
              <a:t>مديريت بيماري ها </a:t>
            </a:r>
            <a:r>
              <a:rPr lang="fa-IR" sz="2800" b="1" dirty="0" smtClean="0">
                <a:cs typeface="B Nazanin" pitchFamily="2" charset="-78"/>
              </a:rPr>
              <a:t>بشمار مي رود. </a:t>
            </a:r>
          </a:p>
          <a:p>
            <a:pPr algn="justLow"/>
            <a:r>
              <a:rPr lang="fa-IR" sz="2800" b="1" dirty="0" smtClean="0">
                <a:cs typeface="B Nazanin" pitchFamily="2" charset="-78"/>
              </a:rPr>
              <a:t>رسانه هاي همگاني نقش بسيار مهم و كليدي در تحقق اين مهم دارند.</a:t>
            </a:r>
            <a:endParaRPr lang="fr-CA" sz="28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2736"/>
            <a:ext cx="5004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8800" dirty="0" smtClean="0">
                <a:solidFill>
                  <a:schemeClr val="bg1"/>
                </a:solidFill>
                <a:cs typeface="B Titr" pitchFamily="2" charset="-78"/>
              </a:rPr>
              <a:t>بسيار</a:t>
            </a:r>
          </a:p>
          <a:p>
            <a:pPr algn="ctr"/>
            <a:r>
              <a:rPr lang="fa-IR" sz="8800" dirty="0" smtClean="0">
                <a:solidFill>
                  <a:schemeClr val="bg1"/>
                </a:solidFill>
                <a:cs typeface="B Titr" pitchFamily="2" charset="-78"/>
              </a:rPr>
              <a:t> سپاسگزارم</a:t>
            </a:r>
            <a:endParaRPr lang="fr-CA" sz="8800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	</a:t>
            </a:r>
            <a:r>
              <a:rPr lang="ar-SA" dirty="0" smtClean="0">
                <a:solidFill>
                  <a:schemeClr val="bg1"/>
                </a:solidFill>
                <a:cs typeface="B Titr" pitchFamily="2" charset="-78"/>
              </a:rPr>
              <a:t>نقش غده تيرو</a:t>
            </a:r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ييد در بدن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تيروييد يكي از مهم ترين غدد درون ريز است كه سوخت و ساز بدن، تكامل سيستم مغزي عصبي و همچنين رشد و نمو نقش اساسي دارد. </a:t>
            </a:r>
            <a:endParaRPr lang="en-US" b="1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اثرات هورمون تيروييد (تيروکسين) در رشد و تکامل مغز كودكان بسيار مهم و ضروری است. 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cs typeface="B Nazanin" pitchFamily="2" charset="-78"/>
              </a:rPr>
              <a:t>اختلال در ترشح هورمون تيروييد مشكلات زيادي در بدن ايجاد مي كند.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عوامل خطر بروز مشكلات تيروييدي 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جنس</a:t>
            </a:r>
            <a:r>
              <a:rPr lang="fa-IR" sz="2800" dirty="0" smtClean="0">
                <a:cs typeface="B Nazanin" pitchFamily="2" charset="-78"/>
              </a:rPr>
              <a:t> (زنان 8 برابر بيش تر از مردان)</a:t>
            </a:r>
          </a:p>
          <a:p>
            <a:pPr>
              <a:buBlip>
                <a:blip r:embed="rId2"/>
              </a:buBlip>
            </a:pP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سن</a:t>
            </a:r>
            <a:r>
              <a:rPr lang="fa-IR" sz="2800" dirty="0" smtClean="0">
                <a:cs typeface="B Nazanin" pitchFamily="2" charset="-78"/>
              </a:rPr>
              <a:t> (بعد از 50 سالگي شيوع بيشتر است. 20 درصد زنان پس از 65 سالگي مبتلا هستند)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سابقه فاميلي </a:t>
            </a:r>
            <a:r>
              <a:rPr lang="fa-IR" sz="2800" dirty="0" smtClean="0">
                <a:cs typeface="B Nazanin" pitchFamily="2" charset="-78"/>
              </a:rPr>
              <a:t>(وجود بيماري در فاميل درجه يك)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سابقه بيماري </a:t>
            </a:r>
            <a:r>
              <a:rPr lang="fa-IR" sz="2800" dirty="0" smtClean="0">
                <a:cs typeface="B Nazanin" pitchFamily="2" charset="-78"/>
              </a:rPr>
              <a:t>(ديابت نوع 1، بعضي از بيماري هاي روماتيسمي، برص، پسوريازيس و بيماري تخمدان پر كيست ...)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بارداري و يائسگي </a:t>
            </a:r>
            <a:r>
              <a:rPr lang="fa-IR" sz="2800" dirty="0" smtClean="0">
                <a:cs typeface="B Nazanin" pitchFamily="2" charset="-78"/>
              </a:rPr>
              <a:t>(به علت تغييرات هورموني در اين دوران)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سيگاركشيدن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درمعرض اشعه قرارگرفتن </a:t>
            </a:r>
            <a:r>
              <a:rPr lang="fa-IR" sz="2800" dirty="0" smtClean="0">
                <a:cs typeface="B Nazanin" pitchFamily="2" charset="-78"/>
              </a:rPr>
              <a:t>(اشعه </a:t>
            </a:r>
            <a:r>
              <a:rPr lang="en-US" sz="2800" dirty="0" smtClean="0">
                <a:cs typeface="B Nazanin" pitchFamily="2" charset="-78"/>
              </a:rPr>
              <a:t>X</a:t>
            </a:r>
            <a:r>
              <a:rPr lang="fa-IR" sz="2800" dirty="0" smtClean="0">
                <a:cs typeface="B Nazanin" pitchFamily="2" charset="-78"/>
              </a:rPr>
              <a:t> و هسته اي)</a:t>
            </a:r>
          </a:p>
          <a:p>
            <a:pPr>
              <a:buBlip>
                <a:blip r:embed="rId2"/>
              </a:buBlip>
            </a:pPr>
            <a:endParaRPr lang="fa-IR" sz="2800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sz="2800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sz="2800" dirty="0" smtClean="0">
              <a:cs typeface="B Nazanin" pitchFamily="2" charset="-78"/>
            </a:endParaRPr>
          </a:p>
          <a:p>
            <a:pPr>
              <a:buBlip>
                <a:blip r:embed="rId2"/>
              </a:buBlip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عوامل خطر بروز مشكلات تيروييدي  ...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56937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استرس شديد </a:t>
            </a:r>
            <a:r>
              <a:rPr lang="fa-IR" sz="2800" dirty="0" smtClean="0">
                <a:cs typeface="B Nazanin" pitchFamily="2" charset="-78"/>
              </a:rPr>
              <a:t>( مرگ عزيزان، طلاق و ...)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ضربه شديد به تيروييد و گردن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رژيم غذايي  نا مناسب </a:t>
            </a:r>
            <a:r>
              <a:rPr lang="fa-IR" sz="2800" dirty="0" smtClean="0">
                <a:cs typeface="B Nazanin" pitchFamily="2" charset="-78"/>
              </a:rPr>
              <a:t>(حاوي مقداركم يد و مقدار زياد گواتروژن ها )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كمبود يد </a:t>
            </a:r>
          </a:p>
          <a:p>
            <a:pPr>
              <a:buBlip>
                <a:blip r:embed="rId2"/>
              </a:buBlip>
            </a:pP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استفاده زياد از يد </a:t>
            </a:r>
            <a:r>
              <a:rPr lang="fa-IR" sz="2800" dirty="0" smtClean="0">
                <a:cs typeface="B Nazanin" pitchFamily="2" charset="-78"/>
              </a:rPr>
              <a:t>(مصرف زياد بتادين، داروهاي حاوي يد و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انواع مشكلات غده تيروييد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گواتر </a:t>
            </a:r>
            <a:r>
              <a:rPr lang="fa-IR" b="1" dirty="0" smtClean="0">
                <a:cs typeface="B Nazanin" pitchFamily="2" charset="-78"/>
              </a:rPr>
              <a:t>(ساده و گره اي)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گره هاي تيروييدي </a:t>
            </a:r>
            <a:r>
              <a:rPr lang="fa-IR" b="1" dirty="0" smtClean="0">
                <a:cs typeface="B Nazanin" pitchFamily="2" charset="-78"/>
              </a:rPr>
              <a:t>( سرد و گرم)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كم كاري تيروييد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پركاري تيروييد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التهاب تيروييد ( تيروييديت)</a:t>
            </a:r>
          </a:p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بدخيمي هاي تيروييد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گواتر ساده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تعريف: </a:t>
            </a:r>
            <a:r>
              <a:rPr lang="fa-IR" b="1" dirty="0" smtClean="0">
                <a:cs typeface="B Nazanin" pitchFamily="2" charset="-78"/>
              </a:rPr>
              <a:t>گواتر ساده يعني بزرگ شدن غده تيروييد</a:t>
            </a:r>
          </a:p>
          <a:p>
            <a:pPr>
              <a:buNone/>
            </a:pPr>
            <a:endParaRPr lang="fa-IR" b="1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>
              <a:buBlip>
                <a:blip r:embed="rId2"/>
              </a:buBlip>
            </a:pPr>
            <a:endParaRPr lang="fa-IR" b="1" dirty="0" smtClean="0">
              <a:cs typeface="B Nazanin" pitchFamily="2" charset="-78"/>
            </a:endParaRPr>
          </a:p>
        </p:txBody>
      </p:sp>
      <p:pic>
        <p:nvPicPr>
          <p:cNvPr id="4" name="Picture 3" descr="C:\Documents and Settings\s-yarahmadi\Desktop\goi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4764360" cy="38164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علايم و نشانگان گواتر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درد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سفتي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گرفتگي و بم شدن صدا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اختلال در بلع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احساس خفگي </a:t>
            </a:r>
            <a:r>
              <a:rPr lang="fa-IR" dirty="0" smtClean="0">
                <a:cs typeface="B Nazanin" pitchFamily="2" charset="-78"/>
              </a:rPr>
              <a:t>(بخصوص در حالت به پشت خوابيده)</a:t>
            </a:r>
          </a:p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بزرگ شدن جلوي گردن</a:t>
            </a:r>
            <a:endParaRPr lang="fa-IR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10BF85C-25BA-4DAE-851A-668676DE7D7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C25264-0AF1-4999-AAE6-4AA7B47FF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5BAE6-3626-46FC-8C7E-EF6B2355A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946</TotalTime>
  <Words>1655</Words>
  <Application>Microsoft Office PowerPoint</Application>
  <PresentationFormat>On-screen Show (4:3)</PresentationFormat>
  <Paragraphs>252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132</vt:lpstr>
      <vt:lpstr>Slide 1</vt:lpstr>
      <vt:lpstr> غده تيروييد</vt:lpstr>
      <vt:lpstr>غده تيروييد</vt:lpstr>
      <vt:lpstr> نقش غده تيروييد در بدن</vt:lpstr>
      <vt:lpstr>عوامل خطر بروز مشكلات تيروييدي </vt:lpstr>
      <vt:lpstr>عوامل خطر بروز مشكلات تيروييدي  ...</vt:lpstr>
      <vt:lpstr>انواع مشكلات غده تيروييد</vt:lpstr>
      <vt:lpstr>گواتر ساده</vt:lpstr>
      <vt:lpstr>علايم و نشانگان گواتر</vt:lpstr>
      <vt:lpstr>گره هاي تيروييدي</vt:lpstr>
      <vt:lpstr>گواتر گره اي</vt:lpstr>
      <vt:lpstr>علايم و نشانگان گره هاي تيروييدي</vt:lpstr>
      <vt:lpstr>كم كاري تيروييد</vt:lpstr>
      <vt:lpstr>علايم و نشانگان كم كاري تيروييد</vt:lpstr>
      <vt:lpstr>عوامل خطر بروز كم كاري تيروييد</vt:lpstr>
      <vt:lpstr>پركاري تيروييد</vt:lpstr>
      <vt:lpstr>علايم و نشانگان پركاري تيروييد</vt:lpstr>
      <vt:lpstr>التهاب تيروييد (تيروييديت)</vt:lpstr>
      <vt:lpstr>تيروييديت ...</vt:lpstr>
      <vt:lpstr>بدخيمي هاي تيروييد</vt:lpstr>
      <vt:lpstr>مشكلات تيروييدي مهم در سنين مختلف</vt:lpstr>
      <vt:lpstr>بيماري كم كاري تيروييد نوزادان</vt:lpstr>
      <vt:lpstr>كم كاري تيروييد نوزادان</vt:lpstr>
      <vt:lpstr>علايم كم كاري تيروييد نوزادان</vt:lpstr>
      <vt:lpstr>مشكلات تيروييد در كودكان و نوجوانان</vt:lpstr>
      <vt:lpstr>علايم مشكلات تيروييد در كودكان و نوجوانان</vt:lpstr>
      <vt:lpstr>مشكلات تيروييد در زنان باردار</vt:lpstr>
      <vt:lpstr>پركاري تيروييد در زنان باردار</vt:lpstr>
      <vt:lpstr>كم كاري تيروييد در زنان باردار</vt:lpstr>
      <vt:lpstr>تيروييديت پس از زايمان</vt:lpstr>
      <vt:lpstr>تيروييديت پس از زايمان ...</vt:lpstr>
      <vt:lpstr>مشكلات تيروييد در سالمندان</vt:lpstr>
      <vt:lpstr>تشخيص مشكلات تيروييدي</vt:lpstr>
      <vt:lpstr>درمان مشكلات تيروييدي</vt:lpstr>
      <vt:lpstr>نتيجه گيري</vt:lpstr>
      <vt:lpstr>Slide 36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s-yarahmadi</dc:creator>
  <cp:lastModifiedBy>جواد برازنده</cp:lastModifiedBy>
  <cp:revision>193</cp:revision>
  <dcterms:created xsi:type="dcterms:W3CDTF">2014-04-27T07:39:19Z</dcterms:created>
  <dcterms:modified xsi:type="dcterms:W3CDTF">2014-05-31T03:06:21Z</dcterms:modified>
</cp:coreProperties>
</file>