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9" r:id="rId2"/>
    <p:sldId id="300" r:id="rId3"/>
    <p:sldId id="293" r:id="rId4"/>
    <p:sldId id="294" r:id="rId5"/>
    <p:sldId id="301" r:id="rId6"/>
    <p:sldId id="262" r:id="rId7"/>
    <p:sldId id="306" r:id="rId8"/>
    <p:sldId id="305" r:id="rId9"/>
    <p:sldId id="266" r:id="rId10"/>
    <p:sldId id="267" r:id="rId11"/>
    <p:sldId id="268" r:id="rId12"/>
    <p:sldId id="269" r:id="rId13"/>
    <p:sldId id="270" r:id="rId14"/>
    <p:sldId id="303" r:id="rId15"/>
    <p:sldId id="307" r:id="rId16"/>
    <p:sldId id="304" r:id="rId17"/>
    <p:sldId id="308" r:id="rId18"/>
    <p:sldId id="278" r:id="rId19"/>
    <p:sldId id="279" r:id="rId20"/>
    <p:sldId id="285" r:id="rId21"/>
    <p:sldId id="286" r:id="rId22"/>
    <p:sldId id="287" r:id="rId23"/>
    <p:sldId id="296" r:id="rId24"/>
    <p:sldId id="297" r:id="rId25"/>
    <p:sldId id="289" r:id="rId26"/>
    <p:sldId id="29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47CFFF"/>
    <a:srgbClr val="FFFFCC"/>
    <a:srgbClr val="CCFFFF"/>
    <a:srgbClr val="F5FCDC"/>
    <a:srgbClr val="C7D5D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4CBFA51B-6A70-45CE-BA5D-EACF6C35CF90}" type="datetimeFigureOut">
              <a:rPr lang="fa-IR" smtClean="0"/>
              <a:pPr/>
              <a:t>1435/12/05</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r>
              <a:rPr lang="fa-IR" smtClean="0"/>
              <a:t>هفتم مهرماه روز جهانی قلب</a:t>
            </a:r>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98E0086B-2971-4E88-99D1-C535FCE0B954}" type="slidenum">
              <a:rPr lang="fa-IR" smtClean="0"/>
              <a:pPr/>
              <a:t>‹#›</a:t>
            </a:fld>
            <a:endParaRPr lang="fa-I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6A36E-D40F-4D40-9D8E-4E5AF58532F6}" type="datetimeFigureOut">
              <a:rPr lang="en-US" smtClean="0"/>
              <a:pPr/>
              <a:t>9/29/2014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a-IR" smtClean="0"/>
              <a:t>هفتم مهرماه روز جهانی قلب</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DCF62-6A11-40A0-AFBC-E353F062DE78}"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Footer Placeholder 3"/>
          <p:cNvSpPr>
            <a:spLocks noGrp="1"/>
          </p:cNvSpPr>
          <p:nvPr>
            <p:ph type="ftr" sz="quarter" idx="10"/>
          </p:nvPr>
        </p:nvSpPr>
        <p:spPr/>
        <p:txBody>
          <a:bodyPr/>
          <a:lstStyle/>
          <a:p>
            <a:r>
              <a:rPr lang="fa-IR" smtClean="0"/>
              <a:t>هفتم مهرماه روز جهانی قلب</a:t>
            </a:r>
            <a:endParaRPr lang="en-US"/>
          </a:p>
        </p:txBody>
      </p:sp>
      <p:sp>
        <p:nvSpPr>
          <p:cNvPr id="5" name="Slide Number Placeholder 4"/>
          <p:cNvSpPr>
            <a:spLocks noGrp="1"/>
          </p:cNvSpPr>
          <p:nvPr>
            <p:ph type="sldNum" sz="quarter" idx="11"/>
          </p:nvPr>
        </p:nvSpPr>
        <p:spPr/>
        <p:txBody>
          <a:bodyPr/>
          <a:lstStyle/>
          <a:p>
            <a:fld id="{371DCF62-6A11-40A0-AFBC-E353F062DE78}"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1DCF62-6A11-40A0-AFBC-E353F062DE78}" type="slidenum">
              <a:rPr lang="en-US" smtClean="0"/>
              <a:pPr/>
              <a:t>17</a:t>
            </a:fld>
            <a:endParaRPr lang="en-US"/>
          </a:p>
        </p:txBody>
      </p:sp>
      <p:sp>
        <p:nvSpPr>
          <p:cNvPr id="5" name="Footer Placeholder 4"/>
          <p:cNvSpPr>
            <a:spLocks noGrp="1"/>
          </p:cNvSpPr>
          <p:nvPr>
            <p:ph type="ftr" sz="quarter" idx="11"/>
          </p:nvPr>
        </p:nvSpPr>
        <p:spPr/>
        <p:txBody>
          <a:bodyPr/>
          <a:lstStyle/>
          <a:p>
            <a:r>
              <a:rPr lang="fa-IR" smtClean="0"/>
              <a:t>هفتم مهرماه روز جهانی قلب</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71DCF62-6A11-40A0-AFBC-E353F062DE78}" type="slidenum">
              <a:rPr lang="en-US" smtClean="0"/>
              <a:pPr/>
              <a:t>25</a:t>
            </a:fld>
            <a:endParaRPr lang="en-US"/>
          </a:p>
        </p:txBody>
      </p:sp>
      <p:sp>
        <p:nvSpPr>
          <p:cNvPr id="5" name="Footer Placeholder 4"/>
          <p:cNvSpPr>
            <a:spLocks noGrp="1"/>
          </p:cNvSpPr>
          <p:nvPr>
            <p:ph type="ftr" sz="quarter" idx="11"/>
          </p:nvPr>
        </p:nvSpPr>
        <p:spPr/>
        <p:txBody>
          <a:bodyPr/>
          <a:lstStyle/>
          <a:p>
            <a:r>
              <a:rPr lang="fa-IR" smtClean="0"/>
              <a:t>هفتم مهرماه روز جهانی قلب</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fa-IR" smtClean="0"/>
              <a:t>9/28/2014</a:t>
            </a:r>
            <a:endParaRPr lang="en-US"/>
          </a:p>
        </p:txBody>
      </p:sp>
      <p:sp>
        <p:nvSpPr>
          <p:cNvPr id="5" name="Footer Placeholder 4"/>
          <p:cNvSpPr>
            <a:spLocks noGrp="1"/>
          </p:cNvSpPr>
          <p:nvPr>
            <p:ph type="ftr" sz="quarter" idx="11"/>
          </p:nvPr>
        </p:nvSpPr>
        <p:spPr/>
        <p:txBody>
          <a:bodyPr/>
          <a:lstStyle/>
          <a:p>
            <a:r>
              <a:rPr lang="fa-IR" smtClean="0"/>
              <a:t>7 مهر 1393    روز جهانی قلب</a:t>
            </a:r>
            <a:endParaRPr lang="en-US"/>
          </a:p>
        </p:txBody>
      </p:sp>
      <p:sp>
        <p:nvSpPr>
          <p:cNvPr id="6" name="Slide Number Placeholder 5"/>
          <p:cNvSpPr>
            <a:spLocks noGrp="1"/>
          </p:cNvSpPr>
          <p:nvPr>
            <p:ph type="sldNum" sz="quarter" idx="12"/>
          </p:nvPr>
        </p:nvSpPr>
        <p:spPr/>
        <p:txBody>
          <a:bodyPr/>
          <a:lstStyle/>
          <a:p>
            <a:fld id="{37461C07-3D07-4343-86E7-4216FA5400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a-IR" smtClean="0"/>
              <a:t>9/28/2014</a:t>
            </a:r>
            <a:endParaRPr lang="en-US"/>
          </a:p>
        </p:txBody>
      </p:sp>
      <p:sp>
        <p:nvSpPr>
          <p:cNvPr id="5" name="Footer Placeholder 4"/>
          <p:cNvSpPr>
            <a:spLocks noGrp="1"/>
          </p:cNvSpPr>
          <p:nvPr>
            <p:ph type="ftr" sz="quarter" idx="11"/>
          </p:nvPr>
        </p:nvSpPr>
        <p:spPr/>
        <p:txBody>
          <a:bodyPr/>
          <a:lstStyle/>
          <a:p>
            <a:r>
              <a:rPr lang="fa-IR" smtClean="0"/>
              <a:t>7 مهر 1393    روز جهانی قلب</a:t>
            </a:r>
            <a:endParaRPr lang="en-US"/>
          </a:p>
        </p:txBody>
      </p:sp>
      <p:sp>
        <p:nvSpPr>
          <p:cNvPr id="6" name="Slide Number Placeholder 5"/>
          <p:cNvSpPr>
            <a:spLocks noGrp="1"/>
          </p:cNvSpPr>
          <p:nvPr>
            <p:ph type="sldNum" sz="quarter" idx="12"/>
          </p:nvPr>
        </p:nvSpPr>
        <p:spPr/>
        <p:txBody>
          <a:bodyPr/>
          <a:lstStyle/>
          <a:p>
            <a:fld id="{37461C07-3D07-4343-86E7-4216FA5400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a-IR" smtClean="0"/>
              <a:t>9/28/2014</a:t>
            </a:r>
            <a:endParaRPr lang="en-US"/>
          </a:p>
        </p:txBody>
      </p:sp>
      <p:sp>
        <p:nvSpPr>
          <p:cNvPr id="5" name="Footer Placeholder 4"/>
          <p:cNvSpPr>
            <a:spLocks noGrp="1"/>
          </p:cNvSpPr>
          <p:nvPr>
            <p:ph type="ftr" sz="quarter" idx="11"/>
          </p:nvPr>
        </p:nvSpPr>
        <p:spPr/>
        <p:txBody>
          <a:bodyPr/>
          <a:lstStyle/>
          <a:p>
            <a:r>
              <a:rPr lang="fa-IR" smtClean="0"/>
              <a:t>7 مهر 1393    روز جهانی قلب</a:t>
            </a:r>
            <a:endParaRPr lang="en-US"/>
          </a:p>
        </p:txBody>
      </p:sp>
      <p:sp>
        <p:nvSpPr>
          <p:cNvPr id="6" name="Slide Number Placeholder 5"/>
          <p:cNvSpPr>
            <a:spLocks noGrp="1"/>
          </p:cNvSpPr>
          <p:nvPr>
            <p:ph type="sldNum" sz="quarter" idx="12"/>
          </p:nvPr>
        </p:nvSpPr>
        <p:spPr/>
        <p:txBody>
          <a:bodyPr/>
          <a:lstStyle/>
          <a:p>
            <a:fld id="{37461C07-3D07-4343-86E7-4216FA5400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a-IR" smtClean="0"/>
              <a:t>9/28/2014</a:t>
            </a:r>
            <a:endParaRPr lang="en-US"/>
          </a:p>
        </p:txBody>
      </p:sp>
      <p:sp>
        <p:nvSpPr>
          <p:cNvPr id="5" name="Footer Placeholder 4"/>
          <p:cNvSpPr>
            <a:spLocks noGrp="1"/>
          </p:cNvSpPr>
          <p:nvPr>
            <p:ph type="ftr" sz="quarter" idx="11"/>
          </p:nvPr>
        </p:nvSpPr>
        <p:spPr/>
        <p:txBody>
          <a:bodyPr/>
          <a:lstStyle/>
          <a:p>
            <a:r>
              <a:rPr lang="fa-IR" smtClean="0"/>
              <a:t>7 مهر 1393    روز جهانی قلب</a:t>
            </a:r>
            <a:endParaRPr lang="en-US"/>
          </a:p>
        </p:txBody>
      </p:sp>
      <p:sp>
        <p:nvSpPr>
          <p:cNvPr id="6" name="Slide Number Placeholder 5"/>
          <p:cNvSpPr>
            <a:spLocks noGrp="1"/>
          </p:cNvSpPr>
          <p:nvPr>
            <p:ph type="sldNum" sz="quarter" idx="12"/>
          </p:nvPr>
        </p:nvSpPr>
        <p:spPr/>
        <p:txBody>
          <a:bodyPr/>
          <a:lstStyle/>
          <a:p>
            <a:fld id="{37461C07-3D07-4343-86E7-4216FA5400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a-IR" smtClean="0"/>
              <a:t>9/28/2014</a:t>
            </a:r>
            <a:endParaRPr lang="en-US"/>
          </a:p>
        </p:txBody>
      </p:sp>
      <p:sp>
        <p:nvSpPr>
          <p:cNvPr id="5" name="Footer Placeholder 4"/>
          <p:cNvSpPr>
            <a:spLocks noGrp="1"/>
          </p:cNvSpPr>
          <p:nvPr>
            <p:ph type="ftr" sz="quarter" idx="11"/>
          </p:nvPr>
        </p:nvSpPr>
        <p:spPr/>
        <p:txBody>
          <a:bodyPr/>
          <a:lstStyle/>
          <a:p>
            <a:r>
              <a:rPr lang="fa-IR" smtClean="0"/>
              <a:t>7 مهر 1393    روز جهانی قلب</a:t>
            </a:r>
            <a:endParaRPr lang="en-US"/>
          </a:p>
        </p:txBody>
      </p:sp>
      <p:sp>
        <p:nvSpPr>
          <p:cNvPr id="6" name="Slide Number Placeholder 5"/>
          <p:cNvSpPr>
            <a:spLocks noGrp="1"/>
          </p:cNvSpPr>
          <p:nvPr>
            <p:ph type="sldNum" sz="quarter" idx="12"/>
          </p:nvPr>
        </p:nvSpPr>
        <p:spPr/>
        <p:txBody>
          <a:bodyPr/>
          <a:lstStyle/>
          <a:p>
            <a:fld id="{37461C07-3D07-4343-86E7-4216FA5400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fa-IR" smtClean="0"/>
              <a:t>9/28/2014</a:t>
            </a:r>
            <a:endParaRPr lang="en-US"/>
          </a:p>
        </p:txBody>
      </p:sp>
      <p:sp>
        <p:nvSpPr>
          <p:cNvPr id="6" name="Footer Placeholder 5"/>
          <p:cNvSpPr>
            <a:spLocks noGrp="1"/>
          </p:cNvSpPr>
          <p:nvPr>
            <p:ph type="ftr" sz="quarter" idx="11"/>
          </p:nvPr>
        </p:nvSpPr>
        <p:spPr/>
        <p:txBody>
          <a:bodyPr/>
          <a:lstStyle/>
          <a:p>
            <a:r>
              <a:rPr lang="fa-IR" smtClean="0"/>
              <a:t>7 مهر 1393    روز جهانی قلب</a:t>
            </a:r>
            <a:endParaRPr lang="en-US"/>
          </a:p>
        </p:txBody>
      </p:sp>
      <p:sp>
        <p:nvSpPr>
          <p:cNvPr id="7" name="Slide Number Placeholder 6"/>
          <p:cNvSpPr>
            <a:spLocks noGrp="1"/>
          </p:cNvSpPr>
          <p:nvPr>
            <p:ph type="sldNum" sz="quarter" idx="12"/>
          </p:nvPr>
        </p:nvSpPr>
        <p:spPr/>
        <p:txBody>
          <a:bodyPr/>
          <a:lstStyle/>
          <a:p>
            <a:fld id="{37461C07-3D07-4343-86E7-4216FA5400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fa-IR" smtClean="0"/>
              <a:t>9/28/2014</a:t>
            </a:r>
            <a:endParaRPr lang="en-US"/>
          </a:p>
        </p:txBody>
      </p:sp>
      <p:sp>
        <p:nvSpPr>
          <p:cNvPr id="8" name="Footer Placeholder 7"/>
          <p:cNvSpPr>
            <a:spLocks noGrp="1"/>
          </p:cNvSpPr>
          <p:nvPr>
            <p:ph type="ftr" sz="quarter" idx="11"/>
          </p:nvPr>
        </p:nvSpPr>
        <p:spPr/>
        <p:txBody>
          <a:bodyPr/>
          <a:lstStyle/>
          <a:p>
            <a:r>
              <a:rPr lang="fa-IR" smtClean="0"/>
              <a:t>7 مهر 1393    روز جهانی قلب</a:t>
            </a:r>
            <a:endParaRPr lang="en-US"/>
          </a:p>
        </p:txBody>
      </p:sp>
      <p:sp>
        <p:nvSpPr>
          <p:cNvPr id="9" name="Slide Number Placeholder 8"/>
          <p:cNvSpPr>
            <a:spLocks noGrp="1"/>
          </p:cNvSpPr>
          <p:nvPr>
            <p:ph type="sldNum" sz="quarter" idx="12"/>
          </p:nvPr>
        </p:nvSpPr>
        <p:spPr/>
        <p:txBody>
          <a:bodyPr/>
          <a:lstStyle/>
          <a:p>
            <a:fld id="{37461C07-3D07-4343-86E7-4216FA5400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fa-IR" smtClean="0"/>
              <a:t>9/28/2014</a:t>
            </a:r>
            <a:endParaRPr lang="en-US"/>
          </a:p>
        </p:txBody>
      </p:sp>
      <p:sp>
        <p:nvSpPr>
          <p:cNvPr id="4" name="Footer Placeholder 3"/>
          <p:cNvSpPr>
            <a:spLocks noGrp="1"/>
          </p:cNvSpPr>
          <p:nvPr>
            <p:ph type="ftr" sz="quarter" idx="11"/>
          </p:nvPr>
        </p:nvSpPr>
        <p:spPr/>
        <p:txBody>
          <a:bodyPr/>
          <a:lstStyle/>
          <a:p>
            <a:r>
              <a:rPr lang="fa-IR" smtClean="0"/>
              <a:t>7 مهر 1393    روز جهانی قلب</a:t>
            </a:r>
            <a:endParaRPr lang="en-US"/>
          </a:p>
        </p:txBody>
      </p:sp>
      <p:sp>
        <p:nvSpPr>
          <p:cNvPr id="5" name="Slide Number Placeholder 4"/>
          <p:cNvSpPr>
            <a:spLocks noGrp="1"/>
          </p:cNvSpPr>
          <p:nvPr>
            <p:ph type="sldNum" sz="quarter" idx="12"/>
          </p:nvPr>
        </p:nvSpPr>
        <p:spPr/>
        <p:txBody>
          <a:bodyPr/>
          <a:lstStyle/>
          <a:p>
            <a:fld id="{37461C07-3D07-4343-86E7-4216FA5400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a-IR" smtClean="0"/>
              <a:t>9/28/2014</a:t>
            </a:r>
            <a:endParaRPr lang="en-US"/>
          </a:p>
        </p:txBody>
      </p:sp>
      <p:sp>
        <p:nvSpPr>
          <p:cNvPr id="3" name="Footer Placeholder 2"/>
          <p:cNvSpPr>
            <a:spLocks noGrp="1"/>
          </p:cNvSpPr>
          <p:nvPr>
            <p:ph type="ftr" sz="quarter" idx="11"/>
          </p:nvPr>
        </p:nvSpPr>
        <p:spPr/>
        <p:txBody>
          <a:bodyPr/>
          <a:lstStyle/>
          <a:p>
            <a:r>
              <a:rPr lang="fa-IR" smtClean="0"/>
              <a:t>7 مهر 1393    روز جهانی قلب</a:t>
            </a:r>
            <a:endParaRPr lang="en-US"/>
          </a:p>
        </p:txBody>
      </p:sp>
      <p:sp>
        <p:nvSpPr>
          <p:cNvPr id="4" name="Slide Number Placeholder 3"/>
          <p:cNvSpPr>
            <a:spLocks noGrp="1"/>
          </p:cNvSpPr>
          <p:nvPr>
            <p:ph type="sldNum" sz="quarter" idx="12"/>
          </p:nvPr>
        </p:nvSpPr>
        <p:spPr/>
        <p:txBody>
          <a:bodyPr/>
          <a:lstStyle/>
          <a:p>
            <a:fld id="{37461C07-3D07-4343-86E7-4216FA5400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a-IR" smtClean="0"/>
              <a:t>9/28/2014</a:t>
            </a:r>
            <a:endParaRPr lang="en-US"/>
          </a:p>
        </p:txBody>
      </p:sp>
      <p:sp>
        <p:nvSpPr>
          <p:cNvPr id="6" name="Footer Placeholder 5"/>
          <p:cNvSpPr>
            <a:spLocks noGrp="1"/>
          </p:cNvSpPr>
          <p:nvPr>
            <p:ph type="ftr" sz="quarter" idx="11"/>
          </p:nvPr>
        </p:nvSpPr>
        <p:spPr/>
        <p:txBody>
          <a:bodyPr/>
          <a:lstStyle/>
          <a:p>
            <a:r>
              <a:rPr lang="fa-IR" smtClean="0"/>
              <a:t>7 مهر 1393    روز جهانی قلب</a:t>
            </a:r>
            <a:endParaRPr lang="en-US"/>
          </a:p>
        </p:txBody>
      </p:sp>
      <p:sp>
        <p:nvSpPr>
          <p:cNvPr id="7" name="Slide Number Placeholder 6"/>
          <p:cNvSpPr>
            <a:spLocks noGrp="1"/>
          </p:cNvSpPr>
          <p:nvPr>
            <p:ph type="sldNum" sz="quarter" idx="12"/>
          </p:nvPr>
        </p:nvSpPr>
        <p:spPr/>
        <p:txBody>
          <a:bodyPr/>
          <a:lstStyle/>
          <a:p>
            <a:fld id="{37461C07-3D07-4343-86E7-4216FA5400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a-IR" smtClean="0"/>
              <a:t>9/28/2014</a:t>
            </a:r>
            <a:endParaRPr lang="en-US"/>
          </a:p>
        </p:txBody>
      </p:sp>
      <p:sp>
        <p:nvSpPr>
          <p:cNvPr id="6" name="Footer Placeholder 5"/>
          <p:cNvSpPr>
            <a:spLocks noGrp="1"/>
          </p:cNvSpPr>
          <p:nvPr>
            <p:ph type="ftr" sz="quarter" idx="11"/>
          </p:nvPr>
        </p:nvSpPr>
        <p:spPr/>
        <p:txBody>
          <a:bodyPr/>
          <a:lstStyle/>
          <a:p>
            <a:r>
              <a:rPr lang="fa-IR" smtClean="0"/>
              <a:t>7 مهر 1393    روز جهانی قلب</a:t>
            </a:r>
            <a:endParaRPr lang="en-US"/>
          </a:p>
        </p:txBody>
      </p:sp>
      <p:sp>
        <p:nvSpPr>
          <p:cNvPr id="7" name="Slide Number Placeholder 6"/>
          <p:cNvSpPr>
            <a:spLocks noGrp="1"/>
          </p:cNvSpPr>
          <p:nvPr>
            <p:ph type="sldNum" sz="quarter" idx="12"/>
          </p:nvPr>
        </p:nvSpPr>
        <p:spPr/>
        <p:txBody>
          <a:bodyPr/>
          <a:lstStyle/>
          <a:p>
            <a:fld id="{37461C07-3D07-4343-86E7-4216FA5400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a-IR" smtClean="0"/>
              <a:t>9/28/2014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t>7 مهر 1393    روز جهانی قلب</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61C07-3D07-4343-86E7-4216FA5400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besmellah__71_"/>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a:xfrm>
            <a:off x="6553200" y="6643710"/>
            <a:ext cx="2133600" cy="214290"/>
          </a:xfrm>
        </p:spPr>
        <p:txBody>
          <a:bodyPr/>
          <a:lstStyle/>
          <a:p>
            <a:fld id="{37461C07-3D07-4343-86E7-4216FA54004A}" type="slidenum">
              <a:rPr lang="en-US" smtClean="0"/>
              <a:pPr/>
              <a:t>1</a:t>
            </a:fld>
            <a:endParaRPr lang="en-US"/>
          </a:p>
        </p:txBody>
      </p:sp>
      <p:sp>
        <p:nvSpPr>
          <p:cNvPr id="4" name="Footer Placeholder 3"/>
          <p:cNvSpPr>
            <a:spLocks noGrp="1"/>
          </p:cNvSpPr>
          <p:nvPr>
            <p:ph type="ftr" sz="quarter" idx="11"/>
          </p:nvPr>
        </p:nvSpPr>
        <p:spPr>
          <a:xfrm>
            <a:off x="3000364" y="6500834"/>
            <a:ext cx="2857520" cy="357166"/>
          </a:xfrm>
        </p:spPr>
        <p:txBody>
          <a:bodyPr/>
          <a:lstStyle/>
          <a:p>
            <a:r>
              <a:rPr lang="fa-IR" dirty="0" smtClean="0"/>
              <a:t>7 مهر 1393    روز جهانی قلب</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Left Arrow Callout 1"/>
          <p:cNvSpPr/>
          <p:nvPr/>
        </p:nvSpPr>
        <p:spPr>
          <a:xfrm>
            <a:off x="6929454" y="1571612"/>
            <a:ext cx="2000264" cy="3214710"/>
          </a:xfrm>
          <a:prstGeom prst="leftArrowCallout">
            <a:avLst/>
          </a:pr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2000" b="1" dirty="0" smtClean="0">
                <a:solidFill>
                  <a:srgbClr val="FF0000"/>
                </a:solidFill>
                <a:cs typeface="B Titr" pitchFamily="2" charset="-78"/>
              </a:rPr>
              <a:t>افراد در معرض عوامل خطر غير قابل اصلاح</a:t>
            </a:r>
            <a:endParaRPr lang="en-US" sz="2000" b="1" dirty="0">
              <a:solidFill>
                <a:srgbClr val="FF0000"/>
              </a:solidFill>
              <a:cs typeface="B Titr" pitchFamily="2" charset="-78"/>
            </a:endParaRPr>
          </a:p>
        </p:txBody>
      </p:sp>
      <p:sp>
        <p:nvSpPr>
          <p:cNvPr id="24578" name="Rectangle 2"/>
          <p:cNvSpPr>
            <a:spLocks noChangeArrowheads="1"/>
          </p:cNvSpPr>
          <p:nvPr/>
        </p:nvSpPr>
        <p:spPr bwMode="auto">
          <a:xfrm>
            <a:off x="214282" y="214290"/>
            <a:ext cx="6643734" cy="830997"/>
          </a:xfrm>
          <a:prstGeom prst="rect">
            <a:avLst/>
          </a:prstGeom>
          <a:ln>
            <a:headEnd/>
            <a:tailEnd/>
          </a:ln>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Mitra" pitchFamily="2" charset="-78"/>
              </a:rPr>
              <a:t>1- افرادي كه داراي سابقه خانوادگي هستند. ( به ويژه وجود سابقه سكته قلبي در پدر يا برادر قبل از 55 سالگي و يا مادر يا خواهر قبل از 65 سالگي)</a:t>
            </a:r>
            <a:endParaRPr kumimoji="0" lang="fa-IR" sz="2400" b="0" i="0" u="none" strike="noStrike" cap="none" normalizeH="0" baseline="0" dirty="0" smtClean="0">
              <a:ln>
                <a:noFill/>
              </a:ln>
              <a:solidFill>
                <a:schemeClr val="tx1"/>
              </a:solidFill>
              <a:effectLst/>
              <a:latin typeface="Arial" pitchFamily="34" charset="0"/>
              <a:cs typeface="B Mitra" pitchFamily="2" charset="-78"/>
            </a:endParaRPr>
          </a:p>
        </p:txBody>
      </p:sp>
      <p:sp>
        <p:nvSpPr>
          <p:cNvPr id="24579" name="Rectangle 3"/>
          <p:cNvSpPr>
            <a:spLocks noChangeArrowheads="1"/>
          </p:cNvSpPr>
          <p:nvPr/>
        </p:nvSpPr>
        <p:spPr bwMode="auto">
          <a:xfrm>
            <a:off x="214282" y="1285860"/>
            <a:ext cx="6643734" cy="830997"/>
          </a:xfrm>
          <a:prstGeom prst="rect">
            <a:avLst/>
          </a:prstGeom>
          <a:ln>
            <a:headEnd/>
            <a:tailEnd/>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Low" rtl="1" fontAlgn="base">
              <a:spcBef>
                <a:spcPct val="0"/>
              </a:spcBef>
              <a:spcAft>
                <a:spcPct val="0"/>
              </a:spcAft>
              <a:tabLst>
                <a:tab pos="1171575" algn="l"/>
                <a:tab pos="5943600" algn="r"/>
              </a:tabLst>
            </a:pPr>
            <a:r>
              <a:rPr lang="fa-IR" sz="2400" dirty="0" smtClean="0">
                <a:solidFill>
                  <a:schemeClr val="tx1"/>
                </a:solidFill>
                <a:latin typeface="Times New Roman" pitchFamily="18" charset="0"/>
                <a:ea typeface="Calibri" pitchFamily="34" charset="0"/>
                <a:cs typeface="B Mitra" pitchFamily="2" charset="-78"/>
              </a:rPr>
              <a:t>2- افرادي كه حداقل يكي از اعضاء درجه يك خانواده (پدر، مادر، خواهر و برادر) آنها بيماري فشار خون بالا دارند.</a:t>
            </a:r>
          </a:p>
        </p:txBody>
      </p:sp>
      <p:sp>
        <p:nvSpPr>
          <p:cNvPr id="24580" name="Rectangle 4"/>
          <p:cNvSpPr>
            <a:spLocks noChangeArrowheads="1"/>
          </p:cNvSpPr>
          <p:nvPr/>
        </p:nvSpPr>
        <p:spPr bwMode="auto">
          <a:xfrm>
            <a:off x="214282" y="2500306"/>
            <a:ext cx="6643734" cy="830997"/>
          </a:xfrm>
          <a:prstGeom prst="rect">
            <a:avLst/>
          </a:prstGeom>
          <a:ln>
            <a:headEnd/>
            <a:tailEnd/>
          </a:ln>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R="0" lvl="0" indent="0" algn="justLow" rtl="1" fontAlgn="base">
              <a:lnSpc>
                <a:spcPct val="100000"/>
              </a:lnSpc>
              <a:spcBef>
                <a:spcPct val="0"/>
              </a:spcBef>
              <a:spcAft>
                <a:spcPct val="0"/>
              </a:spcAft>
              <a:buClrTx/>
              <a:buSzTx/>
              <a:buFontTx/>
              <a:buNone/>
              <a:tabLst>
                <a:tab pos="1171575" algn="l"/>
                <a:tab pos="5943600" algn="r"/>
              </a:tabLst>
            </a:pPr>
            <a:r>
              <a:rPr lang="fa-IR" sz="2400" dirty="0" smtClean="0">
                <a:solidFill>
                  <a:schemeClr val="tx1"/>
                </a:solidFill>
                <a:latin typeface="Times New Roman" pitchFamily="18" charset="0"/>
                <a:ea typeface="Calibri" pitchFamily="34" charset="0"/>
                <a:cs typeface="B Mitra" pitchFamily="2" charset="-78"/>
              </a:rPr>
              <a:t>3- افرادي كه حداقل يكي از اعضاي درجه يك خانواده آنها ميتلا به بيماري ديابت نوع 2 است.</a:t>
            </a:r>
          </a:p>
        </p:txBody>
      </p:sp>
      <p:sp>
        <p:nvSpPr>
          <p:cNvPr id="24581" name="Rectangle 5"/>
          <p:cNvSpPr>
            <a:spLocks noChangeArrowheads="1"/>
          </p:cNvSpPr>
          <p:nvPr/>
        </p:nvSpPr>
        <p:spPr bwMode="auto">
          <a:xfrm>
            <a:off x="214282" y="3786190"/>
            <a:ext cx="6643734" cy="830997"/>
          </a:xfrm>
          <a:prstGeom prst="rect">
            <a:avLst/>
          </a:prstGeom>
          <a:ln>
            <a:headEnd/>
            <a:tailEnd/>
          </a:ln>
          <a:scene3d>
            <a:camera prst="orthographicFront"/>
            <a:lightRig rig="threePt" dir="t"/>
          </a:scene3d>
          <a:sp3d>
            <a:bevelT prst="slope"/>
          </a:sp3d>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justLow" rtl="1" fontAlgn="base">
              <a:spcBef>
                <a:spcPct val="0"/>
              </a:spcBef>
              <a:spcAft>
                <a:spcPct val="0"/>
              </a:spcAft>
              <a:tabLst>
                <a:tab pos="1171575" algn="l"/>
                <a:tab pos="5943600" algn="r"/>
              </a:tabLst>
            </a:pPr>
            <a:r>
              <a:rPr lang="fa-IR" sz="2400" dirty="0" smtClean="0">
                <a:solidFill>
                  <a:schemeClr val="tx1"/>
                </a:solidFill>
                <a:latin typeface="Times New Roman" pitchFamily="18" charset="0"/>
                <a:ea typeface="Calibri" pitchFamily="34" charset="0"/>
                <a:cs typeface="B Mitra" pitchFamily="2" charset="-78"/>
              </a:rPr>
              <a:t>4- افرادي كه حداقل يكي از اعضاي درجه يك خانواده آنها اختلالات چربي خون (</a:t>
            </a:r>
            <a:r>
              <a:rPr lang="en-US" sz="2400" dirty="0" smtClean="0">
                <a:solidFill>
                  <a:schemeClr val="tx1"/>
                </a:solidFill>
                <a:latin typeface="Times New Roman" pitchFamily="18" charset="0"/>
                <a:ea typeface="Calibri" pitchFamily="34" charset="0"/>
                <a:cs typeface="B Mitra" pitchFamily="2" charset="-78"/>
              </a:rPr>
              <a:t>LDL</a:t>
            </a:r>
            <a:r>
              <a:rPr lang="fa-IR" sz="2400" dirty="0" smtClean="0">
                <a:solidFill>
                  <a:schemeClr val="tx1"/>
                </a:solidFill>
                <a:latin typeface="Times New Roman" pitchFamily="18" charset="0"/>
                <a:ea typeface="Calibri" pitchFamily="34" charset="0"/>
                <a:cs typeface="B Mitra" pitchFamily="2" charset="-78"/>
              </a:rPr>
              <a:t> بالا و </a:t>
            </a:r>
            <a:r>
              <a:rPr lang="en-US" sz="2400" dirty="0" smtClean="0">
                <a:solidFill>
                  <a:schemeClr val="tx1"/>
                </a:solidFill>
                <a:latin typeface="Times New Roman" pitchFamily="18" charset="0"/>
                <a:ea typeface="Calibri" pitchFamily="34" charset="0"/>
                <a:cs typeface="B Mitra" pitchFamily="2" charset="-78"/>
              </a:rPr>
              <a:t>HDL</a:t>
            </a:r>
            <a:r>
              <a:rPr lang="fa-IR" sz="2400" dirty="0" smtClean="0">
                <a:solidFill>
                  <a:schemeClr val="tx1"/>
                </a:solidFill>
                <a:latin typeface="Times New Roman" pitchFamily="18" charset="0"/>
                <a:ea typeface="Calibri" pitchFamily="34" charset="0"/>
                <a:cs typeface="B Mitra" pitchFamily="2" charset="-78"/>
              </a:rPr>
              <a:t> پايين) دارند.</a:t>
            </a:r>
          </a:p>
        </p:txBody>
      </p:sp>
      <p:sp>
        <p:nvSpPr>
          <p:cNvPr id="24582" name="Rectangle 6"/>
          <p:cNvSpPr>
            <a:spLocks noChangeArrowheads="1"/>
          </p:cNvSpPr>
          <p:nvPr/>
        </p:nvSpPr>
        <p:spPr bwMode="auto">
          <a:xfrm>
            <a:off x="214282" y="4929198"/>
            <a:ext cx="6643734" cy="461665"/>
          </a:xfrm>
          <a:prstGeom prst="rect">
            <a:avLst/>
          </a:prstGeom>
          <a:solidFill>
            <a:srgbClr val="47CFFF"/>
          </a:solidFill>
          <a:ln w="9525">
            <a:noFill/>
            <a:miter lim="800000"/>
            <a:headEnd/>
            <a:tailEnd/>
          </a:ln>
          <a:effectLst/>
          <a:scene3d>
            <a:camera prst="orthographicFront"/>
            <a:lightRig rig="threePt" dir="t"/>
          </a:scene3d>
          <a:sp3d>
            <a:bevelT w="101600" prst="riblet"/>
          </a:sp3d>
        </p:spPr>
        <p:txBody>
          <a:bodyPr vert="horz" wrap="square" lIns="91440" tIns="45720" rIns="91440" bIns="45720" numCol="1" anchor="ctr" anchorCtr="0" compatLnSpc="1">
            <a:prstTxWarp prst="textNoShape">
              <a:avLst/>
            </a:prstTxWarp>
            <a:spAutoFit/>
          </a:bodyPr>
          <a:lstStyle/>
          <a:p>
            <a:pPr marR="0" lvl="0" indent="0" algn="justLow" rtl="1" fontAlgn="base">
              <a:lnSpc>
                <a:spcPct val="100000"/>
              </a:lnSpc>
              <a:spcBef>
                <a:spcPct val="0"/>
              </a:spcBef>
              <a:spcAft>
                <a:spcPct val="0"/>
              </a:spcAft>
              <a:buClrTx/>
              <a:buSzTx/>
              <a:buFontTx/>
              <a:buNone/>
              <a:tabLst>
                <a:tab pos="1171575" algn="l"/>
                <a:tab pos="5943600" algn="r"/>
              </a:tabLst>
            </a:pPr>
            <a:r>
              <a:rPr lang="fa-IR" sz="2400" dirty="0" smtClean="0">
                <a:latin typeface="Times New Roman" pitchFamily="18" charset="0"/>
                <a:ea typeface="Calibri" pitchFamily="34" charset="0"/>
                <a:cs typeface="B Mitra" pitchFamily="2" charset="-78"/>
              </a:rPr>
              <a:t>5- سالمندان 60 سال و بالاتر</a:t>
            </a:r>
          </a:p>
        </p:txBody>
      </p:sp>
      <p:sp>
        <p:nvSpPr>
          <p:cNvPr id="24583" name="Rectangle 7"/>
          <p:cNvSpPr>
            <a:spLocks noChangeArrowheads="1"/>
          </p:cNvSpPr>
          <p:nvPr/>
        </p:nvSpPr>
        <p:spPr bwMode="auto">
          <a:xfrm>
            <a:off x="214282" y="5786454"/>
            <a:ext cx="6643734" cy="461665"/>
          </a:xfrm>
          <a:prstGeom prst="rect">
            <a:avLst/>
          </a:prstGeom>
          <a:solidFill>
            <a:srgbClr val="FFFFCC"/>
          </a:solidFill>
          <a:ln w="9525">
            <a:noFill/>
            <a:miter lim="800000"/>
            <a:headEnd/>
            <a:tailEnd/>
          </a:ln>
          <a:effectLst/>
          <a:scene3d>
            <a:camera prst="orthographicFront"/>
            <a:lightRig rig="threePt" dir="t"/>
          </a:scene3d>
          <a:sp3d>
            <a:bevelT prst="slope"/>
          </a:sp3d>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lang="fa-IR" sz="2400" dirty="0" smtClean="0">
                <a:latin typeface="Times New Roman" pitchFamily="18" charset="0"/>
                <a:ea typeface="Calibri" pitchFamily="34" charset="0"/>
                <a:cs typeface="B Mitra" pitchFamily="2" charset="-78"/>
              </a:rPr>
              <a:t>6- زنان بعد از سن يائسگي</a:t>
            </a:r>
          </a:p>
        </p:txBody>
      </p:sp>
      <p:sp>
        <p:nvSpPr>
          <p:cNvPr id="11" name="Footer Placeholder 10"/>
          <p:cNvSpPr>
            <a:spLocks noGrp="1"/>
          </p:cNvSpPr>
          <p:nvPr>
            <p:ph type="ftr" sz="quarter" idx="11"/>
          </p:nvPr>
        </p:nvSpPr>
        <p:spPr>
          <a:xfrm>
            <a:off x="3124200" y="6500834"/>
            <a:ext cx="2895600" cy="220641"/>
          </a:xfrm>
        </p:spPr>
        <p:txBody>
          <a:bodyPr/>
          <a:lstStyle/>
          <a:p>
            <a:r>
              <a:rPr lang="fa-IR" smtClean="0"/>
              <a:t>7 مهر 1393    روز جهانی قلب</a:t>
            </a:r>
            <a:endParaRPr lang="en-US"/>
          </a:p>
        </p:txBody>
      </p:sp>
      <p:sp>
        <p:nvSpPr>
          <p:cNvPr id="9" name="Slide Number Placeholder 8"/>
          <p:cNvSpPr>
            <a:spLocks noGrp="1"/>
          </p:cNvSpPr>
          <p:nvPr>
            <p:ph type="sldNum" sz="quarter" idx="12"/>
          </p:nvPr>
        </p:nvSpPr>
        <p:spPr/>
        <p:txBody>
          <a:bodyPr/>
          <a:lstStyle/>
          <a:p>
            <a:fld id="{37461C07-3D07-4343-86E7-4216FA54004A}"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929322" y="1071546"/>
            <a:ext cx="2928958"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1-افرادي كه دخانيات (سيگار، قليان، پيپ، چپق و ...) مصرف مي كنند.</a:t>
            </a: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
        <p:nvSpPr>
          <p:cNvPr id="25603" name="Rectangle 3"/>
          <p:cNvSpPr>
            <a:spLocks noChangeArrowheads="1"/>
          </p:cNvSpPr>
          <p:nvPr/>
        </p:nvSpPr>
        <p:spPr bwMode="auto">
          <a:xfrm>
            <a:off x="6429388" y="2143116"/>
            <a:ext cx="2428892"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lang="fa-IR" sz="2000" dirty="0" smtClean="0">
                <a:solidFill>
                  <a:schemeClr val="tx1"/>
                </a:solidFill>
                <a:latin typeface="Times New Roman" pitchFamily="18" charset="0"/>
                <a:ea typeface="Calibri" pitchFamily="34" charset="0"/>
                <a:cs typeface="B Nazanin" pitchFamily="2" charset="-78"/>
              </a:rPr>
              <a:t>2-افراد داراي تغذيه نامناسب</a:t>
            </a:r>
          </a:p>
        </p:txBody>
      </p:sp>
      <p:sp>
        <p:nvSpPr>
          <p:cNvPr id="25604" name="Rectangle 4"/>
          <p:cNvSpPr>
            <a:spLocks noChangeArrowheads="1"/>
          </p:cNvSpPr>
          <p:nvPr/>
        </p:nvSpPr>
        <p:spPr bwMode="auto">
          <a:xfrm>
            <a:off x="6286512" y="3500438"/>
            <a:ext cx="2357454" cy="70788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tabLst>
                <a:tab pos="1171575" algn="l"/>
                <a:tab pos="5943600" algn="r"/>
              </a:tabLst>
            </a:pPr>
            <a:r>
              <a:rPr lang="fa-IR" sz="2000" dirty="0" smtClean="0">
                <a:solidFill>
                  <a:schemeClr val="tx1"/>
                </a:solidFill>
                <a:latin typeface="Times New Roman" pitchFamily="18" charset="0"/>
                <a:ea typeface="Calibri" pitchFamily="34" charset="0"/>
                <a:cs typeface="B Nazanin" pitchFamily="2" charset="-78"/>
              </a:rPr>
              <a:t>3-افرادي كه بدون سابقه فاميلي ،</a:t>
            </a:r>
            <a:r>
              <a:rPr lang="en-US" sz="2000" dirty="0" smtClean="0">
                <a:solidFill>
                  <a:schemeClr val="tx1"/>
                </a:solidFill>
                <a:latin typeface="Times New Roman" pitchFamily="18" charset="0"/>
                <a:ea typeface="Calibri" pitchFamily="34" charset="0"/>
                <a:cs typeface="Times New Roman" pitchFamily="18" charset="0"/>
              </a:rPr>
              <a:t>LDL </a:t>
            </a:r>
            <a:r>
              <a:rPr lang="fa-IR" sz="2000" dirty="0" smtClean="0">
                <a:solidFill>
                  <a:schemeClr val="tx1"/>
                </a:solidFill>
                <a:latin typeface="Times New Roman" pitchFamily="18" charset="0"/>
                <a:ea typeface="Calibri" pitchFamily="34" charset="0"/>
                <a:cs typeface="B Nazanin" pitchFamily="2" charset="-78"/>
              </a:rPr>
              <a:t>بالا دارند.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5" name="Rectangle 5"/>
          <p:cNvSpPr>
            <a:spLocks noChangeArrowheads="1"/>
          </p:cNvSpPr>
          <p:nvPr/>
        </p:nvSpPr>
        <p:spPr bwMode="auto">
          <a:xfrm>
            <a:off x="4572000" y="4668719"/>
            <a:ext cx="3643338" cy="61555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lang="fa-IR" sz="1700" dirty="0" smtClean="0">
                <a:solidFill>
                  <a:schemeClr val="tx1"/>
                </a:solidFill>
                <a:latin typeface="Times New Roman" pitchFamily="18" charset="0"/>
                <a:ea typeface="Calibri" pitchFamily="34" charset="0"/>
                <a:cs typeface="B Nazanin" pitchFamily="2" charset="-78"/>
              </a:rPr>
              <a:t>4-مر</a:t>
            </a:r>
            <a:r>
              <a:rPr kumimoji="0" lang="fa-IR" sz="17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دان با </a:t>
            </a:r>
            <a:r>
              <a:rPr kumimoji="0" lang="en-US" sz="1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HDL</a:t>
            </a:r>
            <a:r>
              <a:rPr kumimoji="0" lang="fa-IR" sz="1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a-IR" sz="17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كمتر از 40 و زنان با </a:t>
            </a:r>
            <a:r>
              <a:rPr kumimoji="0" lang="en-US" sz="17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HDL</a:t>
            </a:r>
            <a:r>
              <a:rPr kumimoji="0" lang="fa-IR" sz="17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كمتر از 50(بدون سابقه بيماري در افراد درجه يك خانواده)</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571472" y="4643446"/>
            <a:ext cx="3571900" cy="64633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lang="fa-IR" dirty="0" smtClean="0">
                <a:solidFill>
                  <a:schemeClr val="tx1"/>
                </a:solidFill>
                <a:latin typeface="Times New Roman" pitchFamily="18" charset="0"/>
                <a:ea typeface="Calibri" pitchFamily="34" charset="0"/>
                <a:cs typeface="B Nazanin" pitchFamily="2" charset="-78"/>
              </a:rPr>
              <a:t>5-فرادي كه بدون سابقه بيماري در افراد درجه يك خانواده، مبتلا به فشار خون بالا هستند.</a:t>
            </a:r>
          </a:p>
        </p:txBody>
      </p:sp>
      <p:sp>
        <p:nvSpPr>
          <p:cNvPr id="25607" name="Rectangle 7"/>
          <p:cNvSpPr>
            <a:spLocks noChangeArrowheads="1"/>
          </p:cNvSpPr>
          <p:nvPr/>
        </p:nvSpPr>
        <p:spPr bwMode="auto">
          <a:xfrm>
            <a:off x="285720" y="3357562"/>
            <a:ext cx="2357454" cy="70788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0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6-افرادي كه تحت فشارهاي رواني (استرس) هستند.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8" name="Rectangle 8"/>
          <p:cNvSpPr>
            <a:spLocks noChangeArrowheads="1"/>
          </p:cNvSpPr>
          <p:nvPr/>
        </p:nvSpPr>
        <p:spPr bwMode="auto">
          <a:xfrm>
            <a:off x="142844" y="2116715"/>
            <a:ext cx="2500330" cy="4001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0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7-افراد با فعاليت بدني ناكافي</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214282" y="1214422"/>
            <a:ext cx="2857520"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tabLst>
                <a:tab pos="1171575" algn="l"/>
                <a:tab pos="5943600" algn="r"/>
              </a:tabLst>
            </a:pPr>
            <a:r>
              <a:rPr kumimoji="0" lang="fa-IR" sz="2000" b="0" i="0" u="none" strike="noStrike" cap="none" normalizeH="0" baseline="0" dirty="0" smtClean="0">
                <a:ln>
                  <a:noFill/>
                </a:ln>
                <a:solidFill>
                  <a:sysClr val="windowText" lastClr="000000"/>
                </a:solidFill>
                <a:effectLst/>
                <a:latin typeface="Times New Roman" pitchFamily="18" charset="0"/>
                <a:ea typeface="Calibri" pitchFamily="34" charset="0"/>
                <a:cs typeface="B Nazanin" pitchFamily="2" charset="-78"/>
              </a:rPr>
              <a:t>8</a:t>
            </a:r>
            <a:r>
              <a:rPr lang="fa-IR" sz="2000" dirty="0" smtClean="0">
                <a:solidFill>
                  <a:sysClr val="windowText" lastClr="000000"/>
                </a:solidFill>
                <a:latin typeface="Times New Roman" pitchFamily="18" charset="0"/>
                <a:ea typeface="Calibri" pitchFamily="34" charset="0"/>
                <a:cs typeface="B Nazanin" pitchFamily="2" charset="-78"/>
              </a:rPr>
              <a:t>-افرادي دارای اضافه وزن و چاقي </a:t>
            </a:r>
          </a:p>
        </p:txBody>
      </p:sp>
      <p:sp>
        <p:nvSpPr>
          <p:cNvPr id="25610" name="Rectangle 10"/>
          <p:cNvSpPr>
            <a:spLocks noChangeArrowheads="1"/>
          </p:cNvSpPr>
          <p:nvPr/>
        </p:nvSpPr>
        <p:spPr bwMode="auto">
          <a:xfrm>
            <a:off x="3428992" y="642917"/>
            <a:ext cx="2214578"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0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9-افراد مبتلا به ديابت</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Oval 11"/>
          <p:cNvSpPr/>
          <p:nvPr/>
        </p:nvSpPr>
        <p:spPr>
          <a:xfrm>
            <a:off x="3071802" y="1857364"/>
            <a:ext cx="2928958" cy="200026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spcBef>
                <a:spcPct val="0"/>
              </a:spcBef>
              <a:spcAft>
                <a:spcPct val="0"/>
              </a:spcAft>
              <a:tabLst>
                <a:tab pos="1171575" algn="l"/>
                <a:tab pos="5943600" algn="r"/>
              </a:tabLst>
            </a:pPr>
            <a:r>
              <a:rPr lang="fa-IR" sz="2800" b="1" dirty="0" smtClean="0">
                <a:solidFill>
                  <a:schemeClr val="tx1"/>
                </a:solidFill>
                <a:latin typeface="Times New Roman" pitchFamily="18" charset="0"/>
                <a:ea typeface="Calibri" pitchFamily="34" charset="0"/>
                <a:cs typeface="B Nazanin" pitchFamily="2" charset="-78"/>
              </a:rPr>
              <a:t>افراد در معرض عوامل خطر قابل اصلاح</a:t>
            </a:r>
            <a:endParaRPr lang="fa-IR" sz="3200" dirty="0" smtClean="0">
              <a:solidFill>
                <a:schemeClr val="tx1"/>
              </a:solidFill>
              <a:latin typeface="Arial" pitchFamily="34" charset="0"/>
              <a:cs typeface="Arial" pitchFamily="34" charset="0"/>
            </a:endParaRPr>
          </a:p>
        </p:txBody>
      </p:sp>
      <p:cxnSp>
        <p:nvCxnSpPr>
          <p:cNvPr id="14" name="Straight Arrow Connector 13"/>
          <p:cNvCxnSpPr/>
          <p:nvPr/>
        </p:nvCxnSpPr>
        <p:spPr>
          <a:xfrm rot="5400000">
            <a:off x="4215604" y="142794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143240" y="1500174"/>
            <a:ext cx="64294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14612" y="2285992"/>
            <a:ext cx="42862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714612" y="3429000"/>
            <a:ext cx="50006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3107521" y="3893347"/>
            <a:ext cx="64294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5286380" y="1571612"/>
            <a:ext cx="57150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V="1">
            <a:off x="5214942" y="3929066"/>
            <a:ext cx="642942"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5715008" y="3571876"/>
            <a:ext cx="42862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flipV="1">
            <a:off x="5929322" y="2285992"/>
            <a:ext cx="42862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611" name="Rectangle 11"/>
          <p:cNvSpPr>
            <a:spLocks noChangeArrowheads="1"/>
          </p:cNvSpPr>
          <p:nvPr/>
        </p:nvSpPr>
        <p:spPr bwMode="auto">
          <a:xfrm>
            <a:off x="214282" y="5500702"/>
            <a:ext cx="8715436" cy="1015663"/>
          </a:xfrm>
          <a:prstGeom prst="rect">
            <a:avLst/>
          </a:prstGeom>
          <a:solidFill>
            <a:schemeClr val="accent4">
              <a:lumMod val="40000"/>
              <a:lumOff val="60000"/>
            </a:schemeClr>
          </a:solid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000" b="1"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*در صورت وجود بيش از  يك عامل خطر در فرد، اثرات نامطلوب آنها تشديد مي شود. بنابراين با مشاهده يك يا چند مورد از اين عوامل، مراجعه به پزشك و كنترل آن ها ضروري است تا به اين ترتيب، از بروز سكته قلبي جلوگيري شود.</a:t>
            </a:r>
            <a:endParaRPr kumimoji="0" lang="fa-I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8" name="Footer Placeholder 57"/>
          <p:cNvSpPr>
            <a:spLocks noGrp="1"/>
          </p:cNvSpPr>
          <p:nvPr>
            <p:ph type="ftr" sz="quarter" idx="11"/>
          </p:nvPr>
        </p:nvSpPr>
        <p:spPr>
          <a:xfrm>
            <a:off x="3124200" y="6500834"/>
            <a:ext cx="2895600" cy="357166"/>
          </a:xfrm>
        </p:spPr>
        <p:txBody>
          <a:bodyPr/>
          <a:lstStyle/>
          <a:p>
            <a:r>
              <a:rPr lang="fa-IR" smtClean="0"/>
              <a:t>7 مهر 1393    روز جهانی قلب</a:t>
            </a:r>
            <a:endParaRPr lang="en-US" dirty="0"/>
          </a:p>
        </p:txBody>
      </p:sp>
      <p:sp>
        <p:nvSpPr>
          <p:cNvPr id="56" name="Slide Number Placeholder 55"/>
          <p:cNvSpPr>
            <a:spLocks noGrp="1"/>
          </p:cNvSpPr>
          <p:nvPr>
            <p:ph type="sldNum" sz="quarter" idx="12"/>
          </p:nvPr>
        </p:nvSpPr>
        <p:spPr>
          <a:xfrm>
            <a:off x="6553200" y="6500834"/>
            <a:ext cx="2133600" cy="357166"/>
          </a:xfrm>
        </p:spPr>
        <p:txBody>
          <a:bodyPr/>
          <a:lstStyle/>
          <a:p>
            <a:fld id="{37461C07-3D07-4343-86E7-4216FA54004A}"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929058" y="152735"/>
            <a:ext cx="2786050" cy="461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400" b="1" i="0" u="none" strike="noStrike" cap="none" normalizeH="0" baseline="0" dirty="0" smtClean="0">
                <a:ln>
                  <a:noFill/>
                </a:ln>
                <a:solidFill>
                  <a:schemeClr val="tx1"/>
                </a:solidFill>
                <a:effectLst/>
                <a:latin typeface="Times New Roman" pitchFamily="18" charset="0"/>
                <a:ea typeface="Calibri" pitchFamily="34" charset="0"/>
                <a:cs typeface="B Titr" pitchFamily="2" charset="-78"/>
              </a:rPr>
              <a:t>تشخيص سكته قلبي</a:t>
            </a:r>
            <a:endParaRPr kumimoji="0" lang="fa-IR" sz="2800" b="0" i="0" u="none" strike="noStrike" cap="none" normalizeH="0" baseline="0" dirty="0" smtClean="0">
              <a:ln>
                <a:noFill/>
              </a:ln>
              <a:solidFill>
                <a:schemeClr val="tx1"/>
              </a:solidFill>
              <a:effectLst/>
              <a:latin typeface="Arial" pitchFamily="34" charset="0"/>
              <a:cs typeface="B Titr" pitchFamily="2" charset="-78"/>
            </a:endParaRPr>
          </a:p>
        </p:txBody>
      </p:sp>
      <p:sp>
        <p:nvSpPr>
          <p:cNvPr id="3" name="Rectangle 2"/>
          <p:cNvSpPr/>
          <p:nvPr/>
        </p:nvSpPr>
        <p:spPr>
          <a:xfrm>
            <a:off x="2500298" y="1071546"/>
            <a:ext cx="6429420" cy="1615827"/>
          </a:xfrm>
          <a:prstGeom prst="rect">
            <a:avLst/>
          </a:prstGeom>
          <a:solidFill>
            <a:schemeClr val="accent5">
              <a:lumMod val="20000"/>
              <a:lumOff val="80000"/>
            </a:schemeClr>
          </a:solidFill>
        </p:spPr>
        <p:txBody>
          <a:bodyPr wrap="square">
            <a:spAutoFit/>
          </a:bodyPr>
          <a:lstStyle/>
          <a:p>
            <a:pPr algn="just" rtl="1">
              <a:lnSpc>
                <a:spcPct val="150000"/>
              </a:lnSpc>
            </a:pPr>
            <a:r>
              <a:rPr lang="fa-IR" sz="2200" dirty="0" smtClean="0">
                <a:cs typeface="B Nazanin" pitchFamily="2" charset="-78"/>
              </a:rPr>
              <a:t>احساس فشار آزار دهنده، سنگيني يا درد در وسط قفسه سينه كه معمولا به طور ناگهاني شروع مي شود و بيش از چند دقيقه ادامه يابد، مهمترين علامت باليني در سكته قلبي است.</a:t>
            </a:r>
            <a:endParaRPr lang="en-US" sz="2200" dirty="0">
              <a:cs typeface="B Nazanin" pitchFamily="2" charset="-78"/>
            </a:endParaRPr>
          </a:p>
        </p:txBody>
      </p:sp>
      <p:sp>
        <p:nvSpPr>
          <p:cNvPr id="26626" name="Rectangle 2"/>
          <p:cNvSpPr>
            <a:spLocks noChangeArrowheads="1"/>
          </p:cNvSpPr>
          <p:nvPr/>
        </p:nvSpPr>
        <p:spPr bwMode="auto">
          <a:xfrm>
            <a:off x="285720" y="2928934"/>
            <a:ext cx="8643998" cy="1938992"/>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tab pos="1171575" algn="l"/>
                <a:tab pos="5943600" algn="r"/>
              </a:tabLst>
            </a:pPr>
            <a:r>
              <a:rPr kumimoji="0" lang="fa-IR" sz="20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اگر اين درد به شانه ها، گردن، بازوها و فك پايين انتشار داشته باشد، جدي تر خواهد بود. ساير نشانه هايي كه ممكن است همراه درد قفسه سينه باشند، احساس سبكي سر، سرگيجه شديد بدون علت، سنكوپ، تنگي نفس (در حال استراحت يا در حال فعاليت)، عرق كردن و ناراحتي معده است. همراه در قفسه سينه يا تنگي نفس ممكن است حالت تهوع نيز رخ دهد.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8" name="Rectangle 4"/>
          <p:cNvSpPr>
            <a:spLocks noChangeArrowheads="1"/>
          </p:cNvSpPr>
          <p:nvPr/>
        </p:nvSpPr>
        <p:spPr bwMode="auto">
          <a:xfrm>
            <a:off x="214282" y="5000636"/>
            <a:ext cx="8715436" cy="15696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معمولا در سكته قلبي، درد و ناراحتي قفسه سينه بسيار شديد و مشخص</a:t>
            </a:r>
            <a:r>
              <a:rPr kumimoji="0" lang="fa-IR" sz="2400" b="0" i="0" u="none" strike="noStrike" cap="none" normalizeH="0" dirty="0" smtClean="0">
                <a:ln>
                  <a:noFill/>
                </a:ln>
                <a:solidFill>
                  <a:schemeClr val="tx1"/>
                </a:solidFill>
                <a:effectLst/>
                <a:latin typeface="Times New Roman" pitchFamily="18" charset="0"/>
                <a:ea typeface="Calibri" pitchFamily="34" charset="0"/>
                <a:cs typeface="B Nazanin" pitchFamily="2" charset="-78"/>
              </a:rPr>
              <a:t> است</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ولي در بعضي موارد ممكن است شدت درد معمولي باشد و گاهي نيز بيمار به علت خفيف بودن نشانه ها از درخواست كمك خودداري مي كند. در برخي بيماران نيز ممكن است حتي دردی قفسه سينه نداشته باشد و فقط نشانه هايي از درد در بازو يا گلو وجود داشته باشد.</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Footer Placeholder 9"/>
          <p:cNvSpPr>
            <a:spLocks noGrp="1"/>
          </p:cNvSpPr>
          <p:nvPr>
            <p:ph type="ftr" sz="quarter" idx="11"/>
          </p:nvPr>
        </p:nvSpPr>
        <p:spPr>
          <a:xfrm>
            <a:off x="3124200" y="6643710"/>
            <a:ext cx="2895600" cy="214290"/>
          </a:xfrm>
        </p:spPr>
        <p:txBody>
          <a:bodyPr/>
          <a:lstStyle/>
          <a:p>
            <a:r>
              <a:rPr lang="fa-IR" smtClean="0"/>
              <a:t>7 مهر 1393    روز جهانی قلب</a:t>
            </a:r>
            <a:endParaRPr lang="en-US" dirty="0"/>
          </a:p>
        </p:txBody>
      </p:sp>
      <p:sp>
        <p:nvSpPr>
          <p:cNvPr id="8" name="Slide Number Placeholder 7"/>
          <p:cNvSpPr>
            <a:spLocks noGrp="1"/>
          </p:cNvSpPr>
          <p:nvPr>
            <p:ph type="sldNum" sz="quarter" idx="12"/>
          </p:nvPr>
        </p:nvSpPr>
        <p:spPr>
          <a:xfrm>
            <a:off x="6553200" y="6572272"/>
            <a:ext cx="2133600" cy="285728"/>
          </a:xfrm>
        </p:spPr>
        <p:txBody>
          <a:bodyPr/>
          <a:lstStyle/>
          <a:p>
            <a:fld id="{37461C07-3D07-4343-86E7-4216FA54004A}" type="slidenum">
              <a:rPr lang="en-US" smtClean="0"/>
              <a:pPr/>
              <a:t>12</a:t>
            </a:fld>
            <a:endParaRPr lang="en-US" dirty="0"/>
          </a:p>
        </p:txBody>
      </p:sp>
      <p:pic>
        <p:nvPicPr>
          <p:cNvPr id="11" name="Picture 10" descr="G:\فشارخون\فشارخون\thCAUSFM02.jpg"/>
          <p:cNvPicPr>
            <a:picLocks noChangeAspect="1" noChangeArrowheads="1"/>
          </p:cNvPicPr>
          <p:nvPr/>
        </p:nvPicPr>
        <p:blipFill>
          <a:blip r:embed="rId2"/>
          <a:srcRect/>
          <a:stretch>
            <a:fillRect/>
          </a:stretch>
        </p:blipFill>
        <p:spPr bwMode="auto">
          <a:xfrm>
            <a:off x="0" y="0"/>
            <a:ext cx="2286000"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14282" y="1214422"/>
            <a:ext cx="8643998" cy="153888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800" b="0" i="0" u="none" strike="noStrike" cap="none" normalizeH="0" baseline="0" dirty="0" smtClean="0">
                <a:ln>
                  <a:noFill/>
                </a:ln>
                <a:solidFill>
                  <a:srgbClr val="FF0000"/>
                </a:solidFill>
                <a:effectLst/>
                <a:latin typeface="Times New Roman" pitchFamily="18" charset="0"/>
                <a:ea typeface="Calibri" pitchFamily="34" charset="0"/>
                <a:cs typeface="B Nazanin" pitchFamily="2" charset="-78"/>
              </a:rPr>
              <a:t>نكته: </a:t>
            </a:r>
            <a:r>
              <a:rPr lang="fa-IR" sz="2200" dirty="0" smtClean="0">
                <a:latin typeface="Times New Roman" pitchFamily="18" charset="0"/>
                <a:ea typeface="Calibri" pitchFamily="34" charset="0"/>
                <a:cs typeface="B Nazanin" pitchFamily="2" charset="-78"/>
              </a:rPr>
              <a:t>و</a:t>
            </a:r>
            <a:r>
              <a:rPr kumimoji="0" lang="fa-IR" sz="22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قتي نشانه هاي سكته قلبي در فردي رخ مي دهد، در اغلب اوقات او اميدوار است كه اين وضعيت مربوط به شرايط ديگري مانند سوءهاضمه يا كشيدگي عضلات جدار سينه باشد، به همين علت براي مراجعه به مراكز درماني كوتاهي ميكند. اين تاخير مي تواند مرگ آور باشد. سرعت عمل در اين موقع بسيار حياتي است.</a:t>
            </a:r>
            <a:endParaRPr kumimoji="0" lang="fa-IR"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0" name="Rectangle 2"/>
          <p:cNvSpPr>
            <a:spLocks noChangeArrowheads="1"/>
          </p:cNvSpPr>
          <p:nvPr/>
        </p:nvSpPr>
        <p:spPr bwMode="auto">
          <a:xfrm>
            <a:off x="214282" y="2928934"/>
            <a:ext cx="8643998" cy="1569660"/>
          </a:xfrm>
          <a:prstGeom prst="rect">
            <a:avLst/>
          </a:prstGeom>
          <a:ln>
            <a:headEnd/>
            <a:tailEnd/>
          </a:ln>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40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يك ساعت اول بعد از شروع سكته قلبي مهمترين زمان است و به آن </a:t>
            </a:r>
            <a:r>
              <a:rPr kumimoji="0" lang="fa-IR" sz="2400" i="0" u="none" strike="noStrike" cap="none" normalizeH="0" baseline="0" dirty="0" smtClean="0">
                <a:ln>
                  <a:noFill/>
                </a:ln>
                <a:solidFill>
                  <a:srgbClr val="FF0000"/>
                </a:solidFill>
                <a:effectLst/>
                <a:latin typeface="Times New Roman" pitchFamily="18" charset="0"/>
                <a:ea typeface="Calibri" pitchFamily="34" charset="0"/>
                <a:cs typeface="B Nazanin" pitchFamily="2" charset="-78"/>
              </a:rPr>
              <a:t>زمان طلايي </a:t>
            </a:r>
            <a:r>
              <a:rPr kumimoji="0" lang="fa-IR" sz="240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گفته مي شود. هرچه درمان زودتر انجام شود، آسيب عضله قلب كمتر و احتمال زنده ماندن بيشتر مي شود. هرچه درمان ديرتر انجام شود و مدت زماني كه خون به عضله قلب نمي رسد طولاني تر باشد، صدمه عضله قلب وسيع تر مي شود و بافت قلب بيشتري از بين مي رود.</a:t>
            </a:r>
            <a:endParaRPr kumimoji="0" lang="fa-IR" sz="2400" i="0" u="none" strike="noStrike" cap="none" normalizeH="0" baseline="0" dirty="0" smtClean="0">
              <a:ln>
                <a:noFill/>
              </a:ln>
              <a:solidFill>
                <a:schemeClr val="tx1"/>
              </a:solidFill>
              <a:effectLst/>
              <a:latin typeface="Arial" pitchFamily="34" charset="0"/>
              <a:cs typeface="B Nazanin" pitchFamily="2" charset="-78"/>
            </a:endParaRPr>
          </a:p>
        </p:txBody>
      </p:sp>
      <p:sp>
        <p:nvSpPr>
          <p:cNvPr id="5" name="Rectangle 3"/>
          <p:cNvSpPr>
            <a:spLocks noChangeArrowheads="1"/>
          </p:cNvSpPr>
          <p:nvPr/>
        </p:nvSpPr>
        <p:spPr bwMode="auto">
          <a:xfrm>
            <a:off x="214282" y="214290"/>
            <a:ext cx="8643998" cy="83099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400" b="0" i="0" u="none" strike="noStrike" cap="none" normalizeH="0" baseline="0" dirty="0" smtClean="0">
                <a:ln>
                  <a:noFill/>
                </a:ln>
                <a:solidFill>
                  <a:srgbClr val="C00000"/>
                </a:solidFill>
                <a:effectLst/>
                <a:latin typeface="Times New Roman" pitchFamily="18" charset="0"/>
                <a:ea typeface="Calibri" pitchFamily="34" charset="0"/>
                <a:cs typeface="B Nazanin" pitchFamily="2" charset="-78"/>
              </a:rPr>
              <a:t>نكته: </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بايد به خاطر داشت هميشه در سكته قلبي همه اين علايم رخ نمي دهد و افراد ممكن است نشانه هاي مختلفي را تجربه كنند.</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Footer Placeholder 7"/>
          <p:cNvSpPr>
            <a:spLocks noGrp="1"/>
          </p:cNvSpPr>
          <p:nvPr>
            <p:ph type="ftr" sz="quarter" idx="11"/>
          </p:nvPr>
        </p:nvSpPr>
        <p:spPr>
          <a:xfrm>
            <a:off x="3124200" y="6500834"/>
            <a:ext cx="2895600" cy="357166"/>
          </a:xfrm>
        </p:spPr>
        <p:txBody>
          <a:bodyPr/>
          <a:lstStyle/>
          <a:p>
            <a:r>
              <a:rPr lang="fa-IR" smtClean="0"/>
              <a:t>7 مهر 1393    روز جهانی قلب</a:t>
            </a:r>
            <a:endParaRPr lang="en-US" dirty="0"/>
          </a:p>
        </p:txBody>
      </p:sp>
      <p:sp>
        <p:nvSpPr>
          <p:cNvPr id="6" name="Slide Number Placeholder 5"/>
          <p:cNvSpPr>
            <a:spLocks noGrp="1"/>
          </p:cNvSpPr>
          <p:nvPr>
            <p:ph type="sldNum" sz="quarter" idx="12"/>
          </p:nvPr>
        </p:nvSpPr>
        <p:spPr/>
        <p:txBody>
          <a:bodyPr/>
          <a:lstStyle/>
          <a:p>
            <a:fld id="{37461C07-3D07-4343-86E7-4216FA54004A}" type="slidenum">
              <a:rPr lang="en-US" smtClean="0"/>
              <a:pPr/>
              <a:t>13</a:t>
            </a:fld>
            <a:endParaRPr lang="en-US"/>
          </a:p>
        </p:txBody>
      </p:sp>
      <p:pic>
        <p:nvPicPr>
          <p:cNvPr id="7" name="Picture 2" descr="C:\Documents and Settings\az\Desktop\images.jpeg4.jpeg"/>
          <p:cNvPicPr>
            <a:picLocks noChangeAspect="1" noChangeArrowheads="1"/>
          </p:cNvPicPr>
          <p:nvPr/>
        </p:nvPicPr>
        <p:blipFill>
          <a:blip r:embed="rId2" cstate="print"/>
          <a:srcRect/>
          <a:stretch>
            <a:fillRect/>
          </a:stretch>
        </p:blipFill>
        <p:spPr bwMode="auto">
          <a:xfrm>
            <a:off x="2643174" y="4714884"/>
            <a:ext cx="3609992" cy="17859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571736" y="1000108"/>
            <a:ext cx="6215106" cy="461665"/>
          </a:xfrm>
          <a:prstGeom prst="rect">
            <a:avLst/>
          </a:prstGeom>
          <a:ln>
            <a:headEnd/>
            <a:tailEnd/>
          </a:ln>
          <a:scene3d>
            <a:camera prst="orthographicFront"/>
            <a:lightRig rig="threePt" dir="t"/>
          </a:scene3d>
          <a:sp3d>
            <a:bevelT w="139700" prst="cross"/>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Titr" pitchFamily="2" charset="-78"/>
              </a:rPr>
              <a:t>در برخورد با يك بيمار سكته قلبي چه بايد كرد؟</a:t>
            </a:r>
            <a:endParaRPr kumimoji="0" lang="fa-IR" sz="3200" b="0" i="0" u="none" strike="noStrike" cap="none" normalizeH="0" baseline="0" dirty="0" smtClean="0">
              <a:ln>
                <a:noFill/>
              </a:ln>
              <a:solidFill>
                <a:schemeClr val="tx1"/>
              </a:solidFill>
              <a:effectLst/>
              <a:latin typeface="Arial" pitchFamily="34" charset="0"/>
              <a:cs typeface="B Titr" pitchFamily="2" charset="-78"/>
            </a:endParaRPr>
          </a:p>
        </p:txBody>
      </p:sp>
      <p:sp>
        <p:nvSpPr>
          <p:cNvPr id="28674" name="Rectangle 2"/>
          <p:cNvSpPr>
            <a:spLocks noChangeArrowheads="1"/>
          </p:cNvSpPr>
          <p:nvPr/>
        </p:nvSpPr>
        <p:spPr bwMode="auto">
          <a:xfrm>
            <a:off x="285720" y="2285992"/>
            <a:ext cx="8501122" cy="1200329"/>
          </a:xfrm>
          <a:prstGeom prst="rect">
            <a:avLst/>
          </a:prstGeom>
          <a:ln>
            <a:headEnd/>
            <a:tailEnd/>
          </a:ln>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tabLst>
                <a:tab pos="1171575" algn="l"/>
                <a:tab pos="5943600" algn="r"/>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1- اگر نشانه هاي سكته قلبي در فردي رخ دهد و بيش از چند دقيقه ناراحتي او ادامه داشته باشد، بايد بلافاصله به بيمارستان اعزام شود. بنابراين در اين موارد، لازم است فوراً اورژانس را خبر كنيم</a:t>
            </a:r>
            <a:r>
              <a:rPr lang="fa-IR" sz="2400" dirty="0" smtClean="0">
                <a:solidFill>
                  <a:schemeClr val="tx1"/>
                </a:solidFill>
                <a:latin typeface="Times New Roman" pitchFamily="18" charset="0"/>
                <a:ea typeface="Calibri" pitchFamily="34" charset="0"/>
                <a:cs typeface="B Nazanin" pitchFamily="2" charset="-78"/>
              </a:rPr>
              <a:t>. در اين شرايط بيمار نبايد هيچ حركت يا فعاليتي انجام دهد.</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6" name="Rectangle 4"/>
          <p:cNvSpPr>
            <a:spLocks noChangeArrowheads="1"/>
          </p:cNvSpPr>
          <p:nvPr/>
        </p:nvSpPr>
        <p:spPr bwMode="auto">
          <a:xfrm>
            <a:off x="214282" y="4497183"/>
            <a:ext cx="8643998" cy="181588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8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فعاليت، نياز بيمار به خون و اكسيژن براي بافتهاي بدن و به خصوص عضله قلب را افزايش مي دهد و سبب مي شود بخش بيشتري از بافت قلب دچار كم خوني شود و آسيب ببيند. اگر فرد ديگري در دسترس بيمار نباشد، خود بيمار بايد براي مراجعه به بيمارستان يا تماس با فوريتها،</a:t>
            </a:r>
            <a:r>
              <a:rPr kumimoji="0" lang="fa-IR" sz="2800" b="0" i="0" u="none" strike="noStrike" cap="none" normalizeH="0" dirty="0" smtClean="0">
                <a:ln>
                  <a:noFill/>
                </a:ln>
                <a:solidFill>
                  <a:schemeClr val="tx1"/>
                </a:solidFill>
                <a:effectLst/>
                <a:latin typeface="Times New Roman" pitchFamily="18" charset="0"/>
                <a:ea typeface="Calibri" pitchFamily="34" charset="0"/>
                <a:cs typeface="B Nazanin" pitchFamily="2" charset="-78"/>
              </a:rPr>
              <a:t> </a:t>
            </a:r>
            <a:r>
              <a:rPr kumimoji="0" lang="fa-IR" sz="28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اقدام نمايد.</a:t>
            </a:r>
            <a:endParaRPr kumimoji="0" lang="fa-I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37461C07-3D07-4343-86E7-4216FA54004A}" type="slidenum">
              <a:rPr lang="en-US" smtClean="0"/>
              <a:pPr/>
              <a:t>14</a:t>
            </a:fld>
            <a:endParaRPr lang="en-US"/>
          </a:p>
        </p:txBody>
      </p:sp>
      <p:sp>
        <p:nvSpPr>
          <p:cNvPr id="8" name="Footer Placeholder 7"/>
          <p:cNvSpPr>
            <a:spLocks noGrp="1"/>
          </p:cNvSpPr>
          <p:nvPr>
            <p:ph type="ftr" sz="quarter" idx="11"/>
          </p:nvPr>
        </p:nvSpPr>
        <p:spPr/>
        <p:txBody>
          <a:bodyPr/>
          <a:lstStyle/>
          <a:p>
            <a:r>
              <a:rPr lang="fa-IR" dirty="0" smtClean="0"/>
              <a:t>7 مهر 1393 روز جهانی قلب</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3174" y="571480"/>
            <a:ext cx="3857652" cy="523220"/>
          </a:xfrm>
          <a:prstGeom prst="rect">
            <a:avLst/>
          </a:prstGeom>
          <a:scene3d>
            <a:camera prst="perspective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wrap="square">
            <a:spAutoFit/>
          </a:bodyPr>
          <a:lstStyle/>
          <a:p>
            <a:r>
              <a:rPr lang="fa-IR" sz="2800" dirty="0" smtClean="0">
                <a:cs typeface="B Titr" pitchFamily="2" charset="-78"/>
              </a:rPr>
              <a:t>هدف از درمان سكته قلبي   </a:t>
            </a:r>
            <a:endParaRPr lang="en-US" sz="2800" dirty="0">
              <a:cs typeface="B Titr" pitchFamily="2" charset="-78"/>
            </a:endParaRPr>
          </a:p>
        </p:txBody>
      </p:sp>
      <p:sp>
        <p:nvSpPr>
          <p:cNvPr id="29697" name="Rectangle 1"/>
          <p:cNvSpPr>
            <a:spLocks noChangeArrowheads="1"/>
          </p:cNvSpPr>
          <p:nvPr/>
        </p:nvSpPr>
        <p:spPr bwMode="auto">
          <a:xfrm>
            <a:off x="285720" y="1500174"/>
            <a:ext cx="8572560" cy="83099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تسكين درد، حفظ عملكرد عضله قلب، پيشگيري از بروز سكته مجدد و پيشگيري از مرگ بيمار است.</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Oval 3"/>
          <p:cNvSpPr/>
          <p:nvPr/>
        </p:nvSpPr>
        <p:spPr>
          <a:xfrm>
            <a:off x="7358082" y="2786058"/>
            <a:ext cx="1357322" cy="142876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cs typeface="B Nazanin" pitchFamily="2" charset="-78"/>
              </a:rPr>
              <a:t>نكته</a:t>
            </a:r>
            <a:endParaRPr lang="en-US" sz="3200" dirty="0">
              <a:cs typeface="B Nazanin" pitchFamily="2" charset="-78"/>
            </a:endParaRPr>
          </a:p>
        </p:txBody>
      </p:sp>
      <p:sp>
        <p:nvSpPr>
          <p:cNvPr id="29699" name="Rectangle 3"/>
          <p:cNvSpPr>
            <a:spLocks noChangeArrowheads="1"/>
          </p:cNvSpPr>
          <p:nvPr/>
        </p:nvSpPr>
        <p:spPr bwMode="auto">
          <a:xfrm>
            <a:off x="285720" y="2643182"/>
            <a:ext cx="6786610" cy="1569660"/>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0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افراد</a:t>
            </a:r>
            <a:r>
              <a:rPr kumimoji="0" lang="fa-IR" sz="2400" b="0" i="0" u="none" strike="noStrike" cap="none" normalizeH="0" dirty="0" smtClean="0">
                <a:ln>
                  <a:noFill/>
                </a:ln>
                <a:solidFill>
                  <a:schemeClr val="tx1"/>
                </a:solidFill>
                <a:effectLst/>
                <a:latin typeface="Times New Roman" pitchFamily="18" charset="0"/>
                <a:ea typeface="Calibri" pitchFamily="34" charset="0"/>
                <a:cs typeface="B Nazanin" pitchFamily="2" charset="-78"/>
              </a:rPr>
              <a:t> مبتلا به بیماری عروق کرونر قلب، لازم است</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شماره تلفن فوريتهاي پزشكي (اورژانس)، آدرس محل زندگي،</a:t>
            </a:r>
            <a:r>
              <a:rPr kumimoji="0" lang="fa-IR" sz="2400" b="0" i="0" u="none" strike="noStrike" cap="none" normalizeH="0" dirty="0" smtClean="0">
                <a:ln>
                  <a:noFill/>
                </a:ln>
                <a:solidFill>
                  <a:schemeClr val="tx1"/>
                </a:solidFill>
                <a:effectLst/>
                <a:latin typeface="Times New Roman" pitchFamily="18" charset="0"/>
                <a:ea typeface="Calibri" pitchFamily="34"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به همرا داشتن اطلاعات اورژانسي مربوط به شرايط خاص، داروهای مصرفی و سایر بيماري های خود را بهمراه داشته باشند.</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00" name="Rectangle 4"/>
          <p:cNvSpPr>
            <a:spLocks noChangeArrowheads="1"/>
          </p:cNvSpPr>
          <p:nvPr/>
        </p:nvSpPr>
        <p:spPr bwMode="auto">
          <a:xfrm>
            <a:off x="285720" y="4500570"/>
            <a:ext cx="8643966" cy="2015936"/>
          </a:xfrm>
          <a:prstGeom prst="rect">
            <a:avLst/>
          </a:prstGeom>
          <a:solidFill>
            <a:schemeClr val="accent5">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a:t>
            </a:r>
            <a:r>
              <a:rPr kumimoji="0" lang="fa-IR" sz="2500" b="0" i="0" u="none" strike="noStrike" cap="none" normalizeH="0" baseline="0" dirty="0" smtClean="0">
                <a:ln>
                  <a:noFill/>
                </a:ln>
                <a:solidFill>
                  <a:schemeClr val="tx1"/>
                </a:solidFill>
                <a:effectLst/>
                <a:latin typeface="Times New Roman" pitchFamily="18" charset="0"/>
                <a:ea typeface="Calibri" pitchFamily="34" charset="0"/>
                <a:cs typeface="B Mitra" pitchFamily="2" charset="-78"/>
              </a:rPr>
              <a:t>بسياري از مردم فكر مي كنند كه سكته قلبي همواره به شكل ناگهاني و شديد اتفاق مي افتد. اما واقعيت اين است كه بسياري از حملات به صورت آهسته و با يك درد و ناراحتي معمولي و ملايم شروع مي شود.</a:t>
            </a:r>
            <a:r>
              <a:rPr kumimoji="0" lang="fa-IR" sz="2500" b="0" i="0" u="none" strike="noStrike" cap="none" normalizeH="0" dirty="0" smtClean="0">
                <a:ln>
                  <a:noFill/>
                </a:ln>
                <a:solidFill>
                  <a:schemeClr val="tx1"/>
                </a:solidFill>
                <a:effectLst/>
                <a:latin typeface="Times New Roman" pitchFamily="18" charset="0"/>
                <a:ea typeface="Calibri" pitchFamily="34" charset="0"/>
                <a:cs typeface="B Mitra" pitchFamily="2" charset="-78"/>
              </a:rPr>
              <a:t> </a:t>
            </a:r>
            <a:r>
              <a:rPr kumimoji="0" lang="fa-IR" sz="2500" b="0" i="0" u="none" strike="noStrike" cap="none" normalizeH="0" baseline="0" dirty="0" smtClean="0">
                <a:ln>
                  <a:noFill/>
                </a:ln>
                <a:solidFill>
                  <a:schemeClr val="tx1"/>
                </a:solidFill>
                <a:effectLst/>
                <a:latin typeface="Times New Roman" pitchFamily="18" charset="0"/>
                <a:ea typeface="Calibri" pitchFamily="34" charset="0"/>
                <a:cs typeface="B Mitra" pitchFamily="2" charset="-78"/>
              </a:rPr>
              <a:t>اگر اين نشانه ها رخ دهد، نبايد آن ها را ناديده گرفت. البته گاهي ممكن است نشانه هاي سكته قلبي در يك فرد در هر حمله متفاوت باشد و به صورت ديگري تظاهر كند، لذا مورد توجه قرار نمي گيرد.</a:t>
            </a:r>
            <a:endParaRPr kumimoji="0" lang="fa-IR" sz="2500" b="0" i="0" u="none" strike="noStrike" cap="none" normalizeH="0" baseline="0" dirty="0" smtClean="0">
              <a:ln>
                <a:noFill/>
              </a:ln>
              <a:solidFill>
                <a:schemeClr val="tx1"/>
              </a:solidFill>
              <a:effectLst/>
              <a:latin typeface="Arial" pitchFamily="34" charset="0"/>
              <a:cs typeface="B Mitra" pitchFamily="2" charset="-78"/>
            </a:endParaRPr>
          </a:p>
        </p:txBody>
      </p:sp>
      <p:sp>
        <p:nvSpPr>
          <p:cNvPr id="7" name="Slide Number Placeholder 6"/>
          <p:cNvSpPr>
            <a:spLocks noGrp="1"/>
          </p:cNvSpPr>
          <p:nvPr>
            <p:ph type="sldNum" sz="quarter" idx="12"/>
          </p:nvPr>
        </p:nvSpPr>
        <p:spPr>
          <a:xfrm>
            <a:off x="6553200" y="6500834"/>
            <a:ext cx="2133600" cy="357166"/>
          </a:xfrm>
        </p:spPr>
        <p:txBody>
          <a:bodyPr/>
          <a:lstStyle/>
          <a:p>
            <a:fld id="{37461C07-3D07-4343-86E7-4216FA54004A}" type="slidenum">
              <a:rPr lang="en-US" smtClean="0"/>
              <a:pPr/>
              <a:t>15</a:t>
            </a:fld>
            <a:endParaRPr lang="en-US"/>
          </a:p>
        </p:txBody>
      </p:sp>
      <p:sp>
        <p:nvSpPr>
          <p:cNvPr id="9" name="Footer Placeholder 8"/>
          <p:cNvSpPr>
            <a:spLocks noGrp="1"/>
          </p:cNvSpPr>
          <p:nvPr>
            <p:ph type="ftr" sz="quarter" idx="11"/>
          </p:nvPr>
        </p:nvSpPr>
        <p:spPr>
          <a:xfrm>
            <a:off x="3000364" y="6500834"/>
            <a:ext cx="2895600" cy="357166"/>
          </a:xfrm>
        </p:spPr>
        <p:txBody>
          <a:bodyPr/>
          <a:lstStyle/>
          <a:p>
            <a:r>
              <a:rPr lang="fa-IR" dirty="0" smtClean="0"/>
              <a:t>7 مهر 1393 روز جهانی قلب</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143768" y="857232"/>
            <a:ext cx="1785950" cy="1285884"/>
          </a:xfrm>
          <a:prstGeom prst="ellipse">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pPr lvl="0" algn="ctr" rtl="1" fontAlgn="base">
              <a:spcBef>
                <a:spcPct val="0"/>
              </a:spcBef>
              <a:spcAft>
                <a:spcPct val="0"/>
              </a:spcAft>
              <a:tabLst>
                <a:tab pos="1171575" algn="l"/>
                <a:tab pos="5943600" algn="r"/>
              </a:tabLst>
            </a:pPr>
            <a:r>
              <a:rPr lang="fa-IR" sz="2000" b="1" dirty="0" smtClean="0">
                <a:solidFill>
                  <a:schemeClr val="tx1"/>
                </a:solidFill>
                <a:latin typeface="Times New Roman" pitchFamily="18" charset="0"/>
                <a:ea typeface="Calibri" pitchFamily="34" charset="0"/>
                <a:cs typeface="B Nazanin" pitchFamily="2" charset="-78"/>
              </a:rPr>
              <a:t>در زمان بروز درد قلبي چه بايد </a:t>
            </a:r>
            <a:endParaRPr lang="fa-IR" sz="2400" b="1" dirty="0" smtClean="0">
              <a:solidFill>
                <a:schemeClr val="tx1"/>
              </a:solidFill>
              <a:latin typeface="Arial" pitchFamily="34" charset="0"/>
              <a:cs typeface="Arial" pitchFamily="34" charset="0"/>
            </a:endParaRPr>
          </a:p>
        </p:txBody>
      </p:sp>
      <p:sp>
        <p:nvSpPr>
          <p:cNvPr id="54275" name="Rectangle 3"/>
          <p:cNvSpPr>
            <a:spLocks noChangeArrowheads="1"/>
          </p:cNvSpPr>
          <p:nvPr/>
        </p:nvSpPr>
        <p:spPr bwMode="auto">
          <a:xfrm>
            <a:off x="357158" y="253257"/>
            <a:ext cx="6215106" cy="830997"/>
          </a:xfrm>
          <a:prstGeom prst="rect">
            <a:avLst/>
          </a:prstGeom>
          <a:ln>
            <a:headEnd/>
            <a:tailEnd/>
          </a:ln>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tab pos="1171575" algn="l"/>
                <a:tab pos="5943600" algn="r"/>
              </a:tabLst>
            </a:pPr>
            <a:r>
              <a:rPr kumimoji="0" lang="fa-IR" sz="20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اگر درد </a:t>
            </a:r>
            <a:r>
              <a:rPr lang="fa-IR" sz="2400" dirty="0" smtClean="0">
                <a:solidFill>
                  <a:schemeClr val="tx1"/>
                </a:solidFill>
                <a:latin typeface="Times New Roman" pitchFamily="18" charset="0"/>
                <a:ea typeface="Calibri" pitchFamily="34" charset="0"/>
                <a:cs typeface="B Nazanin" pitchFamily="2" charset="-78"/>
              </a:rPr>
              <a:t>قلبي در حين فعاليت </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ايجاد شود، فورا بايد فعاليت را متوقف كرد و استراحت كرد.</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76" name="Rectangle 4"/>
          <p:cNvSpPr>
            <a:spLocks noChangeArrowheads="1"/>
          </p:cNvSpPr>
          <p:nvPr/>
        </p:nvSpPr>
        <p:spPr bwMode="auto">
          <a:xfrm>
            <a:off x="214282" y="1591377"/>
            <a:ext cx="6286544" cy="1569660"/>
          </a:xfrm>
          <a:prstGeom prst="rect">
            <a:avLst/>
          </a:prstGeom>
          <a:ln>
            <a:headEnd/>
            <a:tailEnd/>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tab pos="1171575" algn="l"/>
                <a:tab pos="5943600" algn="r"/>
              </a:tabLst>
            </a:pPr>
            <a:r>
              <a:rPr kumimoji="0" lang="fa-IR" sz="20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افرادي كه بيماري عروق كرونر قلب دارند و احتمال بروز درد يا سكته قلبي در آنها بيشتر است، بايد به دردهاي قلبي بيشتر توجه كنند و هميشه به همراه خود داروي سريع الاثر نيتروگليسرين (قرص هاي زير زباني به شكل دانه هاي تسبيح) داشته باشند.</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Straight Arrow Connector 7"/>
          <p:cNvCxnSpPr/>
          <p:nvPr/>
        </p:nvCxnSpPr>
        <p:spPr>
          <a:xfrm rot="10800000">
            <a:off x="6643702" y="500042"/>
            <a:ext cx="714380"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6572264" y="1928802"/>
            <a:ext cx="642942"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277" name="Rectangle 5"/>
          <p:cNvSpPr>
            <a:spLocks noChangeArrowheads="1"/>
          </p:cNvSpPr>
          <p:nvPr/>
        </p:nvSpPr>
        <p:spPr bwMode="auto">
          <a:xfrm>
            <a:off x="285720" y="3500438"/>
            <a:ext cx="8643998" cy="2308324"/>
          </a:xfrm>
          <a:prstGeom prst="rect">
            <a:avLst/>
          </a:prstGeom>
          <a:solidFill>
            <a:schemeClr val="accent4">
              <a:lumMod val="20000"/>
              <a:lumOff val="80000"/>
            </a:schemeClr>
          </a:solid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اين داروها ديواره عروق كرونر را گشاد و جريان خون به عضلات قلب را بيشتر مي كنند و نياز به اكسيژن را كاهش مي دهند. هر زمان احساس شود درد قلبي در حال رخ دادن است، بايد يكي از اين قرصها را زير زبان گذاشت و اجازه داد تا حل شود. اگر گذاشتن يك قرص زير زباني و استراحت كردن، درد را كاهش نداد، مي توانيم تا حداكثر سه قرص زير زباني به فاصله حداقل 5 دقيقه استفاده كنيم. براي تسكين درد نبايد از مقادير بيشتر داروهاي زير زباني استفاده كرد.</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fld id="{37461C07-3D07-4343-86E7-4216FA54004A}" type="slidenum">
              <a:rPr lang="en-US" smtClean="0"/>
              <a:pPr/>
              <a:t>16</a:t>
            </a:fld>
            <a:endParaRPr lang="en-US"/>
          </a:p>
        </p:txBody>
      </p:sp>
      <p:sp>
        <p:nvSpPr>
          <p:cNvPr id="15" name="Footer Placeholder 14"/>
          <p:cNvSpPr>
            <a:spLocks noGrp="1"/>
          </p:cNvSpPr>
          <p:nvPr>
            <p:ph type="ftr" sz="quarter" idx="11"/>
          </p:nvPr>
        </p:nvSpPr>
        <p:spPr/>
        <p:txBody>
          <a:bodyPr/>
          <a:lstStyle/>
          <a:p>
            <a:r>
              <a:rPr lang="fa-IR" smtClean="0"/>
              <a:t>7 مهر 1393 روز جهانی قلب</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214290"/>
            <a:ext cx="7858180"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a-IR" sz="2800" b="1" dirty="0" smtClean="0">
                <a:solidFill>
                  <a:srgbClr val="FF0000"/>
                </a:solidFill>
                <a:cs typeface="B Titr" pitchFamily="2" charset="-78"/>
              </a:rPr>
              <a:t>دلايل عدم مراجعه به موقع بيماران سكته قلبي به بيمارستان</a:t>
            </a:r>
            <a:endParaRPr lang="en-US" sz="2800" dirty="0">
              <a:solidFill>
                <a:srgbClr val="FF0000"/>
              </a:solidFill>
              <a:cs typeface="B Titr" pitchFamily="2" charset="-78"/>
            </a:endParaRPr>
          </a:p>
        </p:txBody>
      </p:sp>
      <p:sp>
        <p:nvSpPr>
          <p:cNvPr id="49153" name="Rectangle 1"/>
          <p:cNvSpPr>
            <a:spLocks noChangeArrowheads="1"/>
          </p:cNvSpPr>
          <p:nvPr/>
        </p:nvSpPr>
        <p:spPr bwMode="auto">
          <a:xfrm>
            <a:off x="642910" y="1157244"/>
            <a:ext cx="7929618" cy="830997"/>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tab pos="1171575" algn="l"/>
                <a:tab pos="5943600" algn="r"/>
              </a:tabLst>
            </a:pPr>
            <a:r>
              <a:rPr kumimoji="0" lang="fa-IR" sz="20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Mitra" pitchFamily="2" charset="-78"/>
              </a:rPr>
              <a:t>برخي بيماران چون از علايم بيماري هاي قلبي اطلاع ندارند، نشانه هاي خود را به ساير مسايل مرتبط مي دانند.</a:t>
            </a:r>
            <a:endParaRPr kumimoji="0" lang="fa-IR" sz="2400" b="0" i="0" u="none" strike="noStrike" cap="none" normalizeH="0" baseline="0" dirty="0" smtClean="0">
              <a:ln>
                <a:noFill/>
              </a:ln>
              <a:solidFill>
                <a:schemeClr val="tx1"/>
              </a:solidFill>
              <a:effectLst/>
              <a:latin typeface="Arial" pitchFamily="34" charset="0"/>
              <a:cs typeface="B Mitra" pitchFamily="2" charset="-78"/>
            </a:endParaRPr>
          </a:p>
        </p:txBody>
      </p:sp>
      <p:sp>
        <p:nvSpPr>
          <p:cNvPr id="49154" name="Rectangle 2"/>
          <p:cNvSpPr>
            <a:spLocks noChangeArrowheads="1"/>
          </p:cNvSpPr>
          <p:nvPr/>
        </p:nvSpPr>
        <p:spPr bwMode="auto">
          <a:xfrm>
            <a:off x="642910" y="2500306"/>
            <a:ext cx="7929618" cy="461665"/>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tab pos="1171575" algn="l"/>
                <a:tab pos="5943600" algn="r"/>
              </a:tabLst>
            </a:pPr>
            <a:r>
              <a:rPr kumimoji="0" lang="fa-IR" sz="20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a:t>
            </a:r>
            <a:r>
              <a:rPr lang="fa-IR" sz="2400" dirty="0" smtClean="0">
                <a:latin typeface="Times New Roman" pitchFamily="18" charset="0"/>
                <a:ea typeface="Calibri" pitchFamily="34" charset="0"/>
                <a:cs typeface="B Mitra" pitchFamily="2" charset="-78"/>
              </a:rPr>
              <a:t>گروهي از بيماران از اين كه با تشخيص يك بيماري خطرناك بستري شوند، وحشت دارند</a:t>
            </a:r>
            <a:r>
              <a:rPr kumimoji="0" lang="fa-IR" sz="1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5" name="Rectangle 3"/>
          <p:cNvSpPr>
            <a:spLocks noChangeArrowheads="1"/>
          </p:cNvSpPr>
          <p:nvPr/>
        </p:nvSpPr>
        <p:spPr bwMode="auto">
          <a:xfrm>
            <a:off x="571472" y="5572140"/>
            <a:ext cx="8072494" cy="830997"/>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tab pos="1171575" algn="l"/>
                <a:tab pos="5943600" algn="r"/>
              </a:tabLst>
            </a:pPr>
            <a:r>
              <a:rPr lang="fa-IR" sz="2400" dirty="0" smtClean="0">
                <a:latin typeface="Times New Roman" pitchFamily="18" charset="0"/>
                <a:ea typeface="Calibri" pitchFamily="34" charset="0"/>
                <a:cs typeface="B Mitra" pitchFamily="2" charset="-78"/>
              </a:rPr>
              <a:t> برخي احساس مي كنند اگر به بيمارستان مراجعه كنند، ولي بيماري آنها جدي نباشد،شرمنده مي شوند.</a:t>
            </a:r>
          </a:p>
        </p:txBody>
      </p:sp>
      <p:sp>
        <p:nvSpPr>
          <p:cNvPr id="49156" name="Rectangle 4"/>
          <p:cNvSpPr>
            <a:spLocks noChangeArrowheads="1"/>
          </p:cNvSpPr>
          <p:nvPr/>
        </p:nvSpPr>
        <p:spPr bwMode="auto">
          <a:xfrm>
            <a:off x="642910" y="3500438"/>
            <a:ext cx="7929618" cy="46166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tab pos="1171575" algn="l"/>
                <a:tab pos="5943600" algn="r"/>
              </a:tabLst>
            </a:pPr>
            <a:r>
              <a:rPr kumimoji="0" lang="fa-IR" sz="20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a:t>
            </a:r>
            <a:r>
              <a:rPr lang="fa-IR" sz="2400" dirty="0" smtClean="0">
                <a:solidFill>
                  <a:schemeClr val="tx1"/>
                </a:solidFill>
                <a:latin typeface="Times New Roman" pitchFamily="18" charset="0"/>
                <a:ea typeface="Calibri" pitchFamily="34" charset="0"/>
                <a:cs typeface="B Mitra" pitchFamily="2" charset="-78"/>
              </a:rPr>
              <a:t>بعضي نمي دانند  كه مراجعه فوري به بيمارستان چقدر اهميت دارد.</a:t>
            </a:r>
          </a:p>
        </p:txBody>
      </p:sp>
      <p:sp>
        <p:nvSpPr>
          <p:cNvPr id="49157" name="Rectangle 5"/>
          <p:cNvSpPr>
            <a:spLocks noChangeArrowheads="1"/>
          </p:cNvSpPr>
          <p:nvPr/>
        </p:nvSpPr>
        <p:spPr bwMode="auto">
          <a:xfrm>
            <a:off x="571472" y="4572008"/>
            <a:ext cx="8001056"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tab pos="1171575" algn="l"/>
                <a:tab pos="5943600" algn="r"/>
              </a:tabLst>
            </a:pPr>
            <a:r>
              <a:rPr lang="fa-IR" sz="2400" dirty="0" smtClean="0">
                <a:solidFill>
                  <a:schemeClr val="tx1"/>
                </a:solidFill>
                <a:latin typeface="Times New Roman" pitchFamily="18" charset="0"/>
                <a:ea typeface="Calibri" pitchFamily="34" charset="0"/>
                <a:cs typeface="B Mitra" pitchFamily="2" charset="-78"/>
              </a:rPr>
              <a:t> سالمندان و افراد جوان در كمك گرفتن از مركز درماني ،تاخير بيشتري دارند</a:t>
            </a:r>
            <a:r>
              <a:rPr kumimoji="0" lang="fa-IR" sz="16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Slide Number Placeholder 7"/>
          <p:cNvSpPr>
            <a:spLocks noGrp="1"/>
          </p:cNvSpPr>
          <p:nvPr>
            <p:ph type="sldNum" sz="quarter" idx="12"/>
          </p:nvPr>
        </p:nvSpPr>
        <p:spPr>
          <a:xfrm>
            <a:off x="6553200" y="6429396"/>
            <a:ext cx="2133600" cy="428604"/>
          </a:xfrm>
        </p:spPr>
        <p:txBody>
          <a:bodyPr/>
          <a:lstStyle/>
          <a:p>
            <a:fld id="{37461C07-3D07-4343-86E7-4216FA54004A}" type="slidenum">
              <a:rPr lang="en-US" smtClean="0"/>
              <a:pPr/>
              <a:t>17</a:t>
            </a:fld>
            <a:endParaRPr lang="en-US" dirty="0"/>
          </a:p>
        </p:txBody>
      </p:sp>
      <p:sp>
        <p:nvSpPr>
          <p:cNvPr id="10" name="Footer Placeholder 9"/>
          <p:cNvSpPr>
            <a:spLocks noGrp="1"/>
          </p:cNvSpPr>
          <p:nvPr>
            <p:ph type="ftr" sz="quarter" idx="11"/>
          </p:nvPr>
        </p:nvSpPr>
        <p:spPr>
          <a:xfrm>
            <a:off x="3124200" y="6500834"/>
            <a:ext cx="2895600" cy="357166"/>
          </a:xfrm>
        </p:spPr>
        <p:txBody>
          <a:bodyPr/>
          <a:lstStyle/>
          <a:p>
            <a:r>
              <a:rPr lang="fa-IR" dirty="0" smtClean="0"/>
              <a:t>7 مهر 1393 روز جهانی قلب</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572264" y="2000240"/>
            <a:ext cx="2214578" cy="2816156"/>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rtl="1">
              <a:lnSpc>
                <a:spcPct val="150000"/>
              </a:lnSpc>
            </a:pPr>
            <a:r>
              <a:rPr lang="fa-IR" sz="2400" dirty="0" smtClean="0">
                <a:cs typeface="B Titr" pitchFamily="2" charset="-78"/>
              </a:rPr>
              <a:t>دردهاي قفسه سينه كه نيازمند مراجعه فوري به پزشك يا تماس با اورژانس هستند:</a:t>
            </a:r>
            <a:endParaRPr lang="en-US" sz="2400" dirty="0">
              <a:cs typeface="B Titr" pitchFamily="2" charset="-78"/>
            </a:endParaRPr>
          </a:p>
        </p:txBody>
      </p:sp>
      <p:sp>
        <p:nvSpPr>
          <p:cNvPr id="3" name="Rectangle 2"/>
          <p:cNvSpPr/>
          <p:nvPr/>
        </p:nvSpPr>
        <p:spPr>
          <a:xfrm>
            <a:off x="357158" y="3286124"/>
            <a:ext cx="521497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fa-IR" sz="2000" dirty="0" smtClean="0">
                <a:cs typeface="B Nazanin" pitchFamily="2" charset="-78"/>
              </a:rPr>
              <a:t>بعد از استراحت و يا گذاشتن قرص زير زباني درد ساكت نشود.</a:t>
            </a:r>
          </a:p>
        </p:txBody>
      </p:sp>
      <p:sp>
        <p:nvSpPr>
          <p:cNvPr id="4" name="Rectangle 3"/>
          <p:cNvSpPr/>
          <p:nvPr/>
        </p:nvSpPr>
        <p:spPr>
          <a:xfrm>
            <a:off x="357158" y="4214818"/>
            <a:ext cx="5214975"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fa-IR" sz="2000" dirty="0" smtClean="0">
                <a:cs typeface="B Nazanin" pitchFamily="2" charset="-78"/>
              </a:rPr>
              <a:t>درد قفسه سينه شديدتر از حالت معمول باشد.</a:t>
            </a:r>
            <a:endParaRPr lang="en-US" sz="2000" dirty="0">
              <a:cs typeface="B Nazanin" pitchFamily="2" charset="-78"/>
            </a:endParaRPr>
          </a:p>
        </p:txBody>
      </p:sp>
      <p:sp>
        <p:nvSpPr>
          <p:cNvPr id="5" name="Rectangle 4"/>
          <p:cNvSpPr/>
          <p:nvPr/>
        </p:nvSpPr>
        <p:spPr>
          <a:xfrm>
            <a:off x="428596" y="1285860"/>
            <a:ext cx="5143536"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fa-IR" sz="2000" dirty="0" smtClean="0">
                <a:cs typeface="B Nazanin" pitchFamily="2" charset="-78"/>
              </a:rPr>
              <a:t>در قفسه سينه بيش از 10 تا 15 دقيقه ادامه يابد</a:t>
            </a:r>
            <a:endParaRPr lang="en-US" sz="2000" dirty="0">
              <a:cs typeface="B Nazanin" pitchFamily="2" charset="-78"/>
            </a:endParaRPr>
          </a:p>
        </p:txBody>
      </p:sp>
      <p:sp>
        <p:nvSpPr>
          <p:cNvPr id="6" name="Rectangle 5"/>
          <p:cNvSpPr/>
          <p:nvPr/>
        </p:nvSpPr>
        <p:spPr>
          <a:xfrm>
            <a:off x="428596" y="428604"/>
            <a:ext cx="5143536"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fa-IR" sz="2000" dirty="0" smtClean="0">
                <a:cs typeface="B Nazanin" pitchFamily="2" charset="-78"/>
              </a:rPr>
              <a:t>درد قفسه سينه بدون دليل واضح، بطور مكرر رخ دهد</a:t>
            </a:r>
            <a:r>
              <a:rPr lang="fa-IR" sz="2400" dirty="0" smtClean="0">
                <a:cs typeface="B Nazanin" pitchFamily="2" charset="-78"/>
              </a:rPr>
              <a:t>.</a:t>
            </a:r>
            <a:endParaRPr lang="en-US" sz="2400" dirty="0">
              <a:cs typeface="B Nazanin" pitchFamily="2" charset="-78"/>
            </a:endParaRPr>
          </a:p>
        </p:txBody>
      </p:sp>
      <p:sp>
        <p:nvSpPr>
          <p:cNvPr id="7" name="Rectangle 6"/>
          <p:cNvSpPr/>
          <p:nvPr/>
        </p:nvSpPr>
        <p:spPr>
          <a:xfrm>
            <a:off x="357158" y="5000636"/>
            <a:ext cx="5223669"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fa-IR" sz="2000" dirty="0" smtClean="0">
                <a:cs typeface="B Nazanin" pitchFamily="2" charset="-78"/>
              </a:rPr>
              <a:t>براي اولين بار درد قلبي در حالت استراحت رخ دهد</a:t>
            </a:r>
            <a:endParaRPr lang="en-US" sz="2000" dirty="0">
              <a:cs typeface="B Nazanin" pitchFamily="2" charset="-78"/>
            </a:endParaRPr>
          </a:p>
        </p:txBody>
      </p:sp>
      <p:sp>
        <p:nvSpPr>
          <p:cNvPr id="8" name="Rectangle 7"/>
          <p:cNvSpPr/>
          <p:nvPr/>
        </p:nvSpPr>
        <p:spPr>
          <a:xfrm>
            <a:off x="357158" y="5715016"/>
            <a:ext cx="5214974"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fa-IR" sz="2000" dirty="0" smtClean="0">
                <a:cs typeface="B Nazanin" pitchFamily="2" charset="-78"/>
              </a:rPr>
              <a:t>درد قفسه سينه با هر يك از نشانه هاي عرق سرد و رنگ پريدگي پوست، تنگي نفس، تهوع يا استفراغ، گيجي يا سنكوپ، ضعف يا خستگي بدون علت، نبض سريع يا نامنظم رخ دهد.</a:t>
            </a:r>
            <a:endParaRPr lang="en-US" sz="2000" dirty="0" smtClean="0">
              <a:cs typeface="B Nazanin" pitchFamily="2" charset="-78"/>
            </a:endParaRPr>
          </a:p>
        </p:txBody>
      </p:sp>
      <p:sp>
        <p:nvSpPr>
          <p:cNvPr id="9" name="Rectangle 8"/>
          <p:cNvSpPr/>
          <p:nvPr/>
        </p:nvSpPr>
        <p:spPr>
          <a:xfrm>
            <a:off x="428596" y="2285992"/>
            <a:ext cx="5143536"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fa-IR" sz="2000" dirty="0" smtClean="0">
                <a:cs typeface="B Nazanin" pitchFamily="2" charset="-78"/>
              </a:rPr>
              <a:t>نشانه هاي جديدي مثل تعريق و تنگي نفس ايجاد شود</a:t>
            </a:r>
            <a:endParaRPr lang="en-US" sz="2000" dirty="0" smtClean="0">
              <a:cs typeface="B Nazanin" pitchFamily="2" charset="-78"/>
            </a:endParaRPr>
          </a:p>
        </p:txBody>
      </p:sp>
      <p:cxnSp>
        <p:nvCxnSpPr>
          <p:cNvPr id="11" name="Straight Arrow Connector 10"/>
          <p:cNvCxnSpPr/>
          <p:nvPr/>
        </p:nvCxnSpPr>
        <p:spPr>
          <a:xfrm rot="10800000">
            <a:off x="5643570" y="714356"/>
            <a:ext cx="1643074" cy="12144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rot="10800000">
            <a:off x="5643570" y="1500174"/>
            <a:ext cx="857256" cy="5000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rot="10800000">
            <a:off x="5643570" y="2500306"/>
            <a:ext cx="785818" cy="21431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rot="10800000">
            <a:off x="5643570" y="3500438"/>
            <a:ext cx="857256" cy="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rot="10800000" flipV="1">
            <a:off x="5643570" y="4143378"/>
            <a:ext cx="857258" cy="28575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rot="10800000" flipV="1">
            <a:off x="5643570" y="4786322"/>
            <a:ext cx="857254" cy="42863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rot="10800000" flipV="1">
            <a:off x="5643570" y="4857760"/>
            <a:ext cx="1714512" cy="11430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9" name="Footer Placeholder 38"/>
          <p:cNvSpPr>
            <a:spLocks noGrp="1"/>
          </p:cNvSpPr>
          <p:nvPr>
            <p:ph type="ftr" sz="quarter" idx="11"/>
          </p:nvPr>
        </p:nvSpPr>
        <p:spPr>
          <a:xfrm>
            <a:off x="5357818" y="6500834"/>
            <a:ext cx="2643206" cy="357166"/>
          </a:xfrm>
        </p:spPr>
        <p:txBody>
          <a:bodyPr/>
          <a:lstStyle/>
          <a:p>
            <a:r>
              <a:rPr lang="fa-IR" dirty="0" smtClean="0"/>
              <a:t>7 مهر 1393    روز جهانی قلب</a:t>
            </a:r>
            <a:endParaRPr lang="en-US" dirty="0"/>
          </a:p>
        </p:txBody>
      </p:sp>
      <p:sp>
        <p:nvSpPr>
          <p:cNvPr id="37" name="Slide Number Placeholder 36"/>
          <p:cNvSpPr>
            <a:spLocks noGrp="1"/>
          </p:cNvSpPr>
          <p:nvPr>
            <p:ph type="sldNum" sz="quarter" idx="12"/>
          </p:nvPr>
        </p:nvSpPr>
        <p:spPr>
          <a:xfrm>
            <a:off x="6553200" y="6500834"/>
            <a:ext cx="2376518" cy="357166"/>
          </a:xfrm>
        </p:spPr>
        <p:txBody>
          <a:bodyPr/>
          <a:lstStyle/>
          <a:p>
            <a:fld id="{37461C07-3D07-4343-86E7-4216FA54004A}"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500298" y="428604"/>
            <a:ext cx="3643338" cy="1071570"/>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cs typeface="B Titr" pitchFamily="2" charset="-78"/>
              </a:rPr>
              <a:t>سكته مغزي چيست؟</a:t>
            </a:r>
            <a:endParaRPr lang="en-US" sz="3600" dirty="0">
              <a:cs typeface="B Titr" pitchFamily="2" charset="-78"/>
            </a:endParaRPr>
          </a:p>
        </p:txBody>
      </p:sp>
      <p:sp>
        <p:nvSpPr>
          <p:cNvPr id="4" name="Rectangle 3"/>
          <p:cNvSpPr/>
          <p:nvPr/>
        </p:nvSpPr>
        <p:spPr>
          <a:xfrm>
            <a:off x="142844" y="1500174"/>
            <a:ext cx="8858312" cy="1200329"/>
          </a:xfrm>
          <a:prstGeom prst="rect">
            <a:avLst/>
          </a:prstGeom>
        </p:spPr>
        <p:txBody>
          <a:bodyPr wrap="square">
            <a:spAutoFit/>
          </a:bodyPr>
          <a:lstStyle/>
          <a:p>
            <a:pPr algn="just" rtl="1"/>
            <a:r>
              <a:rPr lang="fa-IR" sz="2400" dirty="0" smtClean="0">
                <a:cs typeface="B Nazanin" pitchFamily="2" charset="-78"/>
              </a:rPr>
              <a:t>سلولهاي مغز بايد همواره از طريق خون و اكسيژن و گلوكز تغذيه شوند. اگر سلولهاي مغز به علت پارگي شريانهاي مغزي و يا انسداد آن، در دريافت اكسيژن و گلوكز مشكل پيدا كنند، از بين مي روند و </a:t>
            </a:r>
            <a:r>
              <a:rPr lang="fa-IR" sz="2400" dirty="0" smtClean="0">
                <a:solidFill>
                  <a:srgbClr val="FF0000"/>
                </a:solidFill>
                <a:cs typeface="B Nazanin" pitchFamily="2" charset="-78"/>
              </a:rPr>
              <a:t>حمله مغزي </a:t>
            </a:r>
            <a:r>
              <a:rPr lang="fa-IR" sz="2400" dirty="0" smtClean="0">
                <a:cs typeface="B Nazanin" pitchFamily="2" charset="-78"/>
              </a:rPr>
              <a:t>يا</a:t>
            </a:r>
            <a:r>
              <a:rPr lang="fa-IR" sz="2400" dirty="0" smtClean="0">
                <a:solidFill>
                  <a:srgbClr val="FF0000"/>
                </a:solidFill>
                <a:cs typeface="B Nazanin" pitchFamily="2" charset="-78"/>
              </a:rPr>
              <a:t> سكته مغزي </a:t>
            </a:r>
            <a:r>
              <a:rPr lang="fa-IR" sz="2400" dirty="0" smtClean="0">
                <a:cs typeface="B Nazanin" pitchFamily="2" charset="-78"/>
              </a:rPr>
              <a:t>رخ مي دهد</a:t>
            </a:r>
            <a:endParaRPr lang="en-US" sz="2400" dirty="0">
              <a:cs typeface="B Nazanin" pitchFamily="2" charset="-78"/>
            </a:endParaRPr>
          </a:p>
        </p:txBody>
      </p:sp>
      <p:sp>
        <p:nvSpPr>
          <p:cNvPr id="8" name="Footer Placeholder 7"/>
          <p:cNvSpPr>
            <a:spLocks noGrp="1"/>
          </p:cNvSpPr>
          <p:nvPr>
            <p:ph type="ftr" sz="quarter" idx="11"/>
          </p:nvPr>
        </p:nvSpPr>
        <p:spPr>
          <a:xfrm>
            <a:off x="3124200" y="6429396"/>
            <a:ext cx="2895600" cy="428604"/>
          </a:xfrm>
        </p:spPr>
        <p:txBody>
          <a:bodyPr/>
          <a:lstStyle/>
          <a:p>
            <a:r>
              <a:rPr lang="fa-IR" dirty="0" smtClean="0"/>
              <a:t>7 مهر 1393    روز جهانی قلب</a:t>
            </a:r>
            <a:endParaRPr lang="en-US" dirty="0"/>
          </a:p>
        </p:txBody>
      </p:sp>
      <p:sp>
        <p:nvSpPr>
          <p:cNvPr id="6" name="Slide Number Placeholder 5"/>
          <p:cNvSpPr>
            <a:spLocks noGrp="1"/>
          </p:cNvSpPr>
          <p:nvPr>
            <p:ph type="sldNum" sz="quarter" idx="12"/>
          </p:nvPr>
        </p:nvSpPr>
        <p:spPr>
          <a:xfrm>
            <a:off x="6553200" y="6356350"/>
            <a:ext cx="2133600" cy="501650"/>
          </a:xfrm>
        </p:spPr>
        <p:txBody>
          <a:bodyPr/>
          <a:lstStyle/>
          <a:p>
            <a:fld id="{37461C07-3D07-4343-86E7-4216FA54004A}" type="slidenum">
              <a:rPr lang="en-US" smtClean="0"/>
              <a:pPr/>
              <a:t>19</a:t>
            </a:fld>
            <a:endParaRPr lang="en-US" dirty="0"/>
          </a:p>
        </p:txBody>
      </p:sp>
      <p:sp>
        <p:nvSpPr>
          <p:cNvPr id="9" name="Rectangle 8"/>
          <p:cNvSpPr/>
          <p:nvPr/>
        </p:nvSpPr>
        <p:spPr>
          <a:xfrm>
            <a:off x="214282" y="4214818"/>
            <a:ext cx="8715436" cy="1938992"/>
          </a:xfrm>
          <a:prstGeom prst="rect">
            <a:avLst/>
          </a:prstGeom>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rtl="1"/>
            <a:r>
              <a:rPr lang="fa-IR" sz="2400" b="1" dirty="0" smtClean="0">
                <a:cs typeface="B Mitra" pitchFamily="2" charset="-78"/>
              </a:rPr>
              <a:t>خطر سكته مغزي در يك فرد بستگي به زمينه ارثي، فرآيند طبيعي بدن و شيوه زندگي او دارد. عوامل ارثي يا ناشي از فرآيندهاي طبيعي، قابل تغيير نيستند، ولي عوامل اكتسابي ناشي از محيط را تا حدودي مي توان اصلاح كرد. به اين ترتيب، در مواردي كه نمي توان زمينه ارثي را تغيير داد و يا از بين برد،كاهش عوامل خطر قابل اصلاح، اهميت بيشتري پيدا مي كند.</a:t>
            </a:r>
            <a:endParaRPr lang="en-US" sz="2400" b="1" dirty="0">
              <a:cs typeface="B Mitra" pitchFamily="2" charset="-78"/>
            </a:endParaRPr>
          </a:p>
        </p:txBody>
      </p:sp>
      <p:sp>
        <p:nvSpPr>
          <p:cNvPr id="10" name="Plaque 9"/>
          <p:cNvSpPr/>
          <p:nvPr/>
        </p:nvSpPr>
        <p:spPr>
          <a:xfrm>
            <a:off x="214282" y="2786058"/>
            <a:ext cx="3643338" cy="1214446"/>
          </a:xfrm>
          <a:prstGeom prst="plaque">
            <a:avLst>
              <a:gd name="adj" fmla="val 24118"/>
            </a:avLst>
          </a:prstGeom>
          <a:solidFill>
            <a:schemeClr val="accent2">
              <a:lumMod val="20000"/>
              <a:lumOff val="80000"/>
            </a:schemeClr>
          </a:solidFill>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spcBef>
                <a:spcPct val="0"/>
              </a:spcBef>
              <a:spcAft>
                <a:spcPct val="0"/>
              </a:spcAft>
              <a:tabLst>
                <a:tab pos="1171575" algn="l"/>
                <a:tab pos="5943600" algn="r"/>
              </a:tabLst>
            </a:pPr>
            <a:r>
              <a:rPr lang="fa-IR" sz="2400" b="1" dirty="0" smtClean="0">
                <a:solidFill>
                  <a:schemeClr val="tx1"/>
                </a:solidFill>
                <a:latin typeface="Times New Roman" pitchFamily="18" charset="0"/>
                <a:ea typeface="Calibri" pitchFamily="34" charset="0"/>
                <a:cs typeface="B Nazanin" pitchFamily="2" charset="-78"/>
              </a:rPr>
              <a:t>احتمال بروز سكته مغزي در چه كساني بيشتر است؟</a:t>
            </a:r>
            <a:endParaRPr lang="fa-IR" sz="2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7 مهر 1393    روز جهانی قلب</a:t>
            </a:r>
            <a:endParaRPr lang="en-US"/>
          </a:p>
        </p:txBody>
      </p:sp>
      <p:sp>
        <p:nvSpPr>
          <p:cNvPr id="3" name="Slide Number Placeholder 2"/>
          <p:cNvSpPr>
            <a:spLocks noGrp="1"/>
          </p:cNvSpPr>
          <p:nvPr>
            <p:ph type="sldNum" sz="quarter" idx="12"/>
          </p:nvPr>
        </p:nvSpPr>
        <p:spPr/>
        <p:txBody>
          <a:bodyPr/>
          <a:lstStyle/>
          <a:p>
            <a:fld id="{37461C07-3D07-4343-86E7-4216FA54004A}" type="slidenum">
              <a:rPr lang="en-US" smtClean="0"/>
              <a:pPr/>
              <a:t>2</a:t>
            </a:fld>
            <a:endParaRPr lang="en-US"/>
          </a:p>
        </p:txBody>
      </p:sp>
      <p:sp>
        <p:nvSpPr>
          <p:cNvPr id="4" name="Rounded Rectangle 3"/>
          <p:cNvSpPr/>
          <p:nvPr/>
        </p:nvSpPr>
        <p:spPr>
          <a:xfrm>
            <a:off x="1714480" y="4714884"/>
            <a:ext cx="5572164" cy="1643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cs typeface="B Titr" pitchFamily="2" charset="-78"/>
              </a:rPr>
              <a:t>تهيه و تنظيم</a:t>
            </a:r>
            <a:r>
              <a:rPr lang="fa-IR" sz="2000" dirty="0" smtClean="0">
                <a:cs typeface="B Nazanin" pitchFamily="2" charset="-78"/>
              </a:rPr>
              <a:t> </a:t>
            </a:r>
          </a:p>
          <a:p>
            <a:pPr algn="ctr" rtl="1">
              <a:lnSpc>
                <a:spcPct val="150000"/>
              </a:lnSpc>
            </a:pPr>
            <a:r>
              <a:rPr lang="fa-IR" sz="2000" dirty="0" smtClean="0">
                <a:cs typeface="B Titr" pitchFamily="2" charset="-78"/>
              </a:rPr>
              <a:t>مهدی میرحیدری</a:t>
            </a:r>
          </a:p>
          <a:p>
            <a:pPr algn="ctr" rtl="1">
              <a:lnSpc>
                <a:spcPct val="150000"/>
              </a:lnSpc>
            </a:pPr>
            <a:r>
              <a:rPr lang="fa-IR" sz="2000" dirty="0" smtClean="0">
                <a:cs typeface="B Titr" pitchFamily="2" charset="-78"/>
              </a:rPr>
              <a:t>واحد مبارزه با بيماريهاي غير واگير</a:t>
            </a:r>
          </a:p>
          <a:p>
            <a:pPr algn="ctr" rtl="1"/>
            <a:r>
              <a:rPr lang="fa-IR" sz="2000" dirty="0" smtClean="0">
                <a:cs typeface="B Titr" pitchFamily="2" charset="-78"/>
              </a:rPr>
              <a:t> مرکز بهداشت شهرستان قم </a:t>
            </a:r>
          </a:p>
        </p:txBody>
      </p:sp>
      <p:sp>
        <p:nvSpPr>
          <p:cNvPr id="5" name="Plaque 4"/>
          <p:cNvSpPr/>
          <p:nvPr/>
        </p:nvSpPr>
        <p:spPr>
          <a:xfrm>
            <a:off x="571472" y="500042"/>
            <a:ext cx="7786742" cy="3214710"/>
          </a:xfrm>
          <a:prstGeom prst="plaque">
            <a:avLst/>
          </a:prstGeom>
          <a:solidFill>
            <a:schemeClr val="accent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cs typeface="B Titr" pitchFamily="2" charset="-78"/>
            </a:endParaRPr>
          </a:p>
          <a:p>
            <a:pPr algn="ctr"/>
            <a:r>
              <a:rPr lang="fa-IR" sz="5400" dirty="0" smtClean="0">
                <a:cs typeface="B Titr" pitchFamily="2" charset="-78"/>
              </a:rPr>
              <a:t>راه هاي پيشگيري و كنترل بيمارهاي قلبي عروقي</a:t>
            </a:r>
            <a:endParaRPr lang="en-US" sz="5400" dirty="0">
              <a:cs typeface="B Titr"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714612" y="428604"/>
            <a:ext cx="6215106" cy="200054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800" b="1" i="0" u="none" strike="noStrike" cap="none" normalizeH="0" baseline="0" dirty="0" smtClean="0">
                <a:ln>
                  <a:noFill/>
                </a:ln>
                <a:solidFill>
                  <a:schemeClr val="tx1"/>
                </a:solidFill>
                <a:effectLst/>
                <a:latin typeface="Times New Roman" pitchFamily="18" charset="0"/>
                <a:ea typeface="Calibri" pitchFamily="34" charset="0"/>
                <a:cs typeface="B Titr" pitchFamily="2" charset="-78"/>
              </a:rPr>
              <a:t>1-سن:</a:t>
            </a:r>
            <a:endParaRPr kumimoji="0" lang="en-US" sz="2000" b="1" i="0" u="none" strike="noStrike" cap="none" normalizeH="0" baseline="0" dirty="0" smtClean="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1171575" algn="l"/>
                <a:tab pos="5943600" algn="r"/>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با افزايش سن خطر بروز سكته مغزي نيز افزايش مي يابد. بعد از  55 سالگي احتمال بروز سكته مغزي به ازاي هر 10سال افزايش سن، دو برابر مي شود. البته بايد دانست كه سكته مغزي منحصر به افراد مسن نيست و در سنين پايين تر نيز ممكن است رخ دهد.</a:t>
            </a:r>
            <a:endParaRPr kumimoji="0" lang="fa-IR" sz="32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62467" name="Rectangle 3"/>
          <p:cNvSpPr>
            <a:spLocks noChangeArrowheads="1"/>
          </p:cNvSpPr>
          <p:nvPr/>
        </p:nvSpPr>
        <p:spPr bwMode="auto">
          <a:xfrm>
            <a:off x="214282" y="2928934"/>
            <a:ext cx="8715436" cy="163121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algn="justLow" rtl="1" fontAlgn="base">
              <a:spcBef>
                <a:spcPct val="0"/>
              </a:spcBef>
              <a:spcAft>
                <a:spcPct val="0"/>
              </a:spcAft>
              <a:tabLst>
                <a:tab pos="1171575" algn="l"/>
                <a:tab pos="5943600" algn="r"/>
              </a:tabLst>
            </a:pPr>
            <a:r>
              <a:rPr lang="fa-IR" sz="2800" b="1" dirty="0" smtClean="0">
                <a:solidFill>
                  <a:schemeClr val="tx1"/>
                </a:solidFill>
                <a:latin typeface="Times New Roman" pitchFamily="18" charset="0"/>
                <a:ea typeface="Calibri" pitchFamily="34" charset="0"/>
                <a:cs typeface="B Titr" pitchFamily="2" charset="-78"/>
              </a:rPr>
              <a:t>2-جنس:</a:t>
            </a:r>
            <a:endParaRPr lang="en-US" sz="2800" b="1" dirty="0" smtClean="0">
              <a:solidFill>
                <a:schemeClr val="tx1"/>
              </a:solidFill>
              <a:latin typeface="Times New Roman" pitchFamily="18" charset="0"/>
              <a:ea typeface="Calibri"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1171575" algn="l"/>
                <a:tab pos="5943600" algn="r"/>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ميزان مرگ ناشي از سكته مغزي در زنان جوان، نسبت به مردان جوان، كمتر است. در دوران بعد از يائسگي به علت تغييرات هورموني، ميزان بروز سكته مغزي در زنان به سرعت افزايش مي يابد و با مردان برابر مي شود.</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8" name="Rectangle 4"/>
          <p:cNvSpPr>
            <a:spLocks noChangeArrowheads="1"/>
          </p:cNvSpPr>
          <p:nvPr/>
        </p:nvSpPr>
        <p:spPr bwMode="auto">
          <a:xfrm>
            <a:off x="214282" y="5000636"/>
            <a:ext cx="8643998" cy="95410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R="0" lvl="0" indent="0" algn="justLow" rtl="1" fontAlgn="base">
              <a:lnSpc>
                <a:spcPct val="100000"/>
              </a:lnSpc>
              <a:spcBef>
                <a:spcPct val="0"/>
              </a:spcBef>
              <a:spcAft>
                <a:spcPct val="0"/>
              </a:spcAft>
              <a:buClrTx/>
              <a:buSzTx/>
              <a:buFontTx/>
              <a:buNone/>
              <a:tabLst>
                <a:tab pos="1171575" algn="l"/>
                <a:tab pos="5943600" algn="r"/>
              </a:tabLst>
            </a:pPr>
            <a:r>
              <a:rPr lang="fa-IR" sz="2700" b="1" dirty="0" smtClean="0">
                <a:solidFill>
                  <a:schemeClr val="tx1"/>
                </a:solidFill>
                <a:latin typeface="Times New Roman" pitchFamily="18" charset="0"/>
                <a:ea typeface="Calibri" pitchFamily="34" charset="0"/>
                <a:cs typeface="B Titr" pitchFamily="2" charset="-78"/>
              </a:rPr>
              <a:t>3-زمينه خانوادگي يا ژنتيكي:</a:t>
            </a:r>
            <a:endParaRPr lang="en-US" sz="2700" b="1" dirty="0" smtClean="0">
              <a:solidFill>
                <a:schemeClr val="tx1"/>
              </a:solidFill>
              <a:latin typeface="Times New Roman" pitchFamily="18" charset="0"/>
              <a:ea typeface="Calibri"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1171575" algn="l"/>
                <a:tab pos="5943600" algn="r"/>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در بعضي از خانواده ها، بروز اين بيماري ها بيشتر است</a:t>
            </a:r>
            <a:r>
              <a:rPr kumimoji="0" lang="fa-IR" sz="28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a:t>
            </a:r>
            <a:endParaRPr kumimoji="0" lang="fa-I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val 5"/>
          <p:cNvSpPr/>
          <p:nvPr/>
        </p:nvSpPr>
        <p:spPr>
          <a:xfrm>
            <a:off x="214282" y="285728"/>
            <a:ext cx="2428892" cy="2357454"/>
          </a:xfrm>
          <a:prstGeom prst="ellipse">
            <a:avLst/>
          </a:prstGeom>
          <a:effectLst>
            <a:glow rad="228600">
              <a:schemeClr val="accent2">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lnSpc>
                <a:spcPct val="150000"/>
              </a:lnSpc>
              <a:spcBef>
                <a:spcPct val="0"/>
              </a:spcBef>
              <a:spcAft>
                <a:spcPct val="0"/>
              </a:spcAft>
              <a:tabLst>
                <a:tab pos="1171575" algn="l"/>
                <a:tab pos="5943600" algn="r"/>
              </a:tabLst>
            </a:pPr>
            <a:r>
              <a:rPr lang="fa-IR" sz="2800" b="1" dirty="0" smtClean="0">
                <a:solidFill>
                  <a:srgbClr val="FF0000"/>
                </a:solidFill>
                <a:latin typeface="Times New Roman" pitchFamily="18" charset="0"/>
                <a:ea typeface="Calibri" pitchFamily="34" charset="0"/>
                <a:cs typeface="B Titr" pitchFamily="2" charset="-78"/>
              </a:rPr>
              <a:t>عوامل خطر غير قابل اصلاح</a:t>
            </a:r>
            <a:endParaRPr lang="fa-IR" sz="2800" dirty="0" smtClean="0">
              <a:solidFill>
                <a:srgbClr val="FF0000"/>
              </a:solidFill>
              <a:latin typeface="Arial" pitchFamily="34" charset="0"/>
              <a:cs typeface="B Titr" pitchFamily="2" charset="-78"/>
            </a:endParaRPr>
          </a:p>
        </p:txBody>
      </p:sp>
      <p:sp>
        <p:nvSpPr>
          <p:cNvPr id="9" name="Footer Placeholder 8"/>
          <p:cNvSpPr>
            <a:spLocks noGrp="1"/>
          </p:cNvSpPr>
          <p:nvPr>
            <p:ph type="ftr" sz="quarter" idx="11"/>
          </p:nvPr>
        </p:nvSpPr>
        <p:spPr/>
        <p:txBody>
          <a:bodyPr/>
          <a:lstStyle/>
          <a:p>
            <a:r>
              <a:rPr lang="fa-IR" smtClean="0"/>
              <a:t>7 مهر 1393    روز جهانی قلب</a:t>
            </a:r>
            <a:endParaRPr lang="en-US"/>
          </a:p>
        </p:txBody>
      </p:sp>
      <p:sp>
        <p:nvSpPr>
          <p:cNvPr id="7" name="Slide Number Placeholder 6"/>
          <p:cNvSpPr>
            <a:spLocks noGrp="1"/>
          </p:cNvSpPr>
          <p:nvPr>
            <p:ph type="sldNum" sz="quarter" idx="12"/>
          </p:nvPr>
        </p:nvSpPr>
        <p:spPr/>
        <p:txBody>
          <a:bodyPr/>
          <a:lstStyle/>
          <a:p>
            <a:fld id="{37461C07-3D07-4343-86E7-4216FA54004A}"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1357290" y="214290"/>
            <a:ext cx="6500858" cy="523220"/>
          </a:xfrm>
          <a:prstGeom prst="rect">
            <a:avLst/>
          </a:prstGeom>
          <a:ln>
            <a:headEnd/>
            <a:tailEnd/>
          </a:ln>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800" b="1" i="0" u="none" strike="noStrike" cap="none" normalizeH="0" baseline="0" dirty="0" smtClean="0">
                <a:ln>
                  <a:noFill/>
                </a:ln>
                <a:solidFill>
                  <a:srgbClr val="00B050"/>
                </a:solidFill>
                <a:effectLst/>
                <a:latin typeface="Times New Roman" pitchFamily="18" charset="0"/>
                <a:ea typeface="Calibri" pitchFamily="34" charset="0"/>
                <a:cs typeface="B Titr" pitchFamily="2" charset="-78"/>
              </a:rPr>
              <a:t>عوامل خطر قابل اصلاح در سكته مغزي</a:t>
            </a:r>
            <a:endParaRPr kumimoji="0" lang="fa-IR" sz="2800" b="0" i="0" u="none" strike="noStrike" cap="none" normalizeH="0" baseline="0" dirty="0" smtClean="0">
              <a:ln>
                <a:noFill/>
              </a:ln>
              <a:solidFill>
                <a:srgbClr val="00B050"/>
              </a:solidFill>
              <a:effectLst/>
              <a:latin typeface="Arial" pitchFamily="34" charset="0"/>
              <a:cs typeface="B Titr" pitchFamily="2" charset="-78"/>
            </a:endParaRPr>
          </a:p>
        </p:txBody>
      </p:sp>
      <p:sp>
        <p:nvSpPr>
          <p:cNvPr id="63490" name="Rectangle 2"/>
          <p:cNvSpPr>
            <a:spLocks noChangeArrowheads="1"/>
          </p:cNvSpPr>
          <p:nvPr/>
        </p:nvSpPr>
        <p:spPr bwMode="auto">
          <a:xfrm>
            <a:off x="214282" y="1000108"/>
            <a:ext cx="8695498" cy="104644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171575" algn="l"/>
                <a:tab pos="5943600" algn="r"/>
              </a:tabLst>
            </a:pPr>
            <a:r>
              <a:rPr kumimoji="0" lang="fa-IR" b="1" i="0" u="none" strike="noStrike" cap="none" normalizeH="0" baseline="0" dirty="0" smtClean="0">
                <a:ln>
                  <a:noFill/>
                </a:ln>
                <a:solidFill>
                  <a:srgbClr val="C00000"/>
                </a:solidFill>
                <a:effectLst/>
                <a:latin typeface="Times New Roman" pitchFamily="18" charset="0"/>
                <a:ea typeface="Calibri" pitchFamily="34" charset="0"/>
                <a:cs typeface="B Titr" pitchFamily="2" charset="-78"/>
              </a:rPr>
              <a:t>1. فشارخون بالا:</a:t>
            </a:r>
            <a:endParaRPr kumimoji="0" lang="en-US" sz="1400" b="1" i="0" u="none" strike="noStrike" cap="none" normalizeH="0" baseline="0" dirty="0" smtClean="0">
              <a:ln>
                <a:noFill/>
              </a:ln>
              <a:solidFill>
                <a:srgbClr val="C00000"/>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1171575" algn="l"/>
                <a:tab pos="5943600" algn="r"/>
              </a:tabLst>
            </a:pPr>
            <a:r>
              <a:rPr lang="fa-IR" sz="2000" dirty="0" smtClean="0">
                <a:solidFill>
                  <a:schemeClr val="tx1"/>
                </a:solidFill>
                <a:latin typeface="Times New Roman" pitchFamily="18" charset="0"/>
                <a:ea typeface="Calibri" pitchFamily="34" charset="0"/>
                <a:cs typeface="B Nazanin" pitchFamily="2" charset="-78"/>
              </a:rPr>
              <a:t>فشارخون بالا مهمترين عامل سكته مغزي است و بسياري از سكته هاي مغزي با تشخيص و كنترل فشارخون بالا قابل پيشگيري خواهند بود</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1" name="Rectangle 3"/>
          <p:cNvSpPr>
            <a:spLocks noChangeArrowheads="1"/>
          </p:cNvSpPr>
          <p:nvPr/>
        </p:nvSpPr>
        <p:spPr bwMode="auto">
          <a:xfrm>
            <a:off x="214282" y="2285992"/>
            <a:ext cx="8715436" cy="6771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171575" algn="l"/>
                <a:tab pos="5943600" algn="r"/>
              </a:tabLst>
            </a:pPr>
            <a:r>
              <a:rPr lang="fa-IR" b="1" dirty="0" smtClean="0">
                <a:solidFill>
                  <a:srgbClr val="C00000"/>
                </a:solidFill>
                <a:latin typeface="Times New Roman" pitchFamily="18" charset="0"/>
                <a:ea typeface="Calibri" pitchFamily="34" charset="0"/>
                <a:cs typeface="B Titr" pitchFamily="2" charset="-78"/>
              </a:rPr>
              <a:t>2. بيماريهاي قلبي </a:t>
            </a:r>
            <a:r>
              <a:rPr lang="fa-IR" sz="1600" b="1" dirty="0" smtClean="0">
                <a:solidFill>
                  <a:srgbClr val="C00000"/>
                </a:solidFill>
                <a:latin typeface="Times New Roman" pitchFamily="18" charset="0"/>
                <a:ea typeface="Calibri" pitchFamily="34" charset="0"/>
                <a:cs typeface="B Titr" pitchFamily="2" charset="-78"/>
              </a:rPr>
              <a:t>(مانند بيماري عروق كرونر و يا اختلال در آهنگ ضربان قلب) و بيماري در ساير عروق بدن:</a:t>
            </a:r>
            <a:endParaRPr lang="en-US" sz="1600" b="1" dirty="0" smtClean="0">
              <a:solidFill>
                <a:srgbClr val="C00000"/>
              </a:solidFill>
              <a:latin typeface="Times New Roman" pitchFamily="18" charset="0"/>
              <a:ea typeface="Calibri"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1171575" algn="l"/>
                <a:tab pos="5943600" algn="r"/>
              </a:tabLst>
            </a:pPr>
            <a:r>
              <a:rPr kumimoji="0" lang="fa-IR" sz="20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دومين عامل خطر مهم سكته مغزي و مرگ ناشي از آن بيماري ها هستند.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2" name="Rectangle 4"/>
          <p:cNvSpPr>
            <a:spLocks noChangeArrowheads="1"/>
          </p:cNvSpPr>
          <p:nvPr/>
        </p:nvSpPr>
        <p:spPr bwMode="auto">
          <a:xfrm>
            <a:off x="214282" y="3286124"/>
            <a:ext cx="8643998" cy="98488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171575" algn="l"/>
                <a:tab pos="5943600" algn="r"/>
              </a:tabLst>
            </a:pPr>
            <a:r>
              <a:rPr lang="fa-IR" b="1" dirty="0" smtClean="0">
                <a:solidFill>
                  <a:srgbClr val="C00000"/>
                </a:solidFill>
                <a:latin typeface="Times New Roman" pitchFamily="18" charset="0"/>
                <a:ea typeface="Calibri" pitchFamily="34" charset="0"/>
                <a:cs typeface="B Titr" pitchFamily="2" charset="-78"/>
              </a:rPr>
              <a:t>3. مصرف دخانيات:</a:t>
            </a:r>
            <a:endParaRPr lang="en-US" b="1" dirty="0" smtClean="0">
              <a:solidFill>
                <a:srgbClr val="C00000"/>
              </a:solidFill>
              <a:latin typeface="Times New Roman" pitchFamily="18" charset="0"/>
              <a:ea typeface="Calibri"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1171575" algn="l"/>
                <a:tab pos="5943600" algn="r"/>
              </a:tabLst>
            </a:pPr>
            <a:r>
              <a:rPr kumimoji="0" lang="fa-IR" sz="20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مصرف مواد دخاني به ويژه اگر با مصرف قرص جلوگيري از بارداري همراه باشد، خطر بروز سكته مغزي را افزايش مي دهد.</a:t>
            </a:r>
            <a:endParaRPr kumimoji="0" lang="fa-IR" sz="20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63493" name="Rectangle 5"/>
          <p:cNvSpPr>
            <a:spLocks noChangeArrowheads="1"/>
          </p:cNvSpPr>
          <p:nvPr/>
        </p:nvSpPr>
        <p:spPr bwMode="auto">
          <a:xfrm>
            <a:off x="285720" y="4572008"/>
            <a:ext cx="8643966" cy="7386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Low" rtl="1" fontAlgn="base">
              <a:spcBef>
                <a:spcPct val="0"/>
              </a:spcBef>
              <a:spcAft>
                <a:spcPct val="0"/>
              </a:spcAft>
              <a:buFontTx/>
              <a:buNone/>
              <a:tabLst>
                <a:tab pos="1171575" algn="l"/>
                <a:tab pos="5943600" algn="r"/>
              </a:tabLst>
            </a:pPr>
            <a:r>
              <a:rPr lang="fa-IR" b="1" dirty="0" smtClean="0">
                <a:solidFill>
                  <a:srgbClr val="C00000"/>
                </a:solidFill>
                <a:latin typeface="Times New Roman" pitchFamily="18" charset="0"/>
                <a:ea typeface="Calibri" pitchFamily="34" charset="0"/>
                <a:cs typeface="B Titr" pitchFamily="2" charset="-78"/>
              </a:rPr>
              <a:t>4. سابقه سكته مغزي يا حمله ايسكمي مغزي گذرا:</a:t>
            </a:r>
            <a:endParaRPr lang="en-US" b="1" dirty="0" smtClean="0">
              <a:solidFill>
                <a:srgbClr val="C00000"/>
              </a:solidFill>
              <a:latin typeface="Times New Roman" pitchFamily="18" charset="0"/>
              <a:ea typeface="Calibri"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1171575" algn="l"/>
                <a:tab pos="5943600" algn="r"/>
              </a:tabLst>
            </a:pPr>
            <a:r>
              <a:rPr kumimoji="0" lang="fa-IR" sz="20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احتمال بروز سكته مغزي را چند برابر بيشتر مي كند</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4" name="Rectangle 6"/>
          <p:cNvSpPr>
            <a:spLocks noChangeArrowheads="1"/>
          </p:cNvSpPr>
          <p:nvPr/>
        </p:nvSpPr>
        <p:spPr bwMode="auto">
          <a:xfrm>
            <a:off x="285720" y="5715016"/>
            <a:ext cx="8572560" cy="67710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R="0" lvl="0" indent="0" algn="justLow" rtl="1" fontAlgn="base">
              <a:lnSpc>
                <a:spcPct val="100000"/>
              </a:lnSpc>
              <a:spcBef>
                <a:spcPct val="0"/>
              </a:spcBef>
              <a:spcAft>
                <a:spcPct val="0"/>
              </a:spcAft>
              <a:buClrTx/>
              <a:buSzTx/>
              <a:tabLst>
                <a:tab pos="1171575" algn="l"/>
                <a:tab pos="5943600" algn="r"/>
              </a:tabLst>
            </a:pPr>
            <a:r>
              <a:rPr lang="fa-IR" b="1" dirty="0" smtClean="0">
                <a:solidFill>
                  <a:srgbClr val="C00000"/>
                </a:solidFill>
                <a:latin typeface="Times New Roman" pitchFamily="18" charset="0"/>
                <a:ea typeface="Calibri" pitchFamily="34" charset="0"/>
                <a:cs typeface="B Titr" pitchFamily="2" charset="-78"/>
              </a:rPr>
              <a:t>5. غلظت خون:</a:t>
            </a:r>
            <a:endParaRPr lang="en-US" b="1" dirty="0" smtClean="0">
              <a:solidFill>
                <a:srgbClr val="C00000"/>
              </a:solidFill>
              <a:latin typeface="Times New Roman" pitchFamily="18" charset="0"/>
              <a:ea typeface="Calibri"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1171575" algn="l"/>
                <a:tab pos="5943600" algn="r"/>
              </a:tabLst>
            </a:pPr>
            <a:r>
              <a:rPr kumimoji="0" lang="fa-IR" sz="20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تعداد زياد گلبول قرمز خون، مي تواند احتمال ايجاد لخته را افزايش دهد و احتمال سكته مغزي را بالا ببرد.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Footer Placeholder 10"/>
          <p:cNvSpPr>
            <a:spLocks noGrp="1"/>
          </p:cNvSpPr>
          <p:nvPr>
            <p:ph type="ftr" sz="quarter" idx="11"/>
          </p:nvPr>
        </p:nvSpPr>
        <p:spPr>
          <a:xfrm>
            <a:off x="3124200" y="6500834"/>
            <a:ext cx="2895600" cy="357166"/>
          </a:xfrm>
        </p:spPr>
        <p:txBody>
          <a:bodyPr/>
          <a:lstStyle/>
          <a:p>
            <a:r>
              <a:rPr lang="fa-IR" dirty="0" smtClean="0"/>
              <a:t>7 مهر 1393    روز جهانی قلب</a:t>
            </a:r>
            <a:endParaRPr lang="en-US" dirty="0"/>
          </a:p>
        </p:txBody>
      </p:sp>
      <p:sp>
        <p:nvSpPr>
          <p:cNvPr id="9" name="Slide Number Placeholder 8"/>
          <p:cNvSpPr>
            <a:spLocks noGrp="1"/>
          </p:cNvSpPr>
          <p:nvPr>
            <p:ph type="sldNum" sz="quarter" idx="12"/>
          </p:nvPr>
        </p:nvSpPr>
        <p:spPr>
          <a:xfrm>
            <a:off x="6553200" y="6429396"/>
            <a:ext cx="2133600" cy="428604"/>
          </a:xfrm>
        </p:spPr>
        <p:txBody>
          <a:bodyPr/>
          <a:lstStyle/>
          <a:p>
            <a:fld id="{37461C07-3D07-4343-86E7-4216FA54004A}"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214282" y="2571744"/>
            <a:ext cx="8715436" cy="104644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R="0" lvl="0" indent="0" algn="justLow" rtl="1" fontAlgn="base">
              <a:lnSpc>
                <a:spcPct val="100000"/>
              </a:lnSpc>
              <a:spcBef>
                <a:spcPct val="0"/>
              </a:spcBef>
              <a:spcAft>
                <a:spcPct val="0"/>
              </a:spcAft>
              <a:buClrTx/>
              <a:buSzTx/>
              <a:buFontTx/>
              <a:buNone/>
              <a:tabLst>
                <a:tab pos="1171575" algn="l"/>
                <a:tab pos="5943600" algn="r"/>
              </a:tabLst>
            </a:pPr>
            <a:r>
              <a:rPr lang="fa-IR" b="1" dirty="0" smtClean="0">
                <a:solidFill>
                  <a:srgbClr val="C00000"/>
                </a:solidFill>
                <a:latin typeface="Times New Roman" pitchFamily="18" charset="0"/>
                <a:ea typeface="Calibri" pitchFamily="34" charset="0"/>
                <a:cs typeface="B Titr" pitchFamily="2" charset="-78"/>
              </a:rPr>
              <a:t>7. ديابت:</a:t>
            </a:r>
            <a:endParaRPr lang="en-US" b="1" dirty="0" smtClean="0">
              <a:solidFill>
                <a:srgbClr val="C00000"/>
              </a:solidFill>
              <a:latin typeface="Times New Roman" pitchFamily="18" charset="0"/>
              <a:ea typeface="Calibri" pitchFamily="34" charset="0"/>
              <a:cs typeface="B Titr" pitchFamily="2" charset="-78"/>
            </a:endParaRPr>
          </a:p>
          <a:p>
            <a:pPr marR="0" indent="0" algn="justLow" rtl="1" eaLnBrk="0" fontAlgn="base" hangingPunct="0">
              <a:lnSpc>
                <a:spcPct val="100000"/>
              </a:lnSpc>
              <a:spcBef>
                <a:spcPct val="0"/>
              </a:spcBef>
              <a:spcAft>
                <a:spcPct val="0"/>
              </a:spcAft>
              <a:buClrTx/>
              <a:buSzTx/>
              <a:buFontTx/>
              <a:buNone/>
              <a:tabLst>
                <a:tab pos="1171575" algn="l"/>
                <a:tab pos="5943600" algn="r"/>
              </a:tabLst>
            </a:pPr>
            <a:r>
              <a:rPr lang="fa-IR" sz="2200" dirty="0" smtClean="0">
                <a:latin typeface="Times New Roman" pitchFamily="18" charset="0"/>
                <a:ea typeface="Calibri" pitchFamily="34" charset="0"/>
                <a:cs typeface="B Mitra" pitchFamily="2" charset="-78"/>
              </a:rPr>
              <a:t>موجب آسيب عروق خوني و سرعت گرفتن روند ايجاد تصلب شرايين (آترواسكلروز) از جمله شريانهاي مغزي مي شود.</a:t>
            </a:r>
          </a:p>
        </p:txBody>
      </p:sp>
      <p:sp>
        <p:nvSpPr>
          <p:cNvPr id="64514" name="Rectangle 2"/>
          <p:cNvSpPr>
            <a:spLocks noChangeArrowheads="1"/>
          </p:cNvSpPr>
          <p:nvPr/>
        </p:nvSpPr>
        <p:spPr bwMode="auto">
          <a:xfrm>
            <a:off x="285720" y="3857628"/>
            <a:ext cx="8595382" cy="7078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Low" rtl="1" fontAlgn="base">
              <a:spcBef>
                <a:spcPct val="0"/>
              </a:spcBef>
              <a:spcAft>
                <a:spcPct val="0"/>
              </a:spcAft>
              <a:tabLst>
                <a:tab pos="1171575" algn="l"/>
                <a:tab pos="5943600" algn="r"/>
              </a:tabLst>
            </a:pPr>
            <a:r>
              <a:rPr lang="fa-IR" b="1" dirty="0" smtClean="0">
                <a:solidFill>
                  <a:srgbClr val="C00000"/>
                </a:solidFill>
                <a:latin typeface="Times New Roman" pitchFamily="18" charset="0"/>
                <a:ea typeface="Calibri" pitchFamily="34" charset="0"/>
                <a:cs typeface="B Titr" pitchFamily="2" charset="-78"/>
              </a:rPr>
              <a:t>8. مصرف الكل:</a:t>
            </a:r>
            <a:endParaRPr lang="en-US" b="1" dirty="0" smtClean="0">
              <a:solidFill>
                <a:srgbClr val="C00000"/>
              </a:solidFill>
              <a:latin typeface="Times New Roman" pitchFamily="18" charset="0"/>
              <a:ea typeface="Calibri"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1171575" algn="l"/>
                <a:tab pos="5943600" algn="r"/>
              </a:tabLst>
            </a:pPr>
            <a:r>
              <a:rPr lang="fa-IR" sz="2200" dirty="0" smtClean="0">
                <a:latin typeface="Times New Roman" pitchFamily="18" charset="0"/>
                <a:ea typeface="Calibri" pitchFamily="34" charset="0"/>
                <a:cs typeface="B Mitra" pitchFamily="2" charset="-78"/>
              </a:rPr>
              <a:t>مصرف مشروبات الكلي نيز احتمال سكته مغزي را افزايش مي دهد.</a:t>
            </a:r>
          </a:p>
        </p:txBody>
      </p:sp>
      <p:sp>
        <p:nvSpPr>
          <p:cNvPr id="64515" name="Rectangle 3"/>
          <p:cNvSpPr>
            <a:spLocks noChangeArrowheads="1"/>
          </p:cNvSpPr>
          <p:nvPr/>
        </p:nvSpPr>
        <p:spPr bwMode="auto">
          <a:xfrm>
            <a:off x="285720" y="4786322"/>
            <a:ext cx="8643998" cy="70788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R="0" lvl="0" indent="0" algn="justLow" rtl="1" fontAlgn="base">
              <a:lnSpc>
                <a:spcPct val="100000"/>
              </a:lnSpc>
              <a:spcBef>
                <a:spcPct val="0"/>
              </a:spcBef>
              <a:spcAft>
                <a:spcPct val="0"/>
              </a:spcAft>
              <a:buClrTx/>
              <a:buSzTx/>
              <a:buFontTx/>
              <a:buNone/>
              <a:tabLst>
                <a:tab pos="1171575" algn="l"/>
                <a:tab pos="5943600" algn="r"/>
              </a:tabLst>
            </a:pPr>
            <a:r>
              <a:rPr lang="fa-IR" b="1" dirty="0" smtClean="0">
                <a:solidFill>
                  <a:srgbClr val="C00000"/>
                </a:solidFill>
                <a:latin typeface="Times New Roman" pitchFamily="18" charset="0"/>
                <a:ea typeface="Calibri" pitchFamily="34" charset="0"/>
                <a:cs typeface="B Titr" pitchFamily="2" charset="-78"/>
              </a:rPr>
              <a:t>9. كم تحركي :</a:t>
            </a:r>
            <a:endParaRPr lang="en-US" b="1" dirty="0" smtClean="0">
              <a:solidFill>
                <a:srgbClr val="C00000"/>
              </a:solidFill>
              <a:latin typeface="Times New Roman" pitchFamily="18" charset="0"/>
              <a:ea typeface="Calibri" pitchFamily="34" charset="0"/>
              <a:cs typeface="B Titr" pitchFamily="2" charset="-78"/>
            </a:endParaRPr>
          </a:p>
          <a:p>
            <a:pPr algn="justLow" rtl="1" eaLnBrk="0" fontAlgn="base" hangingPunct="0">
              <a:spcBef>
                <a:spcPct val="0"/>
              </a:spcBef>
              <a:spcAft>
                <a:spcPct val="0"/>
              </a:spcAft>
              <a:tabLst>
                <a:tab pos="1171575" algn="l"/>
                <a:tab pos="5943600" algn="r"/>
              </a:tabLst>
            </a:pPr>
            <a:r>
              <a:rPr lang="fa-IR" sz="2200" dirty="0" smtClean="0">
                <a:latin typeface="Times New Roman" pitchFamily="18" charset="0"/>
                <a:ea typeface="Calibri" pitchFamily="34" charset="0"/>
                <a:cs typeface="B Mitra" pitchFamily="2" charset="-78"/>
              </a:rPr>
              <a:t>به طور غير مستقيم در ايجاد خطر سكته مغزي نقش دارد. در واقع كم تحركي موجب چاقي مي شود.</a:t>
            </a:r>
          </a:p>
        </p:txBody>
      </p:sp>
      <p:sp>
        <p:nvSpPr>
          <p:cNvPr id="64516" name="Rectangle 4"/>
          <p:cNvSpPr>
            <a:spLocks noChangeArrowheads="1"/>
          </p:cNvSpPr>
          <p:nvPr/>
        </p:nvSpPr>
        <p:spPr bwMode="auto">
          <a:xfrm>
            <a:off x="285720" y="5715016"/>
            <a:ext cx="8643998" cy="70788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justLow" rtl="1" fontAlgn="base">
              <a:spcBef>
                <a:spcPct val="0"/>
              </a:spcBef>
              <a:spcAft>
                <a:spcPct val="0"/>
              </a:spcAft>
              <a:tabLst>
                <a:tab pos="1171575" algn="l"/>
                <a:tab pos="5943600" algn="r"/>
              </a:tabLst>
            </a:pPr>
            <a:r>
              <a:rPr lang="fa-IR" b="1" dirty="0" smtClean="0">
                <a:solidFill>
                  <a:srgbClr val="C00000"/>
                </a:solidFill>
                <a:latin typeface="Times New Roman" pitchFamily="18" charset="0"/>
                <a:ea typeface="Calibri" pitchFamily="34" charset="0"/>
                <a:cs typeface="B Titr" pitchFamily="2" charset="-78"/>
              </a:rPr>
              <a:t>10. چاقي :</a:t>
            </a:r>
            <a:endParaRPr lang="en-US" b="1" dirty="0" smtClean="0">
              <a:solidFill>
                <a:srgbClr val="C00000"/>
              </a:solidFill>
              <a:latin typeface="Times New Roman" pitchFamily="18" charset="0"/>
              <a:ea typeface="Calibri"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1171575" algn="l"/>
                <a:tab pos="5943600" algn="r"/>
              </a:tabLst>
            </a:pPr>
            <a:r>
              <a:rPr lang="fa-IR" sz="2200" dirty="0" smtClean="0">
                <a:latin typeface="Times New Roman" pitchFamily="18" charset="0"/>
                <a:ea typeface="Calibri" pitchFamily="34" charset="0"/>
                <a:cs typeface="B Mitra" pitchFamily="2" charset="-78"/>
              </a:rPr>
              <a:t>چاقي موجب ديابت و فشار خون بالا مي گردد و مي تواند سبب خطر بروز سكته مغزي شود</a:t>
            </a:r>
            <a:r>
              <a:rPr kumimoji="0" lang="fa-IR" sz="1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14282" y="1000108"/>
            <a:ext cx="8786874"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Low" rtl="1" fontAlgn="base">
              <a:spcBef>
                <a:spcPct val="0"/>
              </a:spcBef>
              <a:spcAft>
                <a:spcPct val="0"/>
              </a:spcAft>
              <a:tabLst>
                <a:tab pos="1171575" algn="l"/>
                <a:tab pos="5943600" algn="r"/>
              </a:tabLst>
            </a:pPr>
            <a:r>
              <a:rPr lang="fa-IR" b="1" dirty="0" smtClean="0">
                <a:solidFill>
                  <a:srgbClr val="C00000"/>
                </a:solidFill>
                <a:latin typeface="Times New Roman" pitchFamily="18" charset="0"/>
                <a:ea typeface="Calibri" pitchFamily="34" charset="0"/>
                <a:cs typeface="B Titr" pitchFamily="2" charset="-78"/>
              </a:rPr>
              <a:t>6. اختلال چربي هاي خون:</a:t>
            </a:r>
            <a:endParaRPr lang="en-US" b="1" dirty="0" smtClean="0">
              <a:solidFill>
                <a:srgbClr val="C00000"/>
              </a:solidFill>
              <a:latin typeface="Times New Roman" pitchFamily="18" charset="0"/>
              <a:ea typeface="Calibri" pitchFamily="34" charset="0"/>
              <a:cs typeface="B Titr" pitchFamily="2" charset="-78"/>
            </a:endParaRPr>
          </a:p>
          <a:p>
            <a:pPr lvl="0" algn="justLow" rtl="1" eaLnBrk="0" fontAlgn="base" hangingPunct="0">
              <a:spcBef>
                <a:spcPct val="0"/>
              </a:spcBef>
              <a:spcAft>
                <a:spcPct val="0"/>
              </a:spcAft>
              <a:tabLst>
                <a:tab pos="1171575" algn="l"/>
                <a:tab pos="5943600" algn="r"/>
              </a:tabLst>
            </a:pPr>
            <a:r>
              <a:rPr lang="fa-IR" sz="2200" dirty="0" smtClean="0">
                <a:latin typeface="Times New Roman" pitchFamily="18" charset="0"/>
                <a:ea typeface="Calibri" pitchFamily="34" charset="0"/>
                <a:cs typeface="B Mitra" pitchFamily="2" charset="-78"/>
              </a:rPr>
              <a:t>كلسترول خون بالا خطر سكته مغزي را افزايش مي دهد، چون سبب افزايش رسوب چربي در جدار رگ ها مي شود و با باريك شدن مجراي شريانها و كاهش جريان خون به مغز، بروز سكته مغزي را باعث مي گردد. كلسترول كلسترول بالا در خون مي تواند با تغييراتي در رژيم غذايي و در بعضي موارد مصرف دارو كاهش يابد.</a:t>
            </a:r>
            <a:endParaRPr lang="fa-IR" sz="2200" dirty="0" smtClean="0">
              <a:latin typeface="Arial" pitchFamily="34" charset="0"/>
              <a:cs typeface="B Mitra" pitchFamily="2" charset="-78"/>
            </a:endParaRPr>
          </a:p>
        </p:txBody>
      </p:sp>
      <p:sp>
        <p:nvSpPr>
          <p:cNvPr id="7" name="Rectangle 1"/>
          <p:cNvSpPr>
            <a:spLocks noChangeArrowheads="1"/>
          </p:cNvSpPr>
          <p:nvPr/>
        </p:nvSpPr>
        <p:spPr bwMode="auto">
          <a:xfrm>
            <a:off x="1357290" y="214290"/>
            <a:ext cx="6500858" cy="523220"/>
          </a:xfrm>
          <a:prstGeom prst="rect">
            <a:avLst/>
          </a:prstGeom>
          <a:ln>
            <a:headEnd/>
            <a:tailEnd/>
          </a:ln>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800" b="1" i="0" u="none" strike="noStrike" cap="none" normalizeH="0" baseline="0" dirty="0" smtClean="0">
                <a:ln>
                  <a:noFill/>
                </a:ln>
                <a:solidFill>
                  <a:schemeClr val="tx1"/>
                </a:solidFill>
                <a:effectLst/>
                <a:latin typeface="Times New Roman" pitchFamily="18" charset="0"/>
                <a:ea typeface="Calibri" pitchFamily="34" charset="0"/>
                <a:cs typeface="B Titr" pitchFamily="2" charset="-78"/>
              </a:rPr>
              <a:t>عوامل خطر قابل اصلاح در سكته مغزي </a:t>
            </a:r>
            <a:r>
              <a:rPr kumimoji="0" lang="fa-IR" sz="1600" b="1" i="0" u="none" strike="noStrike" cap="none" normalizeH="0" baseline="0" dirty="0" smtClean="0">
                <a:ln>
                  <a:noFill/>
                </a:ln>
                <a:solidFill>
                  <a:schemeClr val="tx1"/>
                </a:solidFill>
                <a:effectLst/>
                <a:latin typeface="Times New Roman" pitchFamily="18" charset="0"/>
                <a:ea typeface="Calibri" pitchFamily="34" charset="0"/>
                <a:cs typeface="B Titr" pitchFamily="2" charset="-78"/>
              </a:rPr>
              <a:t>(ادامه)</a:t>
            </a:r>
            <a:endParaRPr kumimoji="0" lang="fa-IR" sz="1600" b="0" i="0" u="none" strike="noStrike" cap="none" normalizeH="0" baseline="0" dirty="0" smtClean="0">
              <a:ln>
                <a:noFill/>
              </a:ln>
              <a:solidFill>
                <a:schemeClr val="tx1"/>
              </a:solidFill>
              <a:effectLst/>
              <a:latin typeface="Arial" pitchFamily="34" charset="0"/>
              <a:cs typeface="B Titr" pitchFamily="2" charset="-78"/>
            </a:endParaRPr>
          </a:p>
        </p:txBody>
      </p:sp>
      <p:sp>
        <p:nvSpPr>
          <p:cNvPr id="10" name="Footer Placeholder 9"/>
          <p:cNvSpPr>
            <a:spLocks noGrp="1"/>
          </p:cNvSpPr>
          <p:nvPr>
            <p:ph type="ftr" sz="quarter" idx="11"/>
          </p:nvPr>
        </p:nvSpPr>
        <p:spPr>
          <a:xfrm>
            <a:off x="3124200" y="6500834"/>
            <a:ext cx="2895600" cy="357166"/>
          </a:xfrm>
        </p:spPr>
        <p:txBody>
          <a:bodyPr/>
          <a:lstStyle/>
          <a:p>
            <a:r>
              <a:rPr lang="fa-IR" dirty="0" smtClean="0"/>
              <a:t>7 مهر 1393    روز جهانی قلب</a:t>
            </a:r>
            <a:endParaRPr lang="en-US" dirty="0"/>
          </a:p>
        </p:txBody>
      </p:sp>
      <p:sp>
        <p:nvSpPr>
          <p:cNvPr id="8" name="Slide Number Placeholder 7"/>
          <p:cNvSpPr>
            <a:spLocks noGrp="1"/>
          </p:cNvSpPr>
          <p:nvPr>
            <p:ph type="sldNum" sz="quarter" idx="12"/>
          </p:nvPr>
        </p:nvSpPr>
        <p:spPr>
          <a:xfrm>
            <a:off x="6553200" y="6572272"/>
            <a:ext cx="2133600" cy="285728"/>
          </a:xfrm>
        </p:spPr>
        <p:txBody>
          <a:bodyPr/>
          <a:lstStyle/>
          <a:p>
            <a:fld id="{37461C07-3D07-4343-86E7-4216FA54004A}"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1214414" y="357166"/>
            <a:ext cx="5786478" cy="46166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400" b="1" i="0" u="none" strike="noStrike" cap="none" normalizeH="0" baseline="0" dirty="0" smtClean="0">
                <a:ln>
                  <a:noFill/>
                </a:ln>
                <a:solidFill>
                  <a:srgbClr val="00B050"/>
                </a:solidFill>
                <a:effectLst/>
                <a:latin typeface="Times New Roman" pitchFamily="18" charset="0"/>
                <a:ea typeface="Calibri" pitchFamily="34" charset="0"/>
                <a:cs typeface="B Titr" pitchFamily="2" charset="-78"/>
              </a:rPr>
              <a:t>روشهاي كاهش خطر بروز سكته هاي قلبي و مغزي</a:t>
            </a:r>
            <a:endParaRPr kumimoji="0" lang="fa-IR" sz="2400" b="0" i="0" u="none" strike="noStrike" cap="none" normalizeH="0" baseline="0" dirty="0" smtClean="0">
              <a:ln>
                <a:noFill/>
              </a:ln>
              <a:solidFill>
                <a:srgbClr val="00B050"/>
              </a:solidFill>
              <a:effectLst/>
              <a:latin typeface="Arial" pitchFamily="34" charset="0"/>
              <a:cs typeface="B Titr" pitchFamily="2" charset="-78"/>
            </a:endParaRPr>
          </a:p>
        </p:txBody>
      </p:sp>
      <p:sp>
        <p:nvSpPr>
          <p:cNvPr id="3" name="Rectangle 2"/>
          <p:cNvSpPr/>
          <p:nvPr/>
        </p:nvSpPr>
        <p:spPr>
          <a:xfrm>
            <a:off x="5072066" y="1285860"/>
            <a:ext cx="3714776"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fa-IR" sz="2400" dirty="0" smtClean="0">
                <a:cs typeface="B Titr" pitchFamily="2" charset="-78"/>
              </a:rPr>
              <a:t>1. كنترل منظم فشار خون</a:t>
            </a:r>
            <a:endParaRPr lang="en-US" sz="2400" dirty="0">
              <a:cs typeface="B Titr" pitchFamily="2" charset="-78"/>
            </a:endParaRPr>
          </a:p>
        </p:txBody>
      </p:sp>
      <p:sp>
        <p:nvSpPr>
          <p:cNvPr id="65539" name="Rectangle 3"/>
          <p:cNvSpPr>
            <a:spLocks noChangeArrowheads="1"/>
          </p:cNvSpPr>
          <p:nvPr/>
        </p:nvSpPr>
        <p:spPr bwMode="auto">
          <a:xfrm>
            <a:off x="214282" y="1928802"/>
            <a:ext cx="8715436" cy="397031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tab pos="1171575" algn="l"/>
                <a:tab pos="5943600" algn="r"/>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فشار خون مهمترين عامل خطر در بروز سكته مغزي است. فردي كه فشار خون سيستول كمتر از 120ميلي متر جيوه و يا فشار خون دياستول كمتر از 80 ميلي متر جيوه دارد، به شرطي كه ديابت، چاقي يا ساير عوامل خطر زمينه اي را نداشته باشد، كافي است هر</a:t>
            </a:r>
            <a:r>
              <a:rPr kumimoji="0" lang="fa-IR" sz="2400" b="0" i="0" u="none" strike="noStrike" cap="none" normalizeH="0" dirty="0" smtClean="0">
                <a:ln>
                  <a:noFill/>
                </a:ln>
                <a:solidFill>
                  <a:schemeClr val="tx1"/>
                </a:solidFill>
                <a:effectLst/>
                <a:latin typeface="Times New Roman" pitchFamily="18" charset="0"/>
                <a:ea typeface="Calibri" pitchFamily="34" charset="0"/>
                <a:cs typeface="B Nazanin" pitchFamily="2" charset="-78"/>
              </a:rPr>
              <a:t> دو</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سال يك بار فشارخون خود را كنترل نمايد. در صورت داشتن فشارخون بالاتر از اين ميزان، بايد به پزشك مراجعه كرد. در فرايند كنترل فشارخون بالا، علاوه بر تجويز دارو توسط پزشك،كنترل وزن در حد مطلوب، فعاليت بدني كافي و منظم و رعايت رژيم غذايي متعادل و مناسب، نقش اساسي در پيشگيري از سكته مغزي و قلبي دارند.</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Footer Placeholder 8"/>
          <p:cNvSpPr>
            <a:spLocks noGrp="1"/>
          </p:cNvSpPr>
          <p:nvPr>
            <p:ph type="ftr" sz="quarter" idx="11"/>
          </p:nvPr>
        </p:nvSpPr>
        <p:spPr/>
        <p:txBody>
          <a:bodyPr/>
          <a:lstStyle/>
          <a:p>
            <a:r>
              <a:rPr lang="fa-IR" smtClean="0"/>
              <a:t>7 مهر 1393    روز جهانی قلب</a:t>
            </a:r>
            <a:endParaRPr lang="en-US"/>
          </a:p>
        </p:txBody>
      </p:sp>
      <p:sp>
        <p:nvSpPr>
          <p:cNvPr id="7" name="Slide Number Placeholder 6"/>
          <p:cNvSpPr>
            <a:spLocks noGrp="1"/>
          </p:cNvSpPr>
          <p:nvPr>
            <p:ph type="sldNum" sz="quarter" idx="12"/>
          </p:nvPr>
        </p:nvSpPr>
        <p:spPr/>
        <p:txBody>
          <a:bodyPr/>
          <a:lstStyle/>
          <a:p>
            <a:fld id="{37461C07-3D07-4343-86E7-4216FA54004A}"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1214414" y="168124"/>
            <a:ext cx="6072230" cy="46166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400" b="1" i="0" u="none" strike="noStrike" cap="none" normalizeH="0" baseline="0" dirty="0" smtClean="0">
                <a:ln>
                  <a:noFill/>
                </a:ln>
                <a:solidFill>
                  <a:srgbClr val="00B050"/>
                </a:solidFill>
                <a:effectLst/>
                <a:latin typeface="Times New Roman" pitchFamily="18" charset="0"/>
                <a:ea typeface="Calibri" pitchFamily="34" charset="0"/>
                <a:cs typeface="B Titr" pitchFamily="2" charset="-78"/>
              </a:rPr>
              <a:t>روشهاي كاهش خطر بروز سكته هاي قلبي و مغزي</a:t>
            </a:r>
            <a:endParaRPr kumimoji="0" lang="fa-IR" sz="2400" b="0" i="0" u="none" strike="noStrike" cap="none" normalizeH="0" baseline="0" dirty="0" smtClean="0">
              <a:ln>
                <a:noFill/>
              </a:ln>
              <a:solidFill>
                <a:srgbClr val="00B050"/>
              </a:solidFill>
              <a:effectLst/>
              <a:latin typeface="Arial" pitchFamily="34" charset="0"/>
              <a:cs typeface="B Titr" pitchFamily="2" charset="-78"/>
            </a:endParaRPr>
          </a:p>
        </p:txBody>
      </p:sp>
      <p:sp>
        <p:nvSpPr>
          <p:cNvPr id="3" name="Rectangle 2"/>
          <p:cNvSpPr/>
          <p:nvPr/>
        </p:nvSpPr>
        <p:spPr>
          <a:xfrm>
            <a:off x="4500562" y="1071546"/>
            <a:ext cx="4429156"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fa-IR" sz="2400" dirty="0" smtClean="0">
                <a:cs typeface="B Titr" pitchFamily="2" charset="-78"/>
              </a:rPr>
              <a:t>كنترل منظم فشار خون </a:t>
            </a:r>
            <a:r>
              <a:rPr lang="fa-IR" sz="1600" dirty="0" smtClean="0">
                <a:cs typeface="B Titr" pitchFamily="2" charset="-78"/>
              </a:rPr>
              <a:t>(ادامه)</a:t>
            </a:r>
            <a:endParaRPr lang="en-US" sz="1600" dirty="0">
              <a:cs typeface="B Titr" pitchFamily="2" charset="-78"/>
            </a:endParaRPr>
          </a:p>
        </p:txBody>
      </p:sp>
      <p:graphicFrame>
        <p:nvGraphicFramePr>
          <p:cNvPr id="6" name="Table 5"/>
          <p:cNvGraphicFramePr>
            <a:graphicFrameLocks noGrp="1"/>
          </p:cNvGraphicFramePr>
          <p:nvPr/>
        </p:nvGraphicFramePr>
        <p:xfrm>
          <a:off x="181717" y="1785926"/>
          <a:ext cx="8748001" cy="4693564"/>
        </p:xfrm>
        <a:graphic>
          <a:graphicData uri="http://schemas.openxmlformats.org/drawingml/2006/table">
            <a:tbl>
              <a:tblPr rtl="1"/>
              <a:tblGrid>
                <a:gridCol w="1243065"/>
                <a:gridCol w="1561645"/>
                <a:gridCol w="1598428"/>
                <a:gridCol w="4344863"/>
              </a:tblGrid>
              <a:tr h="785818">
                <a:tc>
                  <a:txBody>
                    <a:bodyPr/>
                    <a:lstStyle/>
                    <a:p>
                      <a:pPr algn="ctr" rtl="1">
                        <a:lnSpc>
                          <a:spcPct val="115000"/>
                        </a:lnSpc>
                        <a:spcAft>
                          <a:spcPts val="0"/>
                        </a:spcAft>
                        <a:tabLst>
                          <a:tab pos="1171575" algn="l"/>
                          <a:tab pos="5943600" algn="r"/>
                        </a:tabLst>
                      </a:pPr>
                      <a:r>
                        <a:rPr lang="fa-IR" sz="1700" b="1" dirty="0" smtClean="0">
                          <a:latin typeface="Times New Roman"/>
                          <a:ea typeface="Calibri"/>
                          <a:cs typeface="B Nazanin"/>
                        </a:rPr>
                        <a:t>وضعيت</a:t>
                      </a:r>
                    </a:p>
                    <a:p>
                      <a:pPr algn="ctr" rtl="1">
                        <a:lnSpc>
                          <a:spcPct val="115000"/>
                        </a:lnSpc>
                        <a:spcAft>
                          <a:spcPts val="0"/>
                        </a:spcAft>
                        <a:tabLst>
                          <a:tab pos="1171575" algn="l"/>
                          <a:tab pos="5943600" algn="r"/>
                        </a:tabLst>
                      </a:pPr>
                      <a:r>
                        <a:rPr lang="fa-IR" sz="1700" b="1" dirty="0" smtClean="0">
                          <a:latin typeface="Times New Roman"/>
                          <a:ea typeface="Calibri"/>
                          <a:cs typeface="B Nazanin"/>
                        </a:rPr>
                        <a:t> فشارخون</a:t>
                      </a:r>
                      <a:endParaRPr lang="en-US" sz="170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slope"/>
                      <a:lightRig rig="flood" dir="t"/>
                    </a:cell3D>
                    <a:solidFill>
                      <a:schemeClr val="accent5">
                        <a:lumMod val="40000"/>
                        <a:lumOff val="60000"/>
                      </a:schemeClr>
                    </a:solidFill>
                  </a:tcPr>
                </a:tc>
                <a:tc>
                  <a:txBody>
                    <a:bodyPr/>
                    <a:lstStyle/>
                    <a:p>
                      <a:pPr algn="ctr" rtl="1">
                        <a:lnSpc>
                          <a:spcPct val="115000"/>
                        </a:lnSpc>
                        <a:spcAft>
                          <a:spcPts val="0"/>
                        </a:spcAft>
                        <a:tabLst>
                          <a:tab pos="1171575" algn="l"/>
                          <a:tab pos="5943600" algn="r"/>
                        </a:tabLst>
                      </a:pPr>
                      <a:r>
                        <a:rPr lang="fa-IR" sz="1700" b="1" dirty="0" smtClean="0">
                          <a:latin typeface="Times New Roman"/>
                          <a:ea typeface="Calibri"/>
                          <a:cs typeface="B Nazanin"/>
                        </a:rPr>
                        <a:t>فشارخون </a:t>
                      </a:r>
                      <a:r>
                        <a:rPr lang="fa-IR" sz="1700" b="1" dirty="0">
                          <a:latin typeface="Times New Roman"/>
                          <a:ea typeface="Calibri"/>
                          <a:cs typeface="B Nazanin"/>
                        </a:rPr>
                        <a:t>سستولي</a:t>
                      </a:r>
                      <a:endParaRPr lang="en-US" sz="1700" b="1" dirty="0">
                        <a:latin typeface="Calibri"/>
                        <a:ea typeface="Calibri"/>
                        <a:cs typeface="Arial"/>
                      </a:endParaRPr>
                    </a:p>
                    <a:p>
                      <a:pPr algn="ctr" rtl="1">
                        <a:lnSpc>
                          <a:spcPct val="115000"/>
                        </a:lnSpc>
                        <a:spcAft>
                          <a:spcPts val="0"/>
                        </a:spcAft>
                        <a:tabLst>
                          <a:tab pos="1171575" algn="l"/>
                          <a:tab pos="5943600" algn="r"/>
                        </a:tabLst>
                      </a:pPr>
                      <a:r>
                        <a:rPr lang="fa-IR" sz="1700" b="1" dirty="0">
                          <a:latin typeface="Times New Roman"/>
                          <a:ea typeface="Calibri"/>
                          <a:cs typeface="B Nazanin"/>
                        </a:rPr>
                        <a:t>(ميلي متر جيوه)</a:t>
                      </a:r>
                      <a:endParaRPr lang="en-US" sz="170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slope"/>
                      <a:lightRig rig="flood" dir="t"/>
                    </a:cell3D>
                    <a:solidFill>
                      <a:schemeClr val="accent5">
                        <a:lumMod val="40000"/>
                        <a:lumOff val="60000"/>
                      </a:schemeClr>
                    </a:solidFill>
                  </a:tcPr>
                </a:tc>
                <a:tc>
                  <a:txBody>
                    <a:bodyPr/>
                    <a:lstStyle/>
                    <a:p>
                      <a:pPr algn="ctr" rtl="1">
                        <a:lnSpc>
                          <a:spcPct val="115000"/>
                        </a:lnSpc>
                        <a:spcAft>
                          <a:spcPts val="0"/>
                        </a:spcAft>
                        <a:tabLst>
                          <a:tab pos="1171575" algn="l"/>
                          <a:tab pos="5943600" algn="r"/>
                        </a:tabLst>
                      </a:pPr>
                      <a:r>
                        <a:rPr lang="fa-IR" sz="1700" b="1" dirty="0" smtClean="0">
                          <a:latin typeface="Times New Roman"/>
                          <a:ea typeface="Calibri"/>
                          <a:cs typeface="B Nazanin"/>
                        </a:rPr>
                        <a:t>فشارخون </a:t>
                      </a:r>
                      <a:r>
                        <a:rPr lang="fa-IR" sz="1700" b="1" dirty="0">
                          <a:latin typeface="Times New Roman"/>
                          <a:ea typeface="Calibri"/>
                          <a:cs typeface="B Nazanin"/>
                        </a:rPr>
                        <a:t>دياستول</a:t>
                      </a:r>
                      <a:endParaRPr lang="en-US" sz="1700" b="1" dirty="0">
                        <a:latin typeface="Calibri"/>
                        <a:ea typeface="Calibri"/>
                        <a:cs typeface="Arial"/>
                      </a:endParaRPr>
                    </a:p>
                    <a:p>
                      <a:pPr algn="ctr" rtl="1">
                        <a:lnSpc>
                          <a:spcPct val="115000"/>
                        </a:lnSpc>
                        <a:spcAft>
                          <a:spcPts val="0"/>
                        </a:spcAft>
                        <a:tabLst>
                          <a:tab pos="1171575" algn="l"/>
                          <a:tab pos="5943600" algn="r"/>
                        </a:tabLst>
                      </a:pPr>
                      <a:r>
                        <a:rPr lang="fa-IR" sz="1700" b="1" dirty="0">
                          <a:latin typeface="Times New Roman"/>
                          <a:ea typeface="Calibri"/>
                          <a:cs typeface="B Nazanin"/>
                        </a:rPr>
                        <a:t>(ميلي متر جيوه)</a:t>
                      </a:r>
                      <a:endParaRPr lang="en-US" sz="170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slope"/>
                      <a:lightRig rig="flood" dir="t"/>
                    </a:cell3D>
                    <a:solidFill>
                      <a:schemeClr val="accent5">
                        <a:lumMod val="40000"/>
                        <a:lumOff val="60000"/>
                      </a:schemeClr>
                    </a:solidFill>
                  </a:tcPr>
                </a:tc>
                <a:tc>
                  <a:txBody>
                    <a:bodyPr/>
                    <a:lstStyle/>
                    <a:p>
                      <a:pPr algn="ctr" rtl="1">
                        <a:lnSpc>
                          <a:spcPct val="115000"/>
                        </a:lnSpc>
                        <a:spcAft>
                          <a:spcPts val="0"/>
                        </a:spcAft>
                        <a:tabLst>
                          <a:tab pos="1171575" algn="l"/>
                          <a:tab pos="5943600" algn="r"/>
                        </a:tabLst>
                      </a:pPr>
                      <a:r>
                        <a:rPr lang="fa-IR" sz="2400" b="1" dirty="0" smtClean="0">
                          <a:latin typeface="Times New Roman"/>
                          <a:ea typeface="Calibri"/>
                          <a:cs typeface="B Nazanin"/>
                        </a:rPr>
                        <a:t>اقدامات </a:t>
                      </a:r>
                      <a:r>
                        <a:rPr lang="fa-IR" sz="2400" b="1" dirty="0">
                          <a:latin typeface="Times New Roman"/>
                          <a:ea typeface="Calibri"/>
                          <a:cs typeface="B Nazanin"/>
                        </a:rPr>
                        <a:t>لازم</a:t>
                      </a:r>
                      <a:endParaRPr lang="en-US" sz="240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slope"/>
                      <a:lightRig rig="flood" dir="t"/>
                    </a:cell3D>
                    <a:solidFill>
                      <a:schemeClr val="accent5">
                        <a:lumMod val="40000"/>
                        <a:lumOff val="60000"/>
                      </a:schemeClr>
                    </a:solidFill>
                  </a:tcPr>
                </a:tc>
              </a:tr>
              <a:tr h="746211">
                <a:tc>
                  <a:txBody>
                    <a:bodyPr/>
                    <a:lstStyle/>
                    <a:p>
                      <a:pPr algn="ctr" rtl="1">
                        <a:lnSpc>
                          <a:spcPct val="115000"/>
                        </a:lnSpc>
                        <a:spcAft>
                          <a:spcPts val="0"/>
                        </a:spcAft>
                        <a:tabLst>
                          <a:tab pos="1171575" algn="l"/>
                          <a:tab pos="5943600" algn="r"/>
                        </a:tabLst>
                      </a:pPr>
                      <a:r>
                        <a:rPr lang="fa-IR" sz="1600" b="1" dirty="0">
                          <a:latin typeface="Times New Roman"/>
                          <a:ea typeface="Calibri"/>
                          <a:cs typeface="B Nazanin"/>
                        </a:rPr>
                        <a:t>فشار خون طبيعي</a:t>
                      </a:r>
                      <a:endParaRPr lang="en-US" sz="105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a:lnSpc>
                          <a:spcPct val="115000"/>
                        </a:lnSpc>
                        <a:spcAft>
                          <a:spcPts val="0"/>
                        </a:spcAft>
                        <a:tabLst>
                          <a:tab pos="1171575" algn="l"/>
                          <a:tab pos="5943600" algn="r"/>
                        </a:tabLst>
                      </a:pPr>
                      <a:r>
                        <a:rPr lang="fa-IR" sz="1600" b="1" dirty="0">
                          <a:latin typeface="Times New Roman"/>
                          <a:ea typeface="Calibri"/>
                          <a:cs typeface="B Nazanin"/>
                        </a:rPr>
                        <a:t>كمتر </a:t>
                      </a:r>
                      <a:r>
                        <a:rPr lang="fa-IR" sz="1600" b="1" dirty="0" smtClean="0">
                          <a:latin typeface="Times New Roman"/>
                          <a:ea typeface="Calibri"/>
                          <a:cs typeface="B Nazanin"/>
                        </a:rPr>
                        <a:t>از 120 </a:t>
                      </a:r>
                    </a:p>
                    <a:p>
                      <a:pPr algn="ctr" rtl="1">
                        <a:lnSpc>
                          <a:spcPct val="115000"/>
                        </a:lnSpc>
                        <a:spcAft>
                          <a:spcPts val="0"/>
                        </a:spcAft>
                        <a:tabLst>
                          <a:tab pos="1171575" algn="l"/>
                          <a:tab pos="5943600" algn="r"/>
                        </a:tabLst>
                      </a:pPr>
                      <a:r>
                        <a:rPr lang="fa-IR" sz="1600" b="1" dirty="0" smtClean="0">
                          <a:latin typeface="Times New Roman"/>
                          <a:ea typeface="Calibri"/>
                          <a:cs typeface="B Nazanin"/>
                        </a:rPr>
                        <a:t>(119- 90)</a:t>
                      </a:r>
                      <a:endParaRPr lang="en-US" sz="105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15000"/>
                        </a:lnSpc>
                        <a:spcAft>
                          <a:spcPts val="0"/>
                        </a:spcAft>
                        <a:tabLst>
                          <a:tab pos="1171575" algn="l"/>
                          <a:tab pos="5943600" algn="r"/>
                        </a:tabLst>
                      </a:pPr>
                      <a:r>
                        <a:rPr lang="fa-IR" sz="1600" b="1" dirty="0">
                          <a:latin typeface="Times New Roman"/>
                          <a:ea typeface="Calibri"/>
                          <a:cs typeface="B Nazanin"/>
                        </a:rPr>
                        <a:t>كمتر از </a:t>
                      </a:r>
                      <a:r>
                        <a:rPr lang="fa-IR" sz="1600" b="1" dirty="0" smtClean="0">
                          <a:latin typeface="Times New Roman"/>
                          <a:ea typeface="Calibri"/>
                          <a:cs typeface="B Nazanin"/>
                        </a:rPr>
                        <a:t> 80 </a:t>
                      </a:r>
                      <a:endParaRPr lang="en-US" sz="1050" b="1" dirty="0">
                        <a:latin typeface="Calibri"/>
                        <a:ea typeface="Calibri"/>
                        <a:cs typeface="Arial"/>
                      </a:endParaRPr>
                    </a:p>
                    <a:p>
                      <a:pPr algn="ctr" rtl="1">
                        <a:lnSpc>
                          <a:spcPct val="115000"/>
                        </a:lnSpc>
                        <a:spcAft>
                          <a:spcPts val="0"/>
                        </a:spcAft>
                        <a:tabLst>
                          <a:tab pos="1171575" algn="l"/>
                          <a:tab pos="5943600" algn="r"/>
                        </a:tabLst>
                      </a:pPr>
                      <a:r>
                        <a:rPr lang="fa-IR" sz="1600" b="1" dirty="0">
                          <a:latin typeface="Times New Roman"/>
                          <a:ea typeface="Calibri"/>
                          <a:cs typeface="B Nazanin"/>
                        </a:rPr>
                        <a:t>(</a:t>
                      </a:r>
                      <a:r>
                        <a:rPr lang="fa-IR" sz="1600" b="1" dirty="0" smtClean="0">
                          <a:latin typeface="Times New Roman"/>
                          <a:ea typeface="Calibri"/>
                          <a:cs typeface="B Nazanin"/>
                        </a:rPr>
                        <a:t>79- 60)</a:t>
                      </a:r>
                      <a:endParaRPr lang="en-US" sz="105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rtl="1">
                        <a:lnSpc>
                          <a:spcPct val="115000"/>
                        </a:lnSpc>
                        <a:spcAft>
                          <a:spcPts val="0"/>
                        </a:spcAft>
                        <a:tabLst>
                          <a:tab pos="1171575" algn="l"/>
                          <a:tab pos="5943600" algn="r"/>
                        </a:tabLst>
                      </a:pPr>
                      <a:r>
                        <a:rPr lang="fa-IR" sz="1600" b="1" dirty="0" smtClean="0">
                          <a:latin typeface="Times New Roman"/>
                          <a:ea typeface="Calibri"/>
                          <a:cs typeface="B Nazanin"/>
                        </a:rPr>
                        <a:t>-اندازه </a:t>
                      </a:r>
                      <a:r>
                        <a:rPr lang="fa-IR" sz="1600" b="1" dirty="0">
                          <a:latin typeface="Times New Roman"/>
                          <a:ea typeface="Calibri"/>
                          <a:cs typeface="B Nazanin"/>
                        </a:rPr>
                        <a:t>گيري مجدد هر </a:t>
                      </a:r>
                      <a:r>
                        <a:rPr lang="fa-IR" sz="1600" b="1" dirty="0" smtClean="0">
                          <a:latin typeface="Times New Roman"/>
                          <a:ea typeface="Calibri"/>
                          <a:cs typeface="B Nazanin"/>
                        </a:rPr>
                        <a:t>دو</a:t>
                      </a:r>
                      <a:r>
                        <a:rPr lang="fa-IR" sz="1600" b="1" baseline="0" dirty="0" smtClean="0">
                          <a:latin typeface="Times New Roman"/>
                          <a:ea typeface="Calibri"/>
                          <a:cs typeface="B Nazanin"/>
                        </a:rPr>
                        <a:t> </a:t>
                      </a:r>
                      <a:r>
                        <a:rPr lang="fa-IR" sz="1600" b="1" dirty="0" smtClean="0">
                          <a:latin typeface="Times New Roman"/>
                          <a:ea typeface="Calibri"/>
                          <a:cs typeface="B Nazanin"/>
                        </a:rPr>
                        <a:t>سال </a:t>
                      </a:r>
                      <a:r>
                        <a:rPr lang="fa-IR" sz="1600" b="1" dirty="0">
                          <a:latin typeface="Times New Roman"/>
                          <a:ea typeface="Calibri"/>
                          <a:cs typeface="B Nazanin"/>
                        </a:rPr>
                        <a:t>يك بار (طبق برنامه كشوري)</a:t>
                      </a:r>
                      <a:endParaRPr lang="en-US" sz="105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315433">
                <a:tc>
                  <a:txBody>
                    <a:bodyPr/>
                    <a:lstStyle/>
                    <a:p>
                      <a:pPr algn="ctr" rtl="1">
                        <a:lnSpc>
                          <a:spcPct val="115000"/>
                        </a:lnSpc>
                        <a:spcAft>
                          <a:spcPts val="0"/>
                        </a:spcAft>
                        <a:tabLst>
                          <a:tab pos="1171575" algn="l"/>
                          <a:tab pos="5943600" algn="r"/>
                        </a:tabLst>
                      </a:pPr>
                      <a:r>
                        <a:rPr lang="fa-IR" sz="1600" b="1" dirty="0" smtClean="0">
                          <a:latin typeface="Times New Roman"/>
                          <a:ea typeface="Calibri"/>
                          <a:cs typeface="B Nazanin"/>
                        </a:rPr>
                        <a:t>پيش  فشارخون</a:t>
                      </a:r>
                      <a:endParaRPr lang="en-US" sz="105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a:lnSpc>
                          <a:spcPct val="115000"/>
                        </a:lnSpc>
                        <a:spcAft>
                          <a:spcPts val="0"/>
                        </a:spcAft>
                        <a:tabLst>
                          <a:tab pos="1171575" algn="l"/>
                          <a:tab pos="5943600" algn="r"/>
                        </a:tabLst>
                      </a:pPr>
                      <a:r>
                        <a:rPr lang="fa-IR" sz="1600" b="1" dirty="0" smtClean="0">
                          <a:latin typeface="Times New Roman"/>
                          <a:ea typeface="Calibri"/>
                          <a:cs typeface="B Nazanin"/>
                        </a:rPr>
                        <a:t>139- 120</a:t>
                      </a:r>
                      <a:endParaRPr lang="en-US" sz="105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15000"/>
                        </a:lnSpc>
                        <a:spcAft>
                          <a:spcPts val="0"/>
                        </a:spcAft>
                        <a:tabLst>
                          <a:tab pos="1171575" algn="l"/>
                          <a:tab pos="5943600" algn="r"/>
                        </a:tabLst>
                      </a:pPr>
                      <a:r>
                        <a:rPr lang="fa-IR" sz="1600" b="1" dirty="0" smtClean="0">
                          <a:latin typeface="Times New Roman"/>
                          <a:ea typeface="Calibri"/>
                          <a:cs typeface="B Nazanin"/>
                        </a:rPr>
                        <a:t>89- 80</a:t>
                      </a:r>
                      <a:endParaRPr lang="en-US" sz="105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rtl="1">
                        <a:lnSpc>
                          <a:spcPct val="115000"/>
                        </a:lnSpc>
                        <a:spcAft>
                          <a:spcPts val="0"/>
                        </a:spcAft>
                        <a:tabLst>
                          <a:tab pos="1171575" algn="l"/>
                          <a:tab pos="5943600" algn="r"/>
                        </a:tabLst>
                      </a:pPr>
                      <a:r>
                        <a:rPr lang="fa-IR" sz="1600" b="1" dirty="0" smtClean="0">
                          <a:latin typeface="Times New Roman"/>
                          <a:ea typeface="Calibri"/>
                          <a:cs typeface="B Nazanin"/>
                        </a:rPr>
                        <a:t>-در </a:t>
                      </a:r>
                      <a:r>
                        <a:rPr lang="fa-IR" sz="1600" b="1" dirty="0">
                          <a:latin typeface="Times New Roman"/>
                          <a:ea typeface="Calibri"/>
                          <a:cs typeface="B Nazanin"/>
                        </a:rPr>
                        <a:t>طي 4 الي 6 هفته </a:t>
                      </a:r>
                      <a:r>
                        <a:rPr lang="fa-IR" sz="1600" b="1" dirty="0" smtClean="0">
                          <a:latin typeface="Times New Roman"/>
                          <a:ea typeface="Calibri"/>
                          <a:cs typeface="B Nazanin"/>
                        </a:rPr>
                        <a:t>بعد، چندين </a:t>
                      </a:r>
                      <a:r>
                        <a:rPr lang="fa-IR" sz="1600" b="1" dirty="0">
                          <a:latin typeface="Times New Roman"/>
                          <a:ea typeface="Calibri"/>
                          <a:cs typeface="B Nazanin"/>
                        </a:rPr>
                        <a:t>بار در شرايط مختلف فشار خون </a:t>
                      </a:r>
                      <a:r>
                        <a:rPr lang="fa-IR" sz="1600" b="1" dirty="0" smtClean="0">
                          <a:latin typeface="Times New Roman"/>
                          <a:ea typeface="Calibri"/>
                          <a:cs typeface="B Nazanin"/>
                        </a:rPr>
                        <a:t>اندازه</a:t>
                      </a:r>
                      <a:r>
                        <a:rPr lang="fa-IR" sz="1600" b="1" baseline="0" dirty="0" smtClean="0">
                          <a:latin typeface="Times New Roman"/>
                          <a:ea typeface="Calibri"/>
                          <a:cs typeface="B Nazanin"/>
                        </a:rPr>
                        <a:t> </a:t>
                      </a:r>
                      <a:r>
                        <a:rPr lang="fa-IR" sz="1600" b="1" dirty="0" smtClean="0">
                          <a:latin typeface="Times New Roman"/>
                          <a:ea typeface="Calibri"/>
                          <a:cs typeface="B Nazanin"/>
                        </a:rPr>
                        <a:t>گيري </a:t>
                      </a:r>
                      <a:r>
                        <a:rPr lang="fa-IR" sz="1600" b="1" dirty="0">
                          <a:latin typeface="Times New Roman"/>
                          <a:ea typeface="Calibri"/>
                          <a:cs typeface="B Nazanin"/>
                        </a:rPr>
                        <a:t>شود تا ميزان </a:t>
                      </a:r>
                      <a:r>
                        <a:rPr lang="fa-IR" sz="1600" b="1" dirty="0" smtClean="0">
                          <a:latin typeface="Times New Roman"/>
                          <a:ea typeface="Calibri"/>
                          <a:cs typeface="B Nazanin"/>
                        </a:rPr>
                        <a:t>فشارخون </a:t>
                      </a:r>
                      <a:r>
                        <a:rPr lang="fa-IR" sz="1600" b="1" dirty="0">
                          <a:latin typeface="Times New Roman"/>
                          <a:ea typeface="Calibri"/>
                          <a:cs typeface="B Nazanin"/>
                        </a:rPr>
                        <a:t>فرد در اين محدوده تاييد گردد</a:t>
                      </a:r>
                      <a:r>
                        <a:rPr lang="fa-IR" sz="1600" b="1" dirty="0" smtClean="0">
                          <a:latin typeface="Times New Roman"/>
                          <a:ea typeface="Calibri"/>
                          <a:cs typeface="B Nazanin"/>
                        </a:rPr>
                        <a:t>. </a:t>
                      </a:r>
                    </a:p>
                    <a:p>
                      <a:pPr algn="just" rtl="1">
                        <a:lnSpc>
                          <a:spcPct val="115000"/>
                        </a:lnSpc>
                        <a:spcAft>
                          <a:spcPts val="0"/>
                        </a:spcAft>
                        <a:tabLst>
                          <a:tab pos="1171575" algn="l"/>
                          <a:tab pos="5943600" algn="r"/>
                        </a:tabLst>
                      </a:pPr>
                      <a:r>
                        <a:rPr lang="fa-IR" sz="1600" b="1" dirty="0" smtClean="0">
                          <a:latin typeface="Times New Roman"/>
                          <a:ea typeface="Calibri"/>
                          <a:cs typeface="B Nazanin"/>
                        </a:rPr>
                        <a:t>-در </a:t>
                      </a:r>
                      <a:r>
                        <a:rPr lang="fa-IR" sz="1600" b="1" dirty="0">
                          <a:latin typeface="Times New Roman"/>
                          <a:ea typeface="Calibri"/>
                          <a:cs typeface="B Nazanin"/>
                        </a:rPr>
                        <a:t>صورتي كه </a:t>
                      </a:r>
                      <a:r>
                        <a:rPr lang="fa-IR" sz="1600" b="1" dirty="0" smtClean="0">
                          <a:latin typeface="Times New Roman"/>
                          <a:ea typeface="Calibri"/>
                          <a:cs typeface="B Nazanin"/>
                        </a:rPr>
                        <a:t>فشارخون </a:t>
                      </a:r>
                      <a:r>
                        <a:rPr lang="fa-IR" sz="1600" b="1" dirty="0">
                          <a:latin typeface="Times New Roman"/>
                          <a:ea typeface="Calibri"/>
                          <a:cs typeface="B Nazanin"/>
                        </a:rPr>
                        <a:t>كمتر از </a:t>
                      </a:r>
                      <a:r>
                        <a:rPr lang="fa-IR" sz="1600" b="1" dirty="0" smtClean="0">
                          <a:latin typeface="Times New Roman"/>
                          <a:ea typeface="Calibri"/>
                          <a:cs typeface="B Nazanin"/>
                        </a:rPr>
                        <a:t>140/90 </a:t>
                      </a:r>
                      <a:r>
                        <a:rPr lang="fa-IR" sz="1600" b="1" dirty="0">
                          <a:latin typeface="Times New Roman"/>
                          <a:ea typeface="Calibri"/>
                          <a:cs typeface="B Nazanin"/>
                        </a:rPr>
                        <a:t>ميلي متر جيوه است</a:t>
                      </a:r>
                      <a:r>
                        <a:rPr lang="fa-IR" sz="1600" b="1" dirty="0" smtClean="0">
                          <a:latin typeface="Times New Roman"/>
                          <a:ea typeface="Calibri"/>
                          <a:cs typeface="B Nazanin"/>
                        </a:rPr>
                        <a:t>، اندازه </a:t>
                      </a:r>
                      <a:r>
                        <a:rPr lang="fa-IR" sz="1600" b="1" dirty="0">
                          <a:latin typeface="Times New Roman"/>
                          <a:ea typeface="Calibri"/>
                          <a:cs typeface="B Nazanin"/>
                        </a:rPr>
                        <a:t>گيري </a:t>
                      </a:r>
                      <a:r>
                        <a:rPr lang="fa-IR" sz="1600" b="1" dirty="0" smtClean="0">
                          <a:latin typeface="Times New Roman"/>
                          <a:ea typeface="Calibri"/>
                          <a:cs typeface="B Nazanin"/>
                        </a:rPr>
                        <a:t>مجدد </a:t>
                      </a:r>
                      <a:r>
                        <a:rPr lang="fa-IR" sz="1600" b="1" dirty="0">
                          <a:latin typeface="Times New Roman"/>
                          <a:ea typeface="Calibri"/>
                          <a:cs typeface="B Nazanin"/>
                        </a:rPr>
                        <a:t>1 سال بعد</a:t>
                      </a:r>
                      <a:endParaRPr lang="en-US" sz="105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637791">
                <a:tc>
                  <a:txBody>
                    <a:bodyPr/>
                    <a:lstStyle/>
                    <a:p>
                      <a:pPr algn="ctr" rtl="1">
                        <a:lnSpc>
                          <a:spcPct val="115000"/>
                        </a:lnSpc>
                        <a:spcAft>
                          <a:spcPts val="0"/>
                        </a:spcAft>
                        <a:tabLst>
                          <a:tab pos="1171575" algn="l"/>
                          <a:tab pos="5943600" algn="r"/>
                        </a:tabLst>
                      </a:pPr>
                      <a:r>
                        <a:rPr lang="fa-IR" sz="1600" b="1" dirty="0" smtClean="0">
                          <a:latin typeface="Times New Roman"/>
                          <a:ea typeface="Calibri"/>
                          <a:cs typeface="B Nazanin"/>
                        </a:rPr>
                        <a:t>فشارخون </a:t>
                      </a:r>
                      <a:r>
                        <a:rPr lang="fa-IR" sz="1600" b="1" dirty="0">
                          <a:latin typeface="Times New Roman"/>
                          <a:ea typeface="Calibri"/>
                          <a:cs typeface="B Nazanin"/>
                        </a:rPr>
                        <a:t>بالا مرحله 1</a:t>
                      </a:r>
                      <a:endParaRPr lang="en-US" sz="105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a:lnSpc>
                          <a:spcPct val="115000"/>
                        </a:lnSpc>
                        <a:spcAft>
                          <a:spcPts val="0"/>
                        </a:spcAft>
                        <a:tabLst>
                          <a:tab pos="1171575" algn="l"/>
                          <a:tab pos="5943600" algn="r"/>
                        </a:tabLst>
                      </a:pPr>
                      <a:r>
                        <a:rPr lang="fa-IR" sz="1600" b="1" dirty="0" smtClean="0">
                          <a:latin typeface="Times New Roman"/>
                          <a:ea typeface="Calibri"/>
                          <a:cs typeface="B Nazanin"/>
                        </a:rPr>
                        <a:t>159- 140</a:t>
                      </a:r>
                      <a:endParaRPr lang="en-US" sz="105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15000"/>
                        </a:lnSpc>
                        <a:spcAft>
                          <a:spcPts val="0"/>
                        </a:spcAft>
                        <a:tabLst>
                          <a:tab pos="1171575" algn="l"/>
                          <a:tab pos="5943600" algn="r"/>
                        </a:tabLst>
                      </a:pPr>
                      <a:r>
                        <a:rPr lang="fa-IR" sz="1600" b="1" dirty="0" smtClean="0">
                          <a:latin typeface="Times New Roman"/>
                          <a:ea typeface="Calibri"/>
                          <a:cs typeface="B Nazanin"/>
                        </a:rPr>
                        <a:t>99- 90</a:t>
                      </a:r>
                      <a:endParaRPr lang="en-US" sz="105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rtl="1">
                        <a:lnSpc>
                          <a:spcPct val="115000"/>
                        </a:lnSpc>
                        <a:spcAft>
                          <a:spcPts val="0"/>
                        </a:spcAft>
                        <a:tabLst>
                          <a:tab pos="1171575" algn="l"/>
                          <a:tab pos="5943600" algn="r"/>
                        </a:tabLst>
                      </a:pPr>
                      <a:r>
                        <a:rPr lang="fa-IR" sz="1600" b="1" dirty="0" smtClean="0">
                          <a:latin typeface="Times New Roman"/>
                          <a:ea typeface="Calibri"/>
                          <a:cs typeface="B Nazanin"/>
                        </a:rPr>
                        <a:t>-تاييد فشارخون </a:t>
                      </a:r>
                      <a:r>
                        <a:rPr lang="fa-IR" sz="1600" b="1" dirty="0">
                          <a:latin typeface="Times New Roman"/>
                          <a:ea typeface="Calibri"/>
                          <a:cs typeface="B Nazanin"/>
                        </a:rPr>
                        <a:t>بالا طي 2 ماه </a:t>
                      </a:r>
                      <a:r>
                        <a:rPr lang="fa-IR" sz="1600" b="1" dirty="0" smtClean="0">
                          <a:latin typeface="Times New Roman"/>
                          <a:ea typeface="Calibri"/>
                          <a:cs typeface="B Nazanin"/>
                        </a:rPr>
                        <a:t>بعد، با </a:t>
                      </a:r>
                      <a:r>
                        <a:rPr lang="fa-IR" sz="1600" b="1" dirty="0">
                          <a:latin typeface="Times New Roman"/>
                          <a:ea typeface="Calibri"/>
                          <a:cs typeface="B Nazanin"/>
                        </a:rPr>
                        <a:t>اندازه گيري متعدد حداقل 4 روز در هفته و هر روز دو بار </a:t>
                      </a:r>
                      <a:endParaRPr lang="en-US" sz="105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46228">
                <a:tc>
                  <a:txBody>
                    <a:bodyPr/>
                    <a:lstStyle/>
                    <a:p>
                      <a:pPr algn="ctr" rtl="1">
                        <a:lnSpc>
                          <a:spcPct val="115000"/>
                        </a:lnSpc>
                        <a:spcAft>
                          <a:spcPts val="0"/>
                        </a:spcAft>
                        <a:tabLst>
                          <a:tab pos="1171575" algn="l"/>
                          <a:tab pos="5943600" algn="r"/>
                        </a:tabLst>
                      </a:pPr>
                      <a:r>
                        <a:rPr lang="fa-IR" sz="1600" b="1" dirty="0" smtClean="0">
                          <a:latin typeface="Times New Roman"/>
                          <a:ea typeface="Calibri"/>
                          <a:cs typeface="B Nazanin"/>
                        </a:rPr>
                        <a:t>فشارخون </a:t>
                      </a:r>
                      <a:r>
                        <a:rPr lang="fa-IR" sz="1600" b="1" dirty="0">
                          <a:latin typeface="Times New Roman"/>
                          <a:ea typeface="Calibri"/>
                          <a:cs typeface="B Nazanin"/>
                        </a:rPr>
                        <a:t>بالا مرحله 2</a:t>
                      </a:r>
                      <a:endParaRPr lang="en-US" sz="105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a:lnSpc>
                          <a:spcPct val="115000"/>
                        </a:lnSpc>
                        <a:spcAft>
                          <a:spcPts val="0"/>
                        </a:spcAft>
                        <a:tabLst>
                          <a:tab pos="1171575" algn="l"/>
                          <a:tab pos="5943600" algn="r"/>
                        </a:tabLst>
                      </a:pPr>
                      <a:r>
                        <a:rPr lang="fa-IR" sz="1600" b="1" dirty="0">
                          <a:latin typeface="Times New Roman"/>
                          <a:ea typeface="Calibri"/>
                          <a:cs typeface="B Nazanin"/>
                        </a:rPr>
                        <a:t>160 يا بيشتر</a:t>
                      </a:r>
                      <a:endParaRPr lang="en-US" sz="105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15000"/>
                        </a:lnSpc>
                        <a:spcAft>
                          <a:spcPts val="0"/>
                        </a:spcAft>
                        <a:tabLst>
                          <a:tab pos="1171575" algn="l"/>
                          <a:tab pos="5943600" algn="r"/>
                        </a:tabLst>
                      </a:pPr>
                      <a:r>
                        <a:rPr lang="fa-IR" sz="1600" b="1" dirty="0">
                          <a:latin typeface="Times New Roman"/>
                          <a:ea typeface="Calibri"/>
                          <a:cs typeface="B Nazanin"/>
                        </a:rPr>
                        <a:t>100 يا بيشتر</a:t>
                      </a:r>
                      <a:endParaRPr lang="en-US" sz="105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rtl="1">
                        <a:lnSpc>
                          <a:spcPct val="115000"/>
                        </a:lnSpc>
                        <a:spcAft>
                          <a:spcPts val="0"/>
                        </a:spcAft>
                        <a:tabLst>
                          <a:tab pos="1171575" algn="l"/>
                          <a:tab pos="5943600" algn="r"/>
                        </a:tabLst>
                      </a:pPr>
                      <a:r>
                        <a:rPr lang="fa-IR" sz="1600" b="1" dirty="0" smtClean="0">
                          <a:latin typeface="Times New Roman"/>
                          <a:ea typeface="Calibri"/>
                          <a:cs typeface="B Nazanin"/>
                        </a:rPr>
                        <a:t>-ارجاع </a:t>
                      </a:r>
                      <a:r>
                        <a:rPr lang="fa-IR" sz="1600" b="1" dirty="0">
                          <a:latin typeface="Times New Roman"/>
                          <a:ea typeface="Calibri"/>
                          <a:cs typeface="B Nazanin"/>
                        </a:rPr>
                        <a:t>به پزشك طي 1 ماه بعد</a:t>
                      </a:r>
                      <a:endParaRPr lang="en-US" sz="1050" b="1" dirty="0">
                        <a:latin typeface="Calibri"/>
                        <a:ea typeface="Calibri"/>
                        <a:cs typeface="Arial"/>
                      </a:endParaRPr>
                    </a:p>
                    <a:p>
                      <a:pPr algn="just" rtl="1">
                        <a:lnSpc>
                          <a:spcPct val="115000"/>
                        </a:lnSpc>
                        <a:spcAft>
                          <a:spcPts val="0"/>
                        </a:spcAft>
                        <a:tabLst>
                          <a:tab pos="1171575" algn="l"/>
                          <a:tab pos="5943600" algn="r"/>
                        </a:tabLst>
                      </a:pPr>
                      <a:r>
                        <a:rPr lang="fa-IR" sz="1600" b="1" dirty="0" smtClean="0">
                          <a:latin typeface="Times New Roman"/>
                          <a:ea typeface="Calibri"/>
                          <a:cs typeface="B Nazanin"/>
                        </a:rPr>
                        <a:t>-در </a:t>
                      </a:r>
                      <a:r>
                        <a:rPr lang="fa-IR" sz="1600" b="1" dirty="0">
                          <a:latin typeface="Times New Roman"/>
                          <a:ea typeface="Calibri"/>
                          <a:cs typeface="B Nazanin"/>
                        </a:rPr>
                        <a:t>صورتي كه فشار </a:t>
                      </a:r>
                      <a:r>
                        <a:rPr lang="fa-IR" sz="1600" b="1" dirty="0" smtClean="0">
                          <a:latin typeface="Times New Roman"/>
                          <a:ea typeface="Calibri"/>
                          <a:cs typeface="B Nazanin"/>
                        </a:rPr>
                        <a:t>خون بيشتر </a:t>
                      </a:r>
                      <a:r>
                        <a:rPr lang="fa-IR" sz="1600" b="1" dirty="0">
                          <a:latin typeface="Times New Roman"/>
                          <a:ea typeface="Calibri"/>
                          <a:cs typeface="B Nazanin"/>
                        </a:rPr>
                        <a:t>از </a:t>
                      </a:r>
                      <a:r>
                        <a:rPr lang="fa-IR" sz="1600" b="1" dirty="0" smtClean="0">
                          <a:latin typeface="Times New Roman"/>
                          <a:ea typeface="Calibri"/>
                          <a:cs typeface="B Nazanin"/>
                        </a:rPr>
                        <a:t>180/110 </a:t>
                      </a:r>
                      <a:r>
                        <a:rPr lang="fa-IR" sz="1600" b="1" dirty="0">
                          <a:latin typeface="Times New Roman"/>
                          <a:ea typeface="Calibri"/>
                          <a:cs typeface="B Nazanin"/>
                        </a:rPr>
                        <a:t>است</a:t>
                      </a:r>
                      <a:r>
                        <a:rPr lang="fa-IR" sz="1600" b="1" dirty="0" smtClean="0">
                          <a:latin typeface="Times New Roman"/>
                          <a:ea typeface="Calibri"/>
                          <a:cs typeface="B Nazanin"/>
                        </a:rPr>
                        <a:t>، بر </a:t>
                      </a:r>
                      <a:r>
                        <a:rPr lang="fa-IR" sz="1600" b="1" dirty="0">
                          <a:latin typeface="Times New Roman"/>
                          <a:ea typeface="Calibri"/>
                          <a:cs typeface="B Nazanin"/>
                        </a:rPr>
                        <a:t>حسب وضعيت باليني و </a:t>
                      </a:r>
                      <a:r>
                        <a:rPr lang="fa-IR" sz="1600" b="1" dirty="0" smtClean="0">
                          <a:latin typeface="Times New Roman"/>
                          <a:ea typeface="Calibri"/>
                          <a:cs typeface="B Nazanin"/>
                        </a:rPr>
                        <a:t>عوارض، ارزيابي </a:t>
                      </a:r>
                      <a:r>
                        <a:rPr lang="fa-IR" sz="1600" b="1" dirty="0">
                          <a:latin typeface="Times New Roman"/>
                          <a:ea typeface="Calibri"/>
                          <a:cs typeface="B Nazanin"/>
                        </a:rPr>
                        <a:t>و درمان </a:t>
                      </a:r>
                      <a:r>
                        <a:rPr lang="fa-IR" sz="1600" b="1" dirty="0" smtClean="0">
                          <a:latin typeface="Times New Roman"/>
                          <a:ea typeface="Calibri"/>
                          <a:cs typeface="B Nazanin"/>
                        </a:rPr>
                        <a:t>سريع یا درمان طی یک هفته بعد توسط پزشک</a:t>
                      </a:r>
                      <a:endParaRPr lang="en-US" sz="1050" b="1" dirty="0">
                        <a:latin typeface="Calibri"/>
                        <a:ea typeface="Calibri"/>
                        <a:cs typeface="Arial"/>
                      </a:endParaRPr>
                    </a:p>
                  </a:txBody>
                  <a:tcPr marL="57873" marR="57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
        <p:nvSpPr>
          <p:cNvPr id="8" name="Footer Placeholder 7"/>
          <p:cNvSpPr>
            <a:spLocks noGrp="1"/>
          </p:cNvSpPr>
          <p:nvPr>
            <p:ph type="ftr" sz="quarter" idx="11"/>
          </p:nvPr>
        </p:nvSpPr>
        <p:spPr>
          <a:xfrm>
            <a:off x="3124200" y="6500834"/>
            <a:ext cx="2895600" cy="357166"/>
          </a:xfrm>
        </p:spPr>
        <p:txBody>
          <a:bodyPr/>
          <a:lstStyle/>
          <a:p>
            <a:r>
              <a:rPr lang="fa-IR" dirty="0" smtClean="0"/>
              <a:t>7 مهر 1393    روز جهانی قلب</a:t>
            </a:r>
            <a:endParaRPr lang="en-US" dirty="0"/>
          </a:p>
        </p:txBody>
      </p:sp>
      <p:sp>
        <p:nvSpPr>
          <p:cNvPr id="5" name="Slide Number Placeholder 4"/>
          <p:cNvSpPr>
            <a:spLocks noGrp="1"/>
          </p:cNvSpPr>
          <p:nvPr>
            <p:ph type="sldNum" sz="quarter" idx="12"/>
          </p:nvPr>
        </p:nvSpPr>
        <p:spPr>
          <a:xfrm>
            <a:off x="6553200" y="6500834"/>
            <a:ext cx="2133600" cy="357166"/>
          </a:xfrm>
        </p:spPr>
        <p:txBody>
          <a:bodyPr/>
          <a:lstStyle/>
          <a:p>
            <a:fld id="{37461C07-3D07-4343-86E7-4216FA54004A}"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214282" y="785795"/>
            <a:ext cx="8715436" cy="1661993"/>
          </a:xfrm>
          <a:prstGeom prst="rect">
            <a:avLst/>
          </a:prstGeom>
          <a:solidFill>
            <a:schemeClr val="bg2"/>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tab pos="1171575" algn="l"/>
                <a:tab pos="5943600" algn="r"/>
              </a:tabLst>
            </a:pPr>
            <a:r>
              <a:rPr kumimoji="0" lang="fa-IR" sz="2000" b="0" i="0" u="none" strike="noStrike" cap="none" normalizeH="0" baseline="0" dirty="0" smtClean="0">
                <a:ln>
                  <a:noFill/>
                </a:ln>
                <a:solidFill>
                  <a:srgbClr val="C00000"/>
                </a:solidFill>
                <a:effectLst/>
                <a:latin typeface="Times New Roman" pitchFamily="18" charset="0"/>
                <a:ea typeface="Calibri" pitchFamily="34" charset="0"/>
                <a:cs typeface="B Titr" pitchFamily="2" charset="-78"/>
              </a:rPr>
              <a:t>2. مصرف نكردن دخانيات (سيگار، قليان، پيپ و....)</a:t>
            </a:r>
            <a:endParaRPr kumimoji="0" lang="en-US" sz="1600" b="0" i="0" u="none" strike="noStrike" cap="none" normalizeH="0" baseline="0" dirty="0" smtClean="0">
              <a:ln>
                <a:noFill/>
              </a:ln>
              <a:solidFill>
                <a:srgbClr val="C00000"/>
              </a:solidFill>
              <a:effectLst/>
              <a:latin typeface="Arial" pitchFamily="34" charset="0"/>
              <a:cs typeface="B Titr" pitchFamily="2" charset="-78"/>
            </a:endParaRPr>
          </a:p>
          <a:p>
            <a:pPr marL="0" marR="0" lvl="0" indent="0" algn="justLow" defTabSz="914400" rtl="1" eaLnBrk="0" fontAlgn="base" latinLnBrk="0" hangingPunct="0">
              <a:lnSpc>
                <a:spcPct val="150000"/>
              </a:lnSpc>
              <a:spcBef>
                <a:spcPct val="0"/>
              </a:spcBef>
              <a:spcAft>
                <a:spcPct val="0"/>
              </a:spcAft>
              <a:buClrTx/>
              <a:buSzTx/>
              <a:buFontTx/>
              <a:buNone/>
              <a:tabLst>
                <a:tab pos="1171575" algn="l"/>
                <a:tab pos="5943600" algn="r"/>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Mitra" pitchFamily="2" charset="-78"/>
              </a:rPr>
              <a:t>استعمال دخانيات موجب تصلب شرايين شده كه اين موضوع عامل افزايش بروز سكته هاي قلبي و مغزي مي شود</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142844" y="2571744"/>
            <a:ext cx="8858312" cy="2287429"/>
          </a:xfrm>
          <a:prstGeom prst="rect">
            <a:avLst/>
          </a:prstGeom>
          <a:solidFill>
            <a:schemeClr val="tx2">
              <a:lumMod val="20000"/>
              <a:lumOff val="80000"/>
            </a:schemeClr>
          </a:solidFill>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tab pos="1171575" algn="l"/>
                <a:tab pos="5943600" algn="r"/>
              </a:tabLst>
            </a:pPr>
            <a:r>
              <a:rPr lang="fa-IR" sz="2000" dirty="0" smtClean="0">
                <a:solidFill>
                  <a:srgbClr val="C00000"/>
                </a:solidFill>
                <a:latin typeface="Times New Roman" pitchFamily="18" charset="0"/>
                <a:ea typeface="Calibri" pitchFamily="34" charset="0"/>
                <a:cs typeface="B Titr" pitchFamily="2" charset="-78"/>
              </a:rPr>
              <a:t>3. حفظ كلسترول و قند خون در حد مطلوب:</a:t>
            </a:r>
            <a:endParaRPr lang="en-US" sz="2000" dirty="0" smtClean="0">
              <a:solidFill>
                <a:srgbClr val="C00000"/>
              </a:solidFill>
              <a:latin typeface="Times New Roman" pitchFamily="18" charset="0"/>
              <a:ea typeface="Calibri" pitchFamily="34" charset="0"/>
              <a:cs typeface="B Titr" pitchFamily="2" charset="-78"/>
            </a:endParaRPr>
          </a:p>
          <a:p>
            <a:pPr marL="0" marR="0" lvl="0" indent="0" algn="justLow" defTabSz="914400" rtl="1" eaLnBrk="0" fontAlgn="base" latinLnBrk="0" hangingPunct="0">
              <a:lnSpc>
                <a:spcPct val="150000"/>
              </a:lnSpc>
              <a:spcBef>
                <a:spcPct val="0"/>
              </a:spcBef>
              <a:spcAft>
                <a:spcPct val="0"/>
              </a:spcAft>
              <a:buClrTx/>
              <a:buSzTx/>
              <a:buFontTx/>
              <a:buNone/>
              <a:tabLst>
                <a:tab pos="1171575" algn="l"/>
                <a:tab pos="5943600" algn="r"/>
              </a:tabLst>
            </a:pPr>
            <a:r>
              <a:rPr lang="fa-IR" sz="2400" dirty="0" smtClean="0">
                <a:solidFill>
                  <a:schemeClr val="tx1"/>
                </a:solidFill>
                <a:latin typeface="Times New Roman" pitchFamily="18" charset="0"/>
                <a:ea typeface="Calibri" pitchFamily="34" charset="0"/>
                <a:cs typeface="B Mitra" pitchFamily="2" charset="-78"/>
              </a:rPr>
              <a:t>رژيم غذايي مناسب و فعاليت بدني، از عوامل مهم كاهش كلسترول خون هستند. گاهي مصرف دارو نيز توصيه مي شود. با رعايت رژيم غذايي متناسب با شرايط زندگي و شغلي و پرهيز از مصرف غذاهاي شيرين، چرب و پرنمك، مي توان از بروز سكته مغزي و قلبي پيشگيري كرد</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6563" name="Rectangle 3"/>
          <p:cNvSpPr>
            <a:spLocks noChangeArrowheads="1"/>
          </p:cNvSpPr>
          <p:nvPr/>
        </p:nvSpPr>
        <p:spPr bwMode="auto">
          <a:xfrm>
            <a:off x="142844" y="5072074"/>
            <a:ext cx="8858312" cy="1661993"/>
          </a:xfrm>
          <a:prstGeom prst="rect">
            <a:avLst/>
          </a:prstGeom>
          <a:solidFill>
            <a:schemeClr val="accent6">
              <a:lumMod val="20000"/>
              <a:lumOff val="80000"/>
            </a:schemeClr>
          </a:solidFill>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tab pos="1171575" algn="l"/>
                <a:tab pos="5943600" algn="r"/>
              </a:tabLst>
            </a:pPr>
            <a:r>
              <a:rPr lang="fa-IR" sz="2000" dirty="0" smtClean="0">
                <a:solidFill>
                  <a:srgbClr val="C00000"/>
                </a:solidFill>
                <a:latin typeface="Times New Roman" pitchFamily="18" charset="0"/>
                <a:ea typeface="Calibri" pitchFamily="34" charset="0"/>
                <a:cs typeface="B Titr" pitchFamily="2" charset="-78"/>
              </a:rPr>
              <a:t>4. كم كردن وزن:</a:t>
            </a:r>
            <a:endParaRPr lang="en-US" sz="2000" dirty="0" smtClean="0">
              <a:solidFill>
                <a:srgbClr val="C00000"/>
              </a:solidFill>
              <a:latin typeface="Times New Roman" pitchFamily="18" charset="0"/>
              <a:ea typeface="Calibri" pitchFamily="34" charset="0"/>
              <a:cs typeface="B Titr" pitchFamily="2" charset="-78"/>
            </a:endParaRPr>
          </a:p>
          <a:p>
            <a:pPr marL="0" marR="0" lvl="0" indent="0" algn="justLow" defTabSz="914400" rtl="1" eaLnBrk="0" fontAlgn="base" latinLnBrk="0" hangingPunct="0">
              <a:lnSpc>
                <a:spcPct val="150000"/>
              </a:lnSpc>
              <a:spcBef>
                <a:spcPct val="0"/>
              </a:spcBef>
              <a:spcAft>
                <a:spcPct val="0"/>
              </a:spcAft>
              <a:buClrTx/>
              <a:buSzTx/>
              <a:buFontTx/>
              <a:buNone/>
              <a:tabLst>
                <a:tab pos="1171575" algn="l"/>
                <a:tab pos="5943600" algn="r"/>
              </a:tabLst>
            </a:pPr>
            <a:r>
              <a:rPr lang="fa-IR" sz="2400" dirty="0" smtClean="0">
                <a:solidFill>
                  <a:schemeClr val="tx1"/>
                </a:solidFill>
                <a:latin typeface="Times New Roman" pitchFamily="18" charset="0"/>
                <a:ea typeface="Calibri" pitchFamily="34" charset="0"/>
                <a:cs typeface="B Mitra" pitchFamily="2" charset="-78"/>
              </a:rPr>
              <a:t>كاهش 5 تا 10 درصد وزن در افرادي كه اضافه وزن دارند، نقش مهمي در كنترل عوامل خطر سكته مغزي و قلبي خواهد داشت</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1214414" y="168124"/>
            <a:ext cx="5786478" cy="46166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400" b="1" i="0" u="none" strike="noStrike" cap="none" normalizeH="0" baseline="0" dirty="0" smtClean="0">
                <a:ln>
                  <a:noFill/>
                </a:ln>
                <a:solidFill>
                  <a:srgbClr val="00B050"/>
                </a:solidFill>
                <a:effectLst/>
                <a:latin typeface="Times New Roman" pitchFamily="18" charset="0"/>
                <a:ea typeface="Calibri" pitchFamily="34" charset="0"/>
                <a:cs typeface="B Titr" pitchFamily="2" charset="-78"/>
              </a:rPr>
              <a:t>روشهاي كاهش خطر بروز سكته هاي قلبي و مغزي</a:t>
            </a:r>
            <a:endParaRPr kumimoji="0" lang="fa-IR" sz="2400" b="0" i="0" u="none" strike="noStrike" cap="none" normalizeH="0" baseline="0" dirty="0" smtClean="0">
              <a:ln>
                <a:noFill/>
              </a:ln>
              <a:solidFill>
                <a:srgbClr val="00B050"/>
              </a:solidFill>
              <a:effectLst/>
              <a:latin typeface="Arial" pitchFamily="34" charset="0"/>
              <a:cs typeface="B Titr" pitchFamily="2" charset="-78"/>
            </a:endParaRPr>
          </a:p>
        </p:txBody>
      </p:sp>
      <p:sp>
        <p:nvSpPr>
          <p:cNvPr id="11" name="Footer Placeholder 10"/>
          <p:cNvSpPr>
            <a:spLocks noGrp="1"/>
          </p:cNvSpPr>
          <p:nvPr>
            <p:ph type="ftr" sz="quarter" idx="11"/>
          </p:nvPr>
        </p:nvSpPr>
        <p:spPr>
          <a:xfrm>
            <a:off x="3124200" y="6357958"/>
            <a:ext cx="2895600" cy="500042"/>
          </a:xfrm>
        </p:spPr>
        <p:txBody>
          <a:bodyPr/>
          <a:lstStyle/>
          <a:p>
            <a:r>
              <a:rPr lang="fa-IR" dirty="0" smtClean="0"/>
              <a:t>7 مهر 1393    روز جهانی قلب</a:t>
            </a:r>
            <a:endParaRPr lang="en-US" sz="2400" dirty="0">
              <a:solidFill>
                <a:schemeClr val="tx1"/>
              </a:solidFill>
              <a:latin typeface="Times New Roman" pitchFamily="18" charset="0"/>
              <a:ea typeface="Calibri" pitchFamily="34" charset="0"/>
              <a:cs typeface="B Mitra" pitchFamily="2" charset="-78"/>
            </a:endParaRPr>
          </a:p>
        </p:txBody>
      </p:sp>
      <p:sp>
        <p:nvSpPr>
          <p:cNvPr id="9" name="Slide Number Placeholder 8"/>
          <p:cNvSpPr>
            <a:spLocks noGrp="1"/>
          </p:cNvSpPr>
          <p:nvPr>
            <p:ph type="sldNum" sz="quarter" idx="12"/>
          </p:nvPr>
        </p:nvSpPr>
        <p:spPr>
          <a:xfrm>
            <a:off x="285720" y="6286520"/>
            <a:ext cx="571504" cy="571480"/>
          </a:xfrm>
        </p:spPr>
        <p:txBody>
          <a:bodyPr/>
          <a:lstStyle/>
          <a:p>
            <a:fld id="{37461C07-3D07-4343-86E7-4216FA54004A}"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214282" y="785794"/>
            <a:ext cx="8715436" cy="2215991"/>
          </a:xfrm>
          <a:prstGeom prst="rect">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tab pos="1171575" algn="l"/>
                <a:tab pos="5943600" algn="r"/>
              </a:tabLst>
            </a:pPr>
            <a:r>
              <a:rPr lang="fa-IR" sz="2000" dirty="0" smtClean="0">
                <a:solidFill>
                  <a:srgbClr val="C00000"/>
                </a:solidFill>
                <a:latin typeface="Times New Roman" pitchFamily="18" charset="0"/>
                <a:ea typeface="Calibri" pitchFamily="34" charset="0"/>
                <a:cs typeface="B Titr" pitchFamily="2" charset="-78"/>
              </a:rPr>
              <a:t>5. فعاليت بدني يا ورزش منظم:</a:t>
            </a:r>
            <a:endParaRPr lang="en-US" sz="2000" dirty="0" smtClean="0">
              <a:solidFill>
                <a:srgbClr val="C00000"/>
              </a:solidFill>
              <a:latin typeface="Times New Roman" pitchFamily="18" charset="0"/>
              <a:ea typeface="Calibri" pitchFamily="34" charset="0"/>
              <a:cs typeface="B Titr" pitchFamily="2" charset="-78"/>
            </a:endParaRPr>
          </a:p>
          <a:p>
            <a:pPr marL="0" marR="0" lvl="0" indent="0" algn="justLow" defTabSz="914400" rtl="1" eaLnBrk="0" fontAlgn="base" latinLnBrk="0" hangingPunct="0">
              <a:lnSpc>
                <a:spcPct val="150000"/>
              </a:lnSpc>
              <a:spcBef>
                <a:spcPct val="0"/>
              </a:spcBef>
              <a:spcAft>
                <a:spcPct val="0"/>
              </a:spcAft>
              <a:buClrTx/>
              <a:buSzTx/>
              <a:buFontTx/>
              <a:buNone/>
              <a:tabLst>
                <a:tab pos="1171575" algn="l"/>
                <a:tab pos="5943600" algn="r"/>
              </a:tabLst>
            </a:pPr>
            <a:r>
              <a:rPr lang="fa-IR" sz="2400" dirty="0" smtClean="0">
                <a:solidFill>
                  <a:schemeClr val="tx1"/>
                </a:solidFill>
                <a:latin typeface="Times New Roman" pitchFamily="18" charset="0"/>
                <a:ea typeface="Calibri" pitchFamily="34" charset="0"/>
                <a:cs typeface="B Nazanin" pitchFamily="2" charset="-78"/>
              </a:rPr>
              <a:t>فعاليت بدني در كاهش فشار خون بالا، كلسترول خون بالا، اضافه وزن و ديابت موثر است. 30 تا 60 دقيقه فعاليت بدني روزانه با شدت متوسط (به طوري كه سبب افزايش ضربان قلب و تنفس شود، اما بتوان به راحتي صحبت كرد) توصيه شده است.</a:t>
            </a:r>
          </a:p>
        </p:txBody>
      </p:sp>
      <p:sp>
        <p:nvSpPr>
          <p:cNvPr id="66565" name="Rectangle 5"/>
          <p:cNvSpPr>
            <a:spLocks noChangeArrowheads="1"/>
          </p:cNvSpPr>
          <p:nvPr/>
        </p:nvSpPr>
        <p:spPr bwMode="auto">
          <a:xfrm>
            <a:off x="214282" y="3143248"/>
            <a:ext cx="8715436" cy="228742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justLow" rtl="1" fontAlgn="base">
              <a:lnSpc>
                <a:spcPct val="150000"/>
              </a:lnSpc>
              <a:spcBef>
                <a:spcPct val="0"/>
              </a:spcBef>
              <a:spcAft>
                <a:spcPct val="0"/>
              </a:spcAft>
              <a:tabLst>
                <a:tab pos="1171575" algn="l"/>
                <a:tab pos="5943600" algn="r"/>
              </a:tabLst>
            </a:pPr>
            <a:r>
              <a:rPr lang="fa-IR" sz="2000" dirty="0" smtClean="0">
                <a:solidFill>
                  <a:srgbClr val="C00000"/>
                </a:solidFill>
                <a:latin typeface="Times New Roman" pitchFamily="18" charset="0"/>
                <a:ea typeface="Calibri" pitchFamily="34" charset="0"/>
                <a:cs typeface="B Titr" pitchFamily="2" charset="-78"/>
              </a:rPr>
              <a:t>6. معاينات پزشكي منظم:</a:t>
            </a:r>
            <a:endParaRPr lang="en-US" sz="2000" dirty="0" smtClean="0">
              <a:solidFill>
                <a:srgbClr val="C00000"/>
              </a:solidFill>
              <a:latin typeface="Times New Roman" pitchFamily="18" charset="0"/>
              <a:ea typeface="Calibri" pitchFamily="34" charset="0"/>
              <a:cs typeface="B Titr" pitchFamily="2" charset="-78"/>
            </a:endParaRPr>
          </a:p>
          <a:p>
            <a:pPr marL="0" marR="0" lvl="0" indent="0" algn="justLow" defTabSz="914400" rtl="1" eaLnBrk="0" fontAlgn="base" latinLnBrk="0" hangingPunct="0">
              <a:lnSpc>
                <a:spcPct val="150000"/>
              </a:lnSpc>
              <a:spcBef>
                <a:spcPct val="0"/>
              </a:spcBef>
              <a:spcAft>
                <a:spcPct val="0"/>
              </a:spcAft>
              <a:buClrTx/>
              <a:buSzTx/>
              <a:buFontTx/>
              <a:buNone/>
              <a:tabLst>
                <a:tab pos="1171575" algn="l"/>
                <a:tab pos="5943600" algn="r"/>
              </a:tabLst>
            </a:pPr>
            <a:r>
              <a:rPr lang="fa-IR" sz="2400" dirty="0" smtClean="0">
                <a:solidFill>
                  <a:schemeClr val="tx1"/>
                </a:solidFill>
                <a:latin typeface="Times New Roman" pitchFamily="18" charset="0"/>
                <a:ea typeface="Calibri" pitchFamily="34" charset="0"/>
                <a:cs typeface="B Nazanin" pitchFamily="2" charset="-78"/>
              </a:rPr>
              <a:t>لازم است عوامل خطر مهم مثل مصرف دخانيات؛ كلسترول خون بالا، قند خون بالا و عوامل كمك كننده در بروز سكته قلبي و سكته مغزي مثل افزايش وزن و چاقي و كم تحركي، به طور منظم از نظر پزشكي بررسي شوند.</a:t>
            </a:r>
          </a:p>
        </p:txBody>
      </p:sp>
      <p:sp>
        <p:nvSpPr>
          <p:cNvPr id="7" name="Rectangle 6"/>
          <p:cNvSpPr/>
          <p:nvPr/>
        </p:nvSpPr>
        <p:spPr>
          <a:xfrm>
            <a:off x="214282" y="5572140"/>
            <a:ext cx="8715436" cy="1200329"/>
          </a:xfrm>
          <a:prstGeom prst="rect">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justLow" rtl="1" fontAlgn="base">
              <a:spcBef>
                <a:spcPct val="0"/>
              </a:spcBef>
              <a:spcAft>
                <a:spcPct val="0"/>
              </a:spcAft>
              <a:tabLst>
                <a:tab pos="1171575" algn="l"/>
                <a:tab pos="5943600" algn="r"/>
              </a:tabLst>
            </a:pPr>
            <a:r>
              <a:rPr lang="fa-IR" sz="2000" dirty="0" smtClean="0">
                <a:solidFill>
                  <a:srgbClr val="C00000"/>
                </a:solidFill>
                <a:latin typeface="Times New Roman" pitchFamily="18" charset="0"/>
                <a:ea typeface="Calibri" pitchFamily="34" charset="0"/>
                <a:cs typeface="B Titr" pitchFamily="2" charset="-78"/>
              </a:rPr>
              <a:t>7. مصرف نكردن مشروبات الكلي:</a:t>
            </a:r>
          </a:p>
          <a:p>
            <a:pPr algn="justLow" rtl="1" fontAlgn="base">
              <a:spcBef>
                <a:spcPct val="0"/>
              </a:spcBef>
              <a:spcAft>
                <a:spcPct val="0"/>
              </a:spcAft>
              <a:tabLst>
                <a:tab pos="1171575" algn="l"/>
                <a:tab pos="5943600" algn="r"/>
              </a:tabLst>
            </a:pPr>
            <a:r>
              <a:rPr lang="ar-SA" sz="2400" dirty="0" smtClean="0">
                <a:solidFill>
                  <a:schemeClr val="tx1"/>
                </a:solidFill>
                <a:latin typeface="Times New Roman" pitchFamily="18" charset="0"/>
                <a:ea typeface="Calibri" pitchFamily="34" charset="0"/>
                <a:cs typeface="B Nazanin" pitchFamily="2" charset="-78"/>
              </a:rPr>
              <a:t>مصرف مداوم نوشابه هاي الكلي،</a:t>
            </a:r>
            <a:r>
              <a:rPr lang="fa-IR" sz="2400" dirty="0" smtClean="0">
                <a:solidFill>
                  <a:schemeClr val="tx1"/>
                </a:solidFill>
                <a:latin typeface="Times New Roman" pitchFamily="18" charset="0"/>
                <a:ea typeface="Calibri" pitchFamily="34" charset="0"/>
                <a:cs typeface="B Nazanin" pitchFamily="2" charset="-78"/>
              </a:rPr>
              <a:t> </a:t>
            </a:r>
            <a:r>
              <a:rPr lang="ar-SA" sz="2400" dirty="0" smtClean="0">
                <a:solidFill>
                  <a:schemeClr val="tx1"/>
                </a:solidFill>
                <a:latin typeface="Times New Roman" pitchFamily="18" charset="0"/>
                <a:ea typeface="Calibri" pitchFamily="34" charset="0"/>
                <a:cs typeface="B Nazanin" pitchFamily="2" charset="-78"/>
              </a:rPr>
              <a:t>فشارخون را افزايش مي</a:t>
            </a:r>
            <a:r>
              <a:rPr lang="fa-IR" sz="2400" dirty="0" smtClean="0">
                <a:solidFill>
                  <a:schemeClr val="tx1"/>
                </a:solidFill>
                <a:latin typeface="Times New Roman" pitchFamily="18" charset="0"/>
                <a:ea typeface="Calibri" pitchFamily="34" charset="0"/>
                <a:cs typeface="B Nazanin" pitchFamily="2" charset="-78"/>
              </a:rPr>
              <a:t> </a:t>
            </a:r>
            <a:r>
              <a:rPr lang="ar-SA" sz="2400" dirty="0" smtClean="0">
                <a:solidFill>
                  <a:schemeClr val="tx1"/>
                </a:solidFill>
                <a:latin typeface="Times New Roman" pitchFamily="18" charset="0"/>
                <a:ea typeface="Calibri" pitchFamily="34" charset="0"/>
                <a:cs typeface="B Nazanin" pitchFamily="2" charset="-78"/>
              </a:rPr>
              <a:t>دهد</a:t>
            </a:r>
            <a:r>
              <a:rPr lang="fa-IR" sz="2400" dirty="0" smtClean="0">
                <a:solidFill>
                  <a:schemeClr val="tx1"/>
                </a:solidFill>
                <a:latin typeface="Times New Roman" pitchFamily="18" charset="0"/>
                <a:ea typeface="Calibri" pitchFamily="34" charset="0"/>
                <a:cs typeface="B Nazanin" pitchFamily="2" charset="-78"/>
              </a:rPr>
              <a:t> و</a:t>
            </a:r>
            <a:r>
              <a:rPr lang="fa-IR" sz="2400" dirty="0" smtClean="0">
                <a:latin typeface="Times New Roman" pitchFamily="18" charset="0"/>
                <a:ea typeface="Calibri" pitchFamily="34" charset="0"/>
                <a:cs typeface="B Nazanin" pitchFamily="2" charset="-78"/>
              </a:rPr>
              <a:t> احتمال سكته مغزي و قلبی را افزايش مي دهد</a:t>
            </a:r>
            <a:r>
              <a:rPr lang="fa-IR" sz="2800" dirty="0" smtClean="0">
                <a:solidFill>
                  <a:schemeClr val="tx1"/>
                </a:solidFill>
                <a:latin typeface="Times New Roman" pitchFamily="18" charset="0"/>
                <a:ea typeface="Calibri" pitchFamily="34" charset="0"/>
                <a:cs typeface="B Nazanin" pitchFamily="2" charset="-78"/>
              </a:rPr>
              <a:t>.</a:t>
            </a:r>
            <a:r>
              <a:rPr lang="ar-SA" sz="2400" dirty="0" smtClean="0">
                <a:solidFill>
                  <a:schemeClr val="tx1"/>
                </a:solidFill>
                <a:latin typeface="Times New Roman" pitchFamily="18" charset="0"/>
                <a:ea typeface="Calibri" pitchFamily="34" charset="0"/>
                <a:cs typeface="B Nazanin" pitchFamily="2" charset="-78"/>
              </a:rPr>
              <a:t>.</a:t>
            </a:r>
            <a:endParaRPr lang="en-US" sz="2400" dirty="0" smtClean="0">
              <a:solidFill>
                <a:schemeClr val="tx1"/>
              </a:solidFill>
              <a:latin typeface="Times New Roman" pitchFamily="18" charset="0"/>
              <a:ea typeface="Calibri" pitchFamily="34" charset="0"/>
              <a:cs typeface="B Nazanin" pitchFamily="2" charset="-78"/>
            </a:endParaRPr>
          </a:p>
        </p:txBody>
      </p:sp>
      <p:sp>
        <p:nvSpPr>
          <p:cNvPr id="8" name="Rectangle 1"/>
          <p:cNvSpPr>
            <a:spLocks noChangeArrowheads="1"/>
          </p:cNvSpPr>
          <p:nvPr/>
        </p:nvSpPr>
        <p:spPr bwMode="auto">
          <a:xfrm>
            <a:off x="1214414" y="168124"/>
            <a:ext cx="5786478" cy="46166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400" b="1" i="0" u="none" strike="noStrike" cap="none" normalizeH="0" baseline="0" dirty="0" smtClean="0">
                <a:ln>
                  <a:noFill/>
                </a:ln>
                <a:solidFill>
                  <a:srgbClr val="00B050"/>
                </a:solidFill>
                <a:effectLst/>
                <a:latin typeface="Times New Roman" pitchFamily="18" charset="0"/>
                <a:ea typeface="Calibri" pitchFamily="34" charset="0"/>
                <a:cs typeface="B Titr" pitchFamily="2" charset="-78"/>
              </a:rPr>
              <a:t>روشهاي كاهش خطر بروز سكته هاي قلبي و مغزي</a:t>
            </a:r>
            <a:endParaRPr kumimoji="0" lang="fa-IR" sz="2400" b="0" i="0" u="none" strike="noStrike" cap="none" normalizeH="0" baseline="0" dirty="0" smtClean="0">
              <a:ln>
                <a:noFill/>
              </a:ln>
              <a:solidFill>
                <a:srgbClr val="00B050"/>
              </a:solidFill>
              <a:effectLst/>
              <a:latin typeface="Arial" pitchFamily="34" charset="0"/>
              <a:cs typeface="B Titr" pitchFamily="2" charset="-78"/>
            </a:endParaRPr>
          </a:p>
        </p:txBody>
      </p:sp>
      <p:sp>
        <p:nvSpPr>
          <p:cNvPr id="11" name="Footer Placeholder 10"/>
          <p:cNvSpPr>
            <a:spLocks noGrp="1"/>
          </p:cNvSpPr>
          <p:nvPr>
            <p:ph type="ftr" sz="quarter" idx="11"/>
          </p:nvPr>
        </p:nvSpPr>
        <p:spPr>
          <a:xfrm>
            <a:off x="3124200" y="6500834"/>
            <a:ext cx="2895600" cy="357166"/>
          </a:xfrm>
        </p:spPr>
        <p:txBody>
          <a:bodyPr/>
          <a:lstStyle/>
          <a:p>
            <a:r>
              <a:rPr lang="fa-IR" smtClean="0"/>
              <a:t>7 مهر 1393    روز جهانی قلب</a:t>
            </a:r>
            <a:endParaRPr lang="en-US" dirty="0"/>
          </a:p>
        </p:txBody>
      </p:sp>
      <p:sp>
        <p:nvSpPr>
          <p:cNvPr id="9" name="Slide Number Placeholder 8"/>
          <p:cNvSpPr>
            <a:spLocks noGrp="1"/>
          </p:cNvSpPr>
          <p:nvPr>
            <p:ph type="sldNum" sz="quarter" idx="12"/>
          </p:nvPr>
        </p:nvSpPr>
        <p:spPr>
          <a:xfrm>
            <a:off x="357158" y="6429396"/>
            <a:ext cx="571504" cy="428604"/>
          </a:xfrm>
        </p:spPr>
        <p:txBody>
          <a:bodyPr/>
          <a:lstStyle/>
          <a:p>
            <a:fld id="{37461C07-3D07-4343-86E7-4216FA54004A}" type="slidenum">
              <a:rPr lang="en-US" smtClean="0"/>
              <a:pPr/>
              <a:t>26</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572364" y="214290"/>
            <a:ext cx="1571636" cy="1285884"/>
          </a:xfrm>
          <a:prstGeom prst="ellipse">
            <a:avLst/>
          </a:prstGeom>
          <a:scene3d>
            <a:camera prst="perspectiveLef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3600" dirty="0" smtClean="0"/>
              <a:t>مقدمه</a:t>
            </a:r>
            <a:endParaRPr lang="en-US" dirty="0"/>
          </a:p>
        </p:txBody>
      </p:sp>
      <p:sp>
        <p:nvSpPr>
          <p:cNvPr id="5" name="Rectangle 4"/>
          <p:cNvSpPr/>
          <p:nvPr/>
        </p:nvSpPr>
        <p:spPr>
          <a:xfrm>
            <a:off x="214282" y="4714884"/>
            <a:ext cx="8643998" cy="1384995"/>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rtl="1"/>
            <a:r>
              <a:rPr lang="fa-IR" sz="2800" dirty="0" smtClean="0">
                <a:cs typeface="B Nazanin" pitchFamily="2" charset="-78"/>
              </a:rPr>
              <a:t>  مهمترين عوامل خطر در بيماريهاي قلبي عروقي عبارتند از: تغذيه نامناسب، چاقي، فعاليت بدني ناكافي، مصرف سيگار، فشار خون بالا، اختلال در چربي خون، ديابت و سن بالا</a:t>
            </a:r>
            <a:endParaRPr lang="en-US" sz="2800" dirty="0">
              <a:cs typeface="B Nazanin" pitchFamily="2" charset="-78"/>
            </a:endParaRPr>
          </a:p>
        </p:txBody>
      </p:sp>
      <p:sp>
        <p:nvSpPr>
          <p:cNvPr id="2051" name="Rectangle 3"/>
          <p:cNvSpPr>
            <a:spLocks noChangeArrowheads="1"/>
          </p:cNvSpPr>
          <p:nvPr/>
        </p:nvSpPr>
        <p:spPr bwMode="auto">
          <a:xfrm>
            <a:off x="214282" y="1785926"/>
            <a:ext cx="8715372" cy="2677656"/>
          </a:xfrm>
          <a:prstGeom prst="rect">
            <a:avLst/>
          </a:prstGeom>
          <a:ln>
            <a:headEnd/>
            <a:tailEnd/>
          </a:ln>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rtl="1" fontAlgn="base">
              <a:spcBef>
                <a:spcPct val="0"/>
              </a:spcBef>
              <a:spcAft>
                <a:spcPct val="0"/>
              </a:spcAft>
            </a:pPr>
            <a:r>
              <a:rPr kumimoji="0" lang="fa-IR" sz="2800" b="0" i="0" u="none" strike="noStrike" cap="none" normalizeH="0" baseline="0" dirty="0" smtClean="0">
                <a:ln>
                  <a:noFill/>
                </a:ln>
                <a:solidFill>
                  <a:schemeClr val="tx1"/>
                </a:solidFill>
                <a:effectLst/>
                <a:latin typeface="Times New Roman" pitchFamily="18" charset="0"/>
                <a:ea typeface="Calibri" pitchFamily="34" charset="0"/>
                <a:cs typeface="B Mitra" pitchFamily="2" charset="-78"/>
              </a:rPr>
              <a:t>  در ايران بيماريهاي غير واگير مزمن و به ويژه بيماريهاي قلبي عروقي، </a:t>
            </a:r>
            <a:r>
              <a:rPr lang="fa-IR" sz="2800" dirty="0" smtClean="0">
                <a:solidFill>
                  <a:schemeClr val="tx1"/>
                </a:solidFill>
                <a:latin typeface="Times New Roman" pitchFamily="18" charset="0"/>
                <a:ea typeface="Calibri" pitchFamily="34" charset="0"/>
                <a:cs typeface="B Nazanin" pitchFamily="2" charset="-78"/>
              </a:rPr>
              <a:t>بخش عمده</a:t>
            </a:r>
            <a:r>
              <a:rPr kumimoji="0" lang="fa-IR" sz="2800" b="0" i="0" u="none" strike="noStrike" cap="none" normalizeH="0" baseline="0" dirty="0" smtClean="0">
                <a:ln>
                  <a:noFill/>
                </a:ln>
                <a:solidFill>
                  <a:schemeClr val="tx1"/>
                </a:solidFill>
                <a:effectLst/>
                <a:latin typeface="Times New Roman" pitchFamily="18" charset="0"/>
                <a:ea typeface="Calibri" pitchFamily="34" charset="0"/>
                <a:cs typeface="B Mitra" pitchFamily="2" charset="-78"/>
              </a:rPr>
              <a:t>اي از علل مرگ و ناتواني را به خود اختصاص داده </a:t>
            </a:r>
            <a:r>
              <a:rPr lang="fa-IR" sz="2800" dirty="0" smtClean="0">
                <a:solidFill>
                  <a:schemeClr val="tx1"/>
                </a:solidFill>
                <a:latin typeface="Times New Roman" pitchFamily="18" charset="0"/>
                <a:ea typeface="Calibri" pitchFamily="34" charset="0"/>
                <a:cs typeface="B Mitra" pitchFamily="2" charset="-78"/>
              </a:rPr>
              <a:t>است.</a:t>
            </a:r>
            <a:r>
              <a:rPr lang="fa-IR" sz="2800" dirty="0" smtClean="0">
                <a:solidFill>
                  <a:schemeClr val="tx1"/>
                </a:solidFill>
                <a:latin typeface="Times New Roman" pitchFamily="18" charset="0"/>
                <a:ea typeface="Calibri" pitchFamily="34" charset="0"/>
                <a:cs typeface="B Nazanin" pitchFamily="2" charset="-78"/>
              </a:rPr>
              <a:t> اكثر عوامل </a:t>
            </a:r>
            <a:r>
              <a:rPr lang="fa-IR" sz="2800" dirty="0" smtClean="0">
                <a:latin typeface="Times New Roman" pitchFamily="18" charset="0"/>
                <a:ea typeface="Calibri" pitchFamily="34" charset="0"/>
                <a:cs typeface="B Nazanin" pitchFamily="2" charset="-78"/>
              </a:rPr>
              <a:t>خطر اصلی در بيماريهاي غير واگير </a:t>
            </a:r>
            <a:r>
              <a:rPr lang="fa-IR" sz="2800" dirty="0" smtClean="0">
                <a:solidFill>
                  <a:schemeClr val="tx1"/>
                </a:solidFill>
                <a:latin typeface="Times New Roman" pitchFamily="18" charset="0"/>
                <a:ea typeface="Calibri" pitchFamily="34" charset="0"/>
                <a:cs typeface="B Nazanin" pitchFamily="2" charset="-78"/>
              </a:rPr>
              <a:t>شناخته شده اند و حذف يا كنترل آنها مي تواند مانع از بروز بيش از 80 درصد بيماريهاي قلبي، سكته مغزي و ديابت و 40 درصد سرطانها شود.</a:t>
            </a:r>
            <a:r>
              <a:rPr lang="fa-IR" sz="2800" dirty="0" smtClean="0">
                <a:solidFill>
                  <a:schemeClr val="tx1"/>
                </a:solidFill>
                <a:latin typeface="Times New Roman" pitchFamily="18" charset="0"/>
                <a:ea typeface="Calibri" pitchFamily="34" charset="0"/>
                <a:cs typeface="B Mitra" pitchFamily="2" charset="-78"/>
              </a:rPr>
              <a:t> توسعه اقتصادي و صنعتی، ماشینی شدن زندگی، سبب تغييراتي در شيوه زندگي شده است كه در ايجاد بيماري قلبي عروقي نقش مهمي دارند. </a:t>
            </a: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B Mitra" pitchFamily="2" charset="-78"/>
            </a:endParaRPr>
          </a:p>
        </p:txBody>
      </p:sp>
      <p:sp>
        <p:nvSpPr>
          <p:cNvPr id="9" name="Footer Placeholder 8"/>
          <p:cNvSpPr>
            <a:spLocks noGrp="1"/>
          </p:cNvSpPr>
          <p:nvPr>
            <p:ph type="ftr" sz="quarter" idx="11"/>
          </p:nvPr>
        </p:nvSpPr>
        <p:spPr/>
        <p:txBody>
          <a:bodyPr/>
          <a:lstStyle/>
          <a:p>
            <a:r>
              <a:rPr lang="fa-IR" smtClean="0"/>
              <a:t>7 مهر 1393    روز جهانی قلب</a:t>
            </a:r>
            <a:endParaRPr lang="en-US"/>
          </a:p>
        </p:txBody>
      </p:sp>
      <p:sp>
        <p:nvSpPr>
          <p:cNvPr id="7" name="Slide Number Placeholder 6"/>
          <p:cNvSpPr>
            <a:spLocks noGrp="1"/>
          </p:cNvSpPr>
          <p:nvPr>
            <p:ph type="sldNum" sz="quarter" idx="12"/>
          </p:nvPr>
        </p:nvSpPr>
        <p:spPr/>
        <p:txBody>
          <a:bodyPr/>
          <a:lstStyle/>
          <a:p>
            <a:fld id="{37461C07-3D07-4343-86E7-4216FA54004A}"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00232" y="142852"/>
            <a:ext cx="607223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cs typeface="B Titr" pitchFamily="2" charset="-78"/>
              </a:rPr>
              <a:t>بيماريهاي قلبي عروقي و عوامل خطر</a:t>
            </a:r>
            <a:endParaRPr lang="en-US" sz="3200" dirty="0">
              <a:cs typeface="B Titr" pitchFamily="2" charset="-78"/>
            </a:endParaRPr>
          </a:p>
        </p:txBody>
      </p:sp>
      <p:sp>
        <p:nvSpPr>
          <p:cNvPr id="8" name="Footer Placeholder 7"/>
          <p:cNvSpPr>
            <a:spLocks noGrp="1"/>
          </p:cNvSpPr>
          <p:nvPr>
            <p:ph type="ftr" sz="quarter" idx="11"/>
          </p:nvPr>
        </p:nvSpPr>
        <p:spPr/>
        <p:txBody>
          <a:bodyPr/>
          <a:lstStyle/>
          <a:p>
            <a:r>
              <a:rPr lang="fa-IR" smtClean="0"/>
              <a:t>7 مهر 1393    روز جهانی قلب</a:t>
            </a:r>
            <a:endParaRPr lang="en-US"/>
          </a:p>
        </p:txBody>
      </p:sp>
      <p:sp>
        <p:nvSpPr>
          <p:cNvPr id="6" name="Slide Number Placeholder 5"/>
          <p:cNvSpPr>
            <a:spLocks noGrp="1"/>
          </p:cNvSpPr>
          <p:nvPr>
            <p:ph type="sldNum" sz="quarter" idx="12"/>
          </p:nvPr>
        </p:nvSpPr>
        <p:spPr/>
        <p:txBody>
          <a:bodyPr/>
          <a:lstStyle/>
          <a:p>
            <a:fld id="{37461C07-3D07-4343-86E7-4216FA54004A}" type="slidenum">
              <a:rPr lang="en-US" smtClean="0"/>
              <a:pPr/>
              <a:t>4</a:t>
            </a:fld>
            <a:endParaRPr lang="en-US"/>
          </a:p>
        </p:txBody>
      </p:sp>
      <p:sp>
        <p:nvSpPr>
          <p:cNvPr id="7" name="Rectangle 6"/>
          <p:cNvSpPr>
            <a:spLocks noChangeArrowheads="1"/>
          </p:cNvSpPr>
          <p:nvPr/>
        </p:nvSpPr>
        <p:spPr bwMode="auto">
          <a:xfrm>
            <a:off x="214282" y="1142984"/>
            <a:ext cx="8715404" cy="5632311"/>
          </a:xfrm>
          <a:prstGeom prst="rect">
            <a:avLst/>
          </a:prstGeom>
          <a:solidFill>
            <a:schemeClr val="accent2">
              <a:lumMod val="20000"/>
              <a:lumOff val="80000"/>
            </a:schemeClr>
          </a:solid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spAutoFit/>
          </a:bodyPr>
          <a:lstStyle/>
          <a:p>
            <a:pPr algn="just" rtl="1" fontAlgn="base">
              <a:lnSpc>
                <a:spcPct val="150000"/>
              </a:lnSpc>
              <a:spcBef>
                <a:spcPct val="0"/>
              </a:spcBef>
              <a:spcAft>
                <a:spcPct val="0"/>
              </a:spcAft>
            </a:pPr>
            <a:r>
              <a:rPr lang="fa-IR" sz="2400" b="1" dirty="0" smtClean="0">
                <a:solidFill>
                  <a:srgbClr val="C00000"/>
                </a:solidFill>
                <a:latin typeface="Times New Roman" pitchFamily="18" charset="0"/>
                <a:ea typeface="Calibri" pitchFamily="34" charset="0"/>
                <a:cs typeface="B Titr" pitchFamily="2" charset="-78"/>
              </a:rPr>
              <a:t>وضعيت بيماريهاي قلبي عروقي در جهان و ايران </a:t>
            </a:r>
            <a:endParaRPr lang="fa-IR" sz="2400" dirty="0" smtClean="0">
              <a:solidFill>
                <a:srgbClr val="C00000"/>
              </a:solidFill>
              <a:latin typeface="Arial" pitchFamily="34" charset="0"/>
              <a:cs typeface="B Titr" pitchFamily="2" charset="-78"/>
            </a:endParaRPr>
          </a:p>
          <a:p>
            <a:pPr marL="0" marR="0" lvl="0" indent="0" algn="just"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هر ساله نزديك بر 32 ميليون مورد سكته قلبي و مغزي در دنيا رخ مي دهد كه باعث مرگ بيش از 17 ميليون نفر مي شود.</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60% موارد مرگ در سال 2000 در جهان به علت بيماريهاي غير واگير بوده  كه برآورد مي شود تا سال 2020 ميلادي به 73% برسد. سهم بيماريهاي قلبي عروقي از اين ميزان بيش از 48% </a:t>
            </a:r>
            <a:r>
              <a:rPr kumimoji="0" lang="fa-IR" sz="2400" b="0" i="0" u="none" strike="noStrike" cap="none" normalizeH="0" dirty="0" smtClean="0">
                <a:ln>
                  <a:noFill/>
                </a:ln>
                <a:solidFill>
                  <a:schemeClr val="tx1"/>
                </a:solidFill>
                <a:effectLst/>
                <a:latin typeface="Times New Roman" pitchFamily="18" charset="0"/>
                <a:ea typeface="Calibri" pitchFamily="34" charset="0"/>
                <a:cs typeface="B Nazanin" pitchFamily="2" charset="-78"/>
              </a:rPr>
              <a:t> </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است.</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بيش از 20 ميليون مورد از 64 ميليون مرگ در سال 2015 مربوط به بيماريهاي قلبي عروقي خواهد بود و در صورتي كه اقدامات موثر انجام نشود، انتظار مي رود موارد مرگ ناشي از بيماريهاي مزمن از 2005 تا 2015 حدود 17% افزايش يابد و از 35 ميليون مرگ به 41 ميليون مرگ برسد.</a:t>
            </a:r>
            <a:endParaRPr kumimoji="0" lang="fa-IR"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00232" y="142852"/>
            <a:ext cx="607223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cs typeface="B Titr" pitchFamily="2" charset="-78"/>
              </a:rPr>
              <a:t>بيماريهاي قلبي عروقي و عوامل خطر</a:t>
            </a:r>
            <a:endParaRPr lang="en-US" sz="3200" dirty="0">
              <a:cs typeface="B Titr" pitchFamily="2" charset="-78"/>
            </a:endParaRPr>
          </a:p>
        </p:txBody>
      </p:sp>
      <p:sp>
        <p:nvSpPr>
          <p:cNvPr id="16390" name="Rectangle 6"/>
          <p:cNvSpPr>
            <a:spLocks noChangeArrowheads="1"/>
          </p:cNvSpPr>
          <p:nvPr/>
        </p:nvSpPr>
        <p:spPr bwMode="auto">
          <a:xfrm>
            <a:off x="214282" y="1000108"/>
            <a:ext cx="8715404" cy="3970318"/>
          </a:xfrm>
          <a:prstGeom prst="rect">
            <a:avLst/>
          </a:prstGeom>
          <a:solidFill>
            <a:schemeClr val="accent2">
              <a:lumMod val="20000"/>
              <a:lumOff val="80000"/>
            </a:schemeClr>
          </a:solid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spAutoFit/>
          </a:bodyPr>
          <a:lstStyle/>
          <a:p>
            <a:pPr algn="just" rtl="1" fontAlgn="base">
              <a:lnSpc>
                <a:spcPct val="150000"/>
              </a:lnSpc>
              <a:spcBef>
                <a:spcPct val="0"/>
              </a:spcBef>
              <a:spcAft>
                <a:spcPct val="0"/>
              </a:spcAft>
            </a:pPr>
            <a:r>
              <a:rPr lang="fa-IR" sz="2400" b="1" dirty="0" smtClean="0">
                <a:solidFill>
                  <a:srgbClr val="C00000"/>
                </a:solidFill>
                <a:latin typeface="Times New Roman" pitchFamily="18" charset="0"/>
                <a:ea typeface="Calibri" pitchFamily="34" charset="0"/>
                <a:cs typeface="B Titr" pitchFamily="2" charset="-78"/>
              </a:rPr>
              <a:t>وضعيت بيماريهاي قلبي عروقي در ايران </a:t>
            </a:r>
            <a:endParaRPr lang="fa-IR" sz="2400" dirty="0" smtClean="0">
              <a:solidFill>
                <a:srgbClr val="C00000"/>
              </a:solidFill>
              <a:latin typeface="Arial" pitchFamily="34" charset="0"/>
              <a:cs typeface="B Titr" pitchFamily="2" charset="-78"/>
            </a:endParaRPr>
          </a:p>
          <a:p>
            <a:pPr lvl="0" algn="just" rtl="1" eaLnBrk="0" fontAlgn="base" hangingPunct="0">
              <a:lnSpc>
                <a:spcPct val="150000"/>
              </a:lnSpc>
              <a:spcBef>
                <a:spcPct val="0"/>
              </a:spcBef>
              <a:spcAft>
                <a:spcPct val="0"/>
              </a:spcAft>
              <a:tabLst>
                <a:tab pos="1171575" algn="l"/>
                <a:tab pos="5943600" algn="r"/>
              </a:tabLst>
            </a:pPr>
            <a:r>
              <a:rPr lang="fa-IR" sz="2400" dirty="0" smtClean="0">
                <a:latin typeface="Times New Roman" pitchFamily="18" charset="0"/>
                <a:ea typeface="Calibri" pitchFamily="34" charset="0"/>
                <a:cs typeface="B Nazanin" pitchFamily="2" charset="-78"/>
              </a:rPr>
              <a:t>در كشور ما بيماريهاي قلبي عروقي علت 39/3 درصد مرگ (اولين علت مرگ) هستند كه از اين ميزان، 19/5درصد مربوط به سكته قلبي، 9/3درصد مربوط به سكته مغزي و 10/5درصد باقيمانده مربوط به ساير بيماريهاي قلبي عروقي است.</a:t>
            </a:r>
            <a:endParaRPr lang="en-US" sz="2400" dirty="0" smtClean="0">
              <a:latin typeface="Arial" pitchFamily="34" charset="0"/>
              <a:cs typeface="B Nazanin" pitchFamily="2" charset="-78"/>
            </a:endParaRPr>
          </a:p>
          <a:p>
            <a:pPr lvl="0" algn="just" rtl="1" eaLnBrk="0" fontAlgn="base" hangingPunct="0">
              <a:lnSpc>
                <a:spcPct val="150000"/>
              </a:lnSpc>
              <a:spcBef>
                <a:spcPct val="0"/>
              </a:spcBef>
              <a:spcAft>
                <a:spcPct val="0"/>
              </a:spcAft>
              <a:tabLst>
                <a:tab pos="1171575" algn="l"/>
                <a:tab pos="5943600" algn="r"/>
              </a:tabLst>
            </a:pPr>
            <a:r>
              <a:rPr lang="fa-IR" sz="2400" dirty="0" smtClean="0">
                <a:latin typeface="Times New Roman" pitchFamily="18" charset="0"/>
                <a:ea typeface="Calibri" pitchFamily="34" charset="0"/>
                <a:cs typeface="B Nazanin" pitchFamily="2" charset="-78"/>
              </a:rPr>
              <a:t>اين بيماريها به ميزان قابل توجهي قابل پيشگيري هستند و با اجراي مداخلات موثر براي كاهش عوامل خطر آنها مي توان مرگ زودرس ناشي از بيماريهاي قلبي عروقي، سكته مغزي و ديابت را كاهش داد.</a:t>
            </a:r>
            <a:endParaRPr lang="fa-IR" sz="2400" dirty="0" smtClean="0">
              <a:latin typeface="Arial" pitchFamily="34" charset="0"/>
              <a:cs typeface="B Nazanin" pitchFamily="2" charset="-78"/>
            </a:endParaRPr>
          </a:p>
        </p:txBody>
      </p:sp>
      <p:sp>
        <p:nvSpPr>
          <p:cNvPr id="8" name="Footer Placeholder 7"/>
          <p:cNvSpPr>
            <a:spLocks noGrp="1"/>
          </p:cNvSpPr>
          <p:nvPr>
            <p:ph type="ftr" sz="quarter" idx="11"/>
          </p:nvPr>
        </p:nvSpPr>
        <p:spPr>
          <a:xfrm>
            <a:off x="3124200" y="6429396"/>
            <a:ext cx="2895600" cy="428604"/>
          </a:xfrm>
        </p:spPr>
        <p:txBody>
          <a:bodyPr/>
          <a:lstStyle/>
          <a:p>
            <a:r>
              <a:rPr lang="fa-IR" dirty="0" smtClean="0"/>
              <a:t>7 مهر 1393    روز جهانی قلب</a:t>
            </a:r>
            <a:endParaRPr lang="en-US" dirty="0"/>
          </a:p>
        </p:txBody>
      </p:sp>
      <p:sp>
        <p:nvSpPr>
          <p:cNvPr id="6" name="Slide Number Placeholder 5"/>
          <p:cNvSpPr>
            <a:spLocks noGrp="1"/>
          </p:cNvSpPr>
          <p:nvPr>
            <p:ph type="sldNum" sz="quarter" idx="12"/>
          </p:nvPr>
        </p:nvSpPr>
        <p:spPr/>
        <p:txBody>
          <a:bodyPr/>
          <a:lstStyle/>
          <a:p>
            <a:fld id="{37461C07-3D07-4343-86E7-4216FA54004A}" type="slidenum">
              <a:rPr lang="en-US" smtClean="0"/>
              <a:pPr/>
              <a:t>5</a:t>
            </a:fld>
            <a:endParaRPr lang="en-US"/>
          </a:p>
        </p:txBody>
      </p:sp>
      <p:sp>
        <p:nvSpPr>
          <p:cNvPr id="7" name="Rectangle 6"/>
          <p:cNvSpPr/>
          <p:nvPr/>
        </p:nvSpPr>
        <p:spPr>
          <a:xfrm>
            <a:off x="214282" y="5214950"/>
            <a:ext cx="8643998"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rtl="1"/>
            <a:r>
              <a:rPr lang="fa-IR" sz="2400" dirty="0" smtClean="0">
                <a:cs typeface="B Nazanin" pitchFamily="2" charset="-78"/>
              </a:rPr>
              <a:t>* داشتن قلبي سالم براي حيات انسان ضروري است. بيماريهاي قلبي عروقي به سن يا جنس خاص اختصاص ندارد و همه افراد در هر سن و جنسي ممكن است در معرض ابتلا به اين بيماري ها باشند.</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42844" y="214290"/>
            <a:ext cx="8786874" cy="6771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171575" algn="l"/>
                <a:tab pos="5943600" algn="r"/>
              </a:tabLst>
            </a:pPr>
            <a:r>
              <a:rPr lang="fa-IR" sz="1900" b="1" dirty="0" smtClean="0">
                <a:solidFill>
                  <a:schemeClr val="tx1"/>
                </a:solidFill>
                <a:latin typeface="Times New Roman" pitchFamily="18" charset="0"/>
                <a:ea typeface="Calibri" pitchFamily="34" charset="0"/>
                <a:cs typeface="B Nazanin" pitchFamily="2" charset="-78"/>
              </a:rPr>
              <a:t>* </a:t>
            </a:r>
            <a:r>
              <a:rPr kumimoji="0" lang="fa-IR" sz="1900" b="1"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بعضي افراد بيشتر در معرض ابتلا به بيماري قلبي عروقي هستند و بنابراين، اطلاع از عوامل خطر اين بيماري ها، مي تواند به پيشگيري و كنترل بيماريهاي قلبي عروقي كمك كند.</a:t>
            </a:r>
            <a:endParaRPr kumimoji="0" lang="fa-IR" sz="1900" b="1" i="0" u="none" strike="noStrike" cap="none" normalizeH="0" baseline="0" dirty="0" smtClean="0">
              <a:ln>
                <a:noFill/>
              </a:ln>
              <a:solidFill>
                <a:schemeClr val="tx1"/>
              </a:solidFill>
              <a:effectLst/>
              <a:latin typeface="Arial" pitchFamily="34" charset="0"/>
              <a:cs typeface="Arial" pitchFamily="34" charset="0"/>
            </a:endParaRPr>
          </a:p>
        </p:txBody>
      </p:sp>
      <p:sp>
        <p:nvSpPr>
          <p:cNvPr id="19459" name="Rectangle 3"/>
          <p:cNvSpPr>
            <a:spLocks noChangeArrowheads="1"/>
          </p:cNvSpPr>
          <p:nvPr/>
        </p:nvSpPr>
        <p:spPr bwMode="auto">
          <a:xfrm>
            <a:off x="857224" y="1142984"/>
            <a:ext cx="7429552" cy="36933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1400" b="1"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a:t>
            </a:r>
            <a:r>
              <a:rPr kumimoji="0" lang="fa-IR" b="1"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جدول عوامل خطر بيماريهاي قلبي عروقي و ميزان شيوع آنها، </a:t>
            </a:r>
            <a:r>
              <a:rPr kumimoji="0" lang="fa-IR" sz="1600" b="1"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بر اساس اطلاعات سال 1388</a:t>
            </a:r>
            <a:endParaRPr kumimoji="0" lang="fa-IR" sz="16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428596" y="1643055"/>
          <a:ext cx="8215370" cy="4000520"/>
        </p:xfrm>
        <a:graphic>
          <a:graphicData uri="http://schemas.openxmlformats.org/drawingml/2006/table">
            <a:tbl>
              <a:tblPr rtl="1"/>
              <a:tblGrid>
                <a:gridCol w="5557030"/>
                <a:gridCol w="2658340"/>
              </a:tblGrid>
              <a:tr h="470650">
                <a:tc>
                  <a:txBody>
                    <a:bodyPr/>
                    <a:lstStyle/>
                    <a:p>
                      <a:pPr algn="ctr" rtl="1">
                        <a:lnSpc>
                          <a:spcPct val="115000"/>
                        </a:lnSpc>
                        <a:spcAft>
                          <a:spcPts val="0"/>
                        </a:spcAft>
                        <a:tabLst>
                          <a:tab pos="1171575" algn="l"/>
                          <a:tab pos="5943600" algn="r"/>
                        </a:tabLst>
                      </a:pPr>
                      <a:r>
                        <a:rPr lang="fa-IR" sz="2400" dirty="0">
                          <a:latin typeface="Times New Roman"/>
                          <a:ea typeface="Calibri"/>
                          <a:cs typeface="B Nazanin"/>
                        </a:rPr>
                        <a:t>عامل خطر</a:t>
                      </a:r>
                      <a:endParaRPr lang="en-US" sz="1800"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15000"/>
                        </a:lnSpc>
                        <a:spcAft>
                          <a:spcPts val="0"/>
                        </a:spcAft>
                        <a:tabLst>
                          <a:tab pos="1171575" algn="l"/>
                          <a:tab pos="5943600" algn="r"/>
                        </a:tabLst>
                      </a:pPr>
                      <a:r>
                        <a:rPr lang="fa-IR" sz="1800" b="1" dirty="0">
                          <a:latin typeface="Times New Roman"/>
                          <a:ea typeface="Calibri"/>
                          <a:cs typeface="B Nazanin"/>
                        </a:rPr>
                        <a:t>درصد شيوع در سال 1388</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52987">
                <a:tc>
                  <a:txBody>
                    <a:bodyPr/>
                    <a:lstStyle/>
                    <a:p>
                      <a:pPr algn="just" rtl="1">
                        <a:lnSpc>
                          <a:spcPct val="115000"/>
                        </a:lnSpc>
                        <a:spcAft>
                          <a:spcPts val="0"/>
                        </a:spcAft>
                        <a:tabLst>
                          <a:tab pos="1171575" algn="l"/>
                          <a:tab pos="5943600" algn="r"/>
                        </a:tabLst>
                      </a:pPr>
                      <a:r>
                        <a:rPr lang="fa-IR" sz="1800" b="1" dirty="0">
                          <a:latin typeface="Times New Roman"/>
                          <a:ea typeface="Calibri"/>
                          <a:cs typeface="B Nazanin"/>
                        </a:rPr>
                        <a:t>فشار خون </a:t>
                      </a:r>
                      <a:r>
                        <a:rPr lang="fa-IR" sz="1800" b="1" dirty="0" smtClean="0">
                          <a:latin typeface="Times New Roman"/>
                          <a:ea typeface="Calibri"/>
                          <a:cs typeface="B Nazanin"/>
                        </a:rPr>
                        <a:t>بالا (</a:t>
                      </a:r>
                      <a:r>
                        <a:rPr lang="fa-IR" sz="1800" b="1" dirty="0">
                          <a:latin typeface="Times New Roman"/>
                          <a:ea typeface="Calibri"/>
                          <a:cs typeface="B Nazanin"/>
                        </a:rPr>
                        <a:t>بيشتر از 90/140ميلي متر جيوه)</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tabLst>
                          <a:tab pos="1171575" algn="l"/>
                          <a:tab pos="5943600" algn="r"/>
                        </a:tabLst>
                      </a:pPr>
                      <a:r>
                        <a:rPr lang="fa-IR" sz="1800" b="1" dirty="0" smtClean="0">
                          <a:latin typeface="Times New Roman"/>
                          <a:ea typeface="Calibri"/>
                          <a:cs typeface="B Nazanin"/>
                        </a:rPr>
                        <a:t>16.1 </a:t>
                      </a:r>
                      <a:r>
                        <a:rPr lang="fa-IR" sz="1800" b="1" dirty="0">
                          <a:latin typeface="Times New Roman"/>
                          <a:ea typeface="Calibri"/>
                          <a:cs typeface="B Nazanin"/>
                        </a:rPr>
                        <a:t>درصد</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2987">
                <a:tc>
                  <a:txBody>
                    <a:bodyPr/>
                    <a:lstStyle/>
                    <a:p>
                      <a:pPr algn="just" rtl="1">
                        <a:lnSpc>
                          <a:spcPct val="115000"/>
                        </a:lnSpc>
                        <a:spcAft>
                          <a:spcPts val="0"/>
                        </a:spcAft>
                        <a:tabLst>
                          <a:tab pos="1171575" algn="l"/>
                          <a:tab pos="5943600" algn="r"/>
                        </a:tabLst>
                      </a:pPr>
                      <a:r>
                        <a:rPr lang="fa-IR" sz="1800" b="1" dirty="0">
                          <a:latin typeface="Times New Roman"/>
                          <a:ea typeface="Calibri"/>
                          <a:cs typeface="B Nazanin"/>
                        </a:rPr>
                        <a:t>كم تحركي</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rtl="1">
                        <a:lnSpc>
                          <a:spcPct val="115000"/>
                        </a:lnSpc>
                        <a:spcAft>
                          <a:spcPts val="0"/>
                        </a:spcAft>
                        <a:tabLst>
                          <a:tab pos="1171575" algn="l"/>
                          <a:tab pos="5943600" algn="r"/>
                        </a:tabLst>
                      </a:pPr>
                      <a:r>
                        <a:rPr lang="fa-IR" sz="1800" b="1" dirty="0">
                          <a:latin typeface="Times New Roman"/>
                          <a:ea typeface="Calibri"/>
                          <a:cs typeface="B Nazanin"/>
                        </a:rPr>
                        <a:t>39 درصد</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52987">
                <a:tc>
                  <a:txBody>
                    <a:bodyPr/>
                    <a:lstStyle/>
                    <a:p>
                      <a:pPr algn="just" rtl="1">
                        <a:lnSpc>
                          <a:spcPct val="115000"/>
                        </a:lnSpc>
                        <a:spcAft>
                          <a:spcPts val="0"/>
                        </a:spcAft>
                        <a:tabLst>
                          <a:tab pos="1171575" algn="l"/>
                          <a:tab pos="5943600" algn="r"/>
                        </a:tabLst>
                      </a:pPr>
                      <a:r>
                        <a:rPr lang="fa-IR" sz="1800" b="1" dirty="0">
                          <a:latin typeface="Times New Roman"/>
                          <a:ea typeface="Calibri"/>
                          <a:cs typeface="B Nazanin"/>
                        </a:rPr>
                        <a:t>مصرف دخانيات</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tabLst>
                          <a:tab pos="1171575" algn="l"/>
                          <a:tab pos="5943600" algn="r"/>
                        </a:tabLst>
                      </a:pPr>
                      <a:r>
                        <a:rPr lang="fa-IR" sz="1800" b="1" dirty="0" smtClean="0">
                          <a:latin typeface="Times New Roman"/>
                          <a:ea typeface="Calibri"/>
                          <a:cs typeface="B Nazanin"/>
                        </a:rPr>
                        <a:t>11.8 </a:t>
                      </a:r>
                      <a:r>
                        <a:rPr lang="fa-IR" sz="1800" b="1" dirty="0">
                          <a:latin typeface="Times New Roman"/>
                          <a:ea typeface="Calibri"/>
                          <a:cs typeface="B Nazanin"/>
                        </a:rPr>
                        <a:t>درصد</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2987">
                <a:tc>
                  <a:txBody>
                    <a:bodyPr/>
                    <a:lstStyle/>
                    <a:p>
                      <a:pPr algn="just" rtl="1">
                        <a:lnSpc>
                          <a:spcPct val="115000"/>
                        </a:lnSpc>
                        <a:spcAft>
                          <a:spcPts val="0"/>
                        </a:spcAft>
                        <a:tabLst>
                          <a:tab pos="1171575" algn="l"/>
                          <a:tab pos="5943600" algn="r"/>
                        </a:tabLst>
                      </a:pPr>
                      <a:r>
                        <a:rPr lang="fa-IR" sz="1800" b="1" dirty="0">
                          <a:latin typeface="Times New Roman"/>
                          <a:ea typeface="Calibri"/>
                          <a:cs typeface="B Nazanin"/>
                        </a:rPr>
                        <a:t>اضافه وزن</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rtl="1">
                        <a:lnSpc>
                          <a:spcPct val="115000"/>
                        </a:lnSpc>
                        <a:spcAft>
                          <a:spcPts val="0"/>
                        </a:spcAft>
                        <a:tabLst>
                          <a:tab pos="1171575" algn="l"/>
                          <a:tab pos="5943600" algn="r"/>
                        </a:tabLst>
                      </a:pPr>
                      <a:r>
                        <a:rPr lang="fa-IR" sz="1800" b="1" dirty="0" smtClean="0">
                          <a:latin typeface="Times New Roman"/>
                          <a:ea typeface="Calibri"/>
                          <a:cs typeface="B Nazanin"/>
                        </a:rPr>
                        <a:t>28.8 </a:t>
                      </a:r>
                      <a:r>
                        <a:rPr lang="fa-IR" sz="1800" b="1" dirty="0">
                          <a:latin typeface="Times New Roman"/>
                          <a:ea typeface="Calibri"/>
                          <a:cs typeface="B Nazanin"/>
                        </a:rPr>
                        <a:t>درصد</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52987">
                <a:tc>
                  <a:txBody>
                    <a:bodyPr/>
                    <a:lstStyle/>
                    <a:p>
                      <a:pPr algn="just" rtl="1">
                        <a:lnSpc>
                          <a:spcPct val="115000"/>
                        </a:lnSpc>
                        <a:spcAft>
                          <a:spcPts val="0"/>
                        </a:spcAft>
                        <a:tabLst>
                          <a:tab pos="1171575" algn="l"/>
                          <a:tab pos="5943600" algn="r"/>
                        </a:tabLst>
                      </a:pPr>
                      <a:r>
                        <a:rPr lang="fa-IR" sz="1800" b="1" dirty="0">
                          <a:latin typeface="Times New Roman"/>
                          <a:ea typeface="Calibri"/>
                          <a:cs typeface="B Nazanin"/>
                        </a:rPr>
                        <a:t>چاقي</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tabLst>
                          <a:tab pos="1171575" algn="l"/>
                          <a:tab pos="5943600" algn="r"/>
                        </a:tabLst>
                      </a:pPr>
                      <a:r>
                        <a:rPr lang="fa-IR" sz="1800" b="1" dirty="0" smtClean="0">
                          <a:latin typeface="Times New Roman"/>
                          <a:ea typeface="Calibri"/>
                          <a:cs typeface="B Nazanin"/>
                        </a:rPr>
                        <a:t>15.2 </a:t>
                      </a:r>
                      <a:r>
                        <a:rPr lang="fa-IR" sz="1800" b="1" dirty="0">
                          <a:latin typeface="Times New Roman"/>
                          <a:ea typeface="Calibri"/>
                          <a:cs typeface="B Nazanin"/>
                        </a:rPr>
                        <a:t>درصد</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2987">
                <a:tc>
                  <a:txBody>
                    <a:bodyPr/>
                    <a:lstStyle/>
                    <a:p>
                      <a:pPr algn="just" rtl="1">
                        <a:lnSpc>
                          <a:spcPct val="115000"/>
                        </a:lnSpc>
                        <a:spcAft>
                          <a:spcPts val="0"/>
                        </a:spcAft>
                        <a:tabLst>
                          <a:tab pos="1171575" algn="l"/>
                          <a:tab pos="5943600" algn="r"/>
                        </a:tabLst>
                      </a:pPr>
                      <a:r>
                        <a:rPr lang="fa-IR" sz="1800" b="1" dirty="0">
                          <a:latin typeface="Times New Roman"/>
                          <a:ea typeface="Calibri"/>
                          <a:cs typeface="B Nazanin"/>
                        </a:rPr>
                        <a:t>مصرف ميوه و سبزي </a:t>
                      </a:r>
                      <a:r>
                        <a:rPr lang="fa-IR" sz="1800" b="1" dirty="0" smtClean="0">
                          <a:latin typeface="Times New Roman"/>
                          <a:ea typeface="Calibri"/>
                          <a:cs typeface="B Nazanin"/>
                        </a:rPr>
                        <a:t>كمتر از 5 واحد </a:t>
                      </a:r>
                      <a:r>
                        <a:rPr lang="fa-IR" sz="1800" b="1" dirty="0">
                          <a:latin typeface="Times New Roman"/>
                          <a:ea typeface="Calibri"/>
                          <a:cs typeface="B Nazanin"/>
                        </a:rPr>
                        <a:t>در روز</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rtl="1">
                        <a:lnSpc>
                          <a:spcPct val="115000"/>
                        </a:lnSpc>
                        <a:spcAft>
                          <a:spcPts val="0"/>
                        </a:spcAft>
                        <a:tabLst>
                          <a:tab pos="1171575" algn="l"/>
                          <a:tab pos="5943600" algn="r"/>
                        </a:tabLst>
                      </a:pPr>
                      <a:r>
                        <a:rPr lang="fa-IR" sz="1800" b="1" dirty="0" smtClean="0">
                          <a:latin typeface="Times New Roman"/>
                          <a:ea typeface="Calibri"/>
                          <a:cs typeface="B Nazanin"/>
                        </a:rPr>
                        <a:t>88.2 درصد</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52987">
                <a:tc>
                  <a:txBody>
                    <a:bodyPr/>
                    <a:lstStyle/>
                    <a:p>
                      <a:pPr algn="just" rtl="1">
                        <a:lnSpc>
                          <a:spcPct val="115000"/>
                        </a:lnSpc>
                        <a:spcAft>
                          <a:spcPts val="0"/>
                        </a:spcAft>
                        <a:tabLst>
                          <a:tab pos="1171575" algn="l"/>
                          <a:tab pos="5943600" algn="r"/>
                        </a:tabLst>
                      </a:pPr>
                      <a:r>
                        <a:rPr lang="fa-IR" sz="1800" b="1" dirty="0">
                          <a:latin typeface="Times New Roman"/>
                          <a:ea typeface="Calibri"/>
                          <a:cs typeface="B Nazanin"/>
                        </a:rPr>
                        <a:t>مصرف روغن جامد</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tabLst>
                          <a:tab pos="1171575" algn="l"/>
                          <a:tab pos="5943600" algn="r"/>
                        </a:tabLst>
                      </a:pPr>
                      <a:r>
                        <a:rPr lang="fa-IR" sz="1800" b="1" dirty="0" smtClean="0">
                          <a:latin typeface="Times New Roman"/>
                          <a:ea typeface="Calibri"/>
                          <a:cs typeface="B Nazanin"/>
                        </a:rPr>
                        <a:t>52.7درصد</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2987">
                <a:tc>
                  <a:txBody>
                    <a:bodyPr/>
                    <a:lstStyle/>
                    <a:p>
                      <a:pPr algn="just" rtl="1">
                        <a:lnSpc>
                          <a:spcPct val="115000"/>
                        </a:lnSpc>
                        <a:spcAft>
                          <a:spcPts val="0"/>
                        </a:spcAft>
                        <a:tabLst>
                          <a:tab pos="1171575" algn="l"/>
                          <a:tab pos="5943600" algn="r"/>
                        </a:tabLst>
                      </a:pPr>
                      <a:r>
                        <a:rPr lang="fa-IR" sz="1800" b="1" dirty="0">
                          <a:latin typeface="Times New Roman"/>
                          <a:ea typeface="Calibri"/>
                          <a:cs typeface="B Nazanin"/>
                        </a:rPr>
                        <a:t>درصد افراد </a:t>
                      </a:r>
                      <a:r>
                        <a:rPr lang="fa-IR" sz="1800" b="1" dirty="0" smtClean="0">
                          <a:latin typeface="Times New Roman"/>
                          <a:ea typeface="Calibri"/>
                          <a:cs typeface="B Nazanin"/>
                        </a:rPr>
                        <a:t>بدون </a:t>
                      </a:r>
                      <a:r>
                        <a:rPr lang="fa-IR" sz="1800" b="1" dirty="0">
                          <a:latin typeface="Times New Roman"/>
                          <a:ea typeface="Calibri"/>
                          <a:cs typeface="B Nazanin"/>
                        </a:rPr>
                        <a:t>عامل </a:t>
                      </a:r>
                      <a:r>
                        <a:rPr lang="fa-IR" sz="1800" b="1" dirty="0" smtClean="0">
                          <a:latin typeface="Times New Roman"/>
                          <a:ea typeface="Calibri"/>
                          <a:cs typeface="B Nazanin"/>
                        </a:rPr>
                        <a:t>خطر**</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rtl="1">
                        <a:lnSpc>
                          <a:spcPct val="115000"/>
                        </a:lnSpc>
                        <a:spcAft>
                          <a:spcPts val="0"/>
                        </a:spcAft>
                        <a:tabLst>
                          <a:tab pos="1171575" algn="l"/>
                          <a:tab pos="5943600" algn="r"/>
                        </a:tabLst>
                      </a:pPr>
                      <a:r>
                        <a:rPr lang="fa-IR" sz="1800" b="1" dirty="0" smtClean="0">
                          <a:latin typeface="Times New Roman"/>
                          <a:ea typeface="Calibri"/>
                          <a:cs typeface="B Nazanin"/>
                        </a:rPr>
                        <a:t>3.3 درصد</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52987">
                <a:tc>
                  <a:txBody>
                    <a:bodyPr/>
                    <a:lstStyle/>
                    <a:p>
                      <a:pPr algn="just" rtl="1">
                        <a:lnSpc>
                          <a:spcPct val="115000"/>
                        </a:lnSpc>
                        <a:spcAft>
                          <a:spcPts val="0"/>
                        </a:spcAft>
                        <a:tabLst>
                          <a:tab pos="1171575" algn="l"/>
                          <a:tab pos="5943600" algn="r"/>
                        </a:tabLst>
                      </a:pPr>
                      <a:r>
                        <a:rPr lang="fa-IR" sz="1800" b="1" dirty="0">
                          <a:latin typeface="Times New Roman"/>
                          <a:ea typeface="Calibri"/>
                          <a:cs typeface="B Nazanin"/>
                        </a:rPr>
                        <a:t>درصد افراد 44-15 سال بدون عامل خطر</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tabLst>
                          <a:tab pos="1171575" algn="l"/>
                          <a:tab pos="5943600" algn="r"/>
                        </a:tabLst>
                      </a:pPr>
                      <a:r>
                        <a:rPr lang="fa-IR" sz="1800" b="1" dirty="0" smtClean="0">
                          <a:latin typeface="Times New Roman"/>
                          <a:ea typeface="Calibri"/>
                          <a:cs typeface="B Nazanin"/>
                        </a:rPr>
                        <a:t>3.7 </a:t>
                      </a:r>
                      <a:r>
                        <a:rPr lang="fa-IR" sz="1800" b="1" dirty="0">
                          <a:latin typeface="Times New Roman"/>
                          <a:ea typeface="Calibri"/>
                          <a:cs typeface="B Nazanin"/>
                        </a:rPr>
                        <a:t>درصد</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2987">
                <a:tc>
                  <a:txBody>
                    <a:bodyPr/>
                    <a:lstStyle/>
                    <a:p>
                      <a:pPr algn="just" rtl="1">
                        <a:lnSpc>
                          <a:spcPct val="115000"/>
                        </a:lnSpc>
                        <a:spcAft>
                          <a:spcPts val="0"/>
                        </a:spcAft>
                        <a:tabLst>
                          <a:tab pos="1171575" algn="l"/>
                          <a:tab pos="5943600" algn="r"/>
                        </a:tabLst>
                      </a:pPr>
                      <a:r>
                        <a:rPr lang="fa-IR" sz="1800" b="1" dirty="0">
                          <a:latin typeface="Times New Roman"/>
                          <a:ea typeface="Calibri"/>
                          <a:cs typeface="B Nazanin"/>
                        </a:rPr>
                        <a:t>درصد افراد 64-45 سال </a:t>
                      </a:r>
                      <a:r>
                        <a:rPr lang="fa-IR" sz="1800" b="1" dirty="0" smtClean="0">
                          <a:latin typeface="Times New Roman"/>
                          <a:ea typeface="Calibri"/>
                          <a:cs typeface="B Nazanin"/>
                        </a:rPr>
                        <a:t>بدون </a:t>
                      </a:r>
                      <a:r>
                        <a:rPr lang="fa-IR" sz="1800" b="1" dirty="0">
                          <a:latin typeface="Times New Roman"/>
                          <a:ea typeface="Calibri"/>
                          <a:cs typeface="B Nazanin"/>
                        </a:rPr>
                        <a:t>عامل خطر</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rtl="1">
                        <a:lnSpc>
                          <a:spcPct val="115000"/>
                        </a:lnSpc>
                        <a:spcAft>
                          <a:spcPts val="0"/>
                        </a:spcAft>
                        <a:tabLst>
                          <a:tab pos="1171575" algn="l"/>
                          <a:tab pos="5943600" algn="r"/>
                        </a:tabLst>
                      </a:pPr>
                      <a:r>
                        <a:rPr lang="fa-IR" sz="1800" b="1" dirty="0" smtClean="0">
                          <a:latin typeface="Times New Roman"/>
                          <a:ea typeface="Calibri"/>
                          <a:cs typeface="B Nazanin"/>
                        </a:rPr>
                        <a:t>1.1 </a:t>
                      </a:r>
                      <a:r>
                        <a:rPr lang="fa-IR" sz="1800" b="1" dirty="0">
                          <a:latin typeface="Times New Roman"/>
                          <a:ea typeface="Calibri"/>
                          <a:cs typeface="B Nazanin"/>
                        </a:rPr>
                        <a:t>درصد</a:t>
                      </a:r>
                      <a:endParaRPr lang="en-US" sz="1400" b="1" dirty="0">
                        <a:latin typeface="Calibri"/>
                        <a:ea typeface="Calibri"/>
                        <a:cs typeface="Arial"/>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sp>
        <p:nvSpPr>
          <p:cNvPr id="19460" name="Rectangle 4"/>
          <p:cNvSpPr>
            <a:spLocks noChangeArrowheads="1"/>
          </p:cNvSpPr>
          <p:nvPr/>
        </p:nvSpPr>
        <p:spPr bwMode="auto">
          <a:xfrm>
            <a:off x="214282" y="5857892"/>
            <a:ext cx="8715436" cy="96949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a:t>
            </a:r>
            <a:r>
              <a:rPr kumimoji="0" lang="fa-IR" sz="19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عامل </a:t>
            </a:r>
            <a:r>
              <a:rPr kumimoji="0" lang="fa-IR" sz="19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خطر، عاملي است كه احتمال ابتلا به يك عارضه يا بيماري را افزايش مي دهد.</a:t>
            </a:r>
            <a:endParaRPr kumimoji="0" lang="en-US" sz="19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1171575" algn="l"/>
                <a:tab pos="5943600" algn="r"/>
              </a:tabLst>
            </a:pPr>
            <a:r>
              <a:rPr kumimoji="0" lang="fa-IR" sz="19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منظور از عوامل خطر در سه رديف آخر جدول (مصرف سيگار روزانه، مصرف ميوه و سبزي كمتر از 5 واحد در روز، كم تحركي، اضافه وزن و چاقي و فشار خون بالاست.)</a:t>
            </a:r>
            <a:endParaRPr kumimoji="0" lang="fa-IR" sz="19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10" name="Footer Placeholder 9"/>
          <p:cNvSpPr>
            <a:spLocks noGrp="1"/>
          </p:cNvSpPr>
          <p:nvPr>
            <p:ph type="ftr" sz="quarter" idx="11"/>
          </p:nvPr>
        </p:nvSpPr>
        <p:spPr>
          <a:xfrm>
            <a:off x="1500166" y="6429396"/>
            <a:ext cx="3500462" cy="428604"/>
          </a:xfrm>
        </p:spPr>
        <p:txBody>
          <a:bodyPr/>
          <a:lstStyle/>
          <a:p>
            <a:r>
              <a:rPr lang="fa-IR" dirty="0" smtClean="0"/>
              <a:t>7 مهر 1393    روز جهانی قلب</a:t>
            </a:r>
            <a:endParaRPr lang="en-US" dirty="0"/>
          </a:p>
        </p:txBody>
      </p:sp>
      <p:sp>
        <p:nvSpPr>
          <p:cNvPr id="8" name="Slide Number Placeholder 7"/>
          <p:cNvSpPr>
            <a:spLocks noGrp="1"/>
          </p:cNvSpPr>
          <p:nvPr>
            <p:ph type="sldNum" sz="quarter" idx="12"/>
          </p:nvPr>
        </p:nvSpPr>
        <p:spPr>
          <a:xfrm flipH="1">
            <a:off x="285720" y="6500834"/>
            <a:ext cx="357190" cy="357166"/>
          </a:xfrm>
        </p:spPr>
        <p:txBody>
          <a:bodyPr/>
          <a:lstStyle/>
          <a:p>
            <a:fld id="{37461C07-3D07-4343-86E7-4216FA54004A}"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643042" y="214290"/>
            <a:ext cx="6286544"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3600" b="0" i="0" u="none" strike="noStrike" cap="none" normalizeH="0" baseline="0" dirty="0" smtClean="0">
                <a:ln>
                  <a:noFill/>
                </a:ln>
                <a:solidFill>
                  <a:srgbClr val="FF0000"/>
                </a:solidFill>
                <a:effectLst/>
                <a:latin typeface="Times New Roman" pitchFamily="18" charset="0"/>
                <a:ea typeface="Calibri" pitchFamily="34" charset="0"/>
                <a:cs typeface="B Titr" pitchFamily="2" charset="-78"/>
              </a:rPr>
              <a:t>سكته قلبي</a:t>
            </a:r>
            <a:endParaRPr kumimoji="0" lang="fa-IR" sz="3600" b="0" i="0" u="none" strike="noStrike" cap="none" normalizeH="0" baseline="0" dirty="0" smtClean="0">
              <a:ln>
                <a:noFill/>
              </a:ln>
              <a:solidFill>
                <a:srgbClr val="FF0000"/>
              </a:solidFill>
              <a:effectLst/>
              <a:latin typeface="Arial" pitchFamily="34" charset="0"/>
              <a:cs typeface="B Titr" pitchFamily="2" charset="-78"/>
            </a:endParaRPr>
          </a:p>
        </p:txBody>
      </p:sp>
      <p:sp>
        <p:nvSpPr>
          <p:cNvPr id="20482" name="Rectangle 2"/>
          <p:cNvSpPr>
            <a:spLocks noChangeArrowheads="1"/>
          </p:cNvSpPr>
          <p:nvPr/>
        </p:nvSpPr>
        <p:spPr bwMode="auto">
          <a:xfrm>
            <a:off x="285720" y="1071546"/>
            <a:ext cx="8643998" cy="1200329"/>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lang="fa-IR" sz="2400" dirty="0" smtClean="0">
                <a:latin typeface="Times New Roman" pitchFamily="18" charset="0"/>
                <a:ea typeface="Calibri" pitchFamily="34" charset="0"/>
                <a:cs typeface="B Mitra" pitchFamily="2" charset="-78"/>
              </a:rPr>
              <a:t>بيماريهاي قلبي عروقي اولين علت مرگ مير در ايران است كه براساس آمار سال 1383، بيش از 39 درصد كل علل مرگ ها را شامل مي شود. عمده اين موارد مرگ به انسداد رگهاي خون رسان به قلب (عروق كرونر) است.</a:t>
            </a:r>
          </a:p>
        </p:txBody>
      </p:sp>
      <p:sp>
        <p:nvSpPr>
          <p:cNvPr id="20483" name="Rectangle 3"/>
          <p:cNvSpPr>
            <a:spLocks noChangeArrowheads="1"/>
          </p:cNvSpPr>
          <p:nvPr/>
        </p:nvSpPr>
        <p:spPr bwMode="auto">
          <a:xfrm>
            <a:off x="285720" y="2643182"/>
            <a:ext cx="8643998" cy="1200329"/>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Mitra" pitchFamily="2" charset="-78"/>
              </a:rPr>
              <a:t>رسوب تدريجي كلسترول (يكي از انواع چربي خون) و ساير چربيها و مواد، در ديواره داخلي سرخرگ هاي بدن، باعث ايجاد پلاكهايي در جدار اين عروق مي شود كه منجر به تنگ، سفت و سخت شدن ديواره رگ ها خواهد شد. به اين حالت تصلب شرايين يا </a:t>
            </a:r>
            <a:r>
              <a:rPr kumimoji="0" lang="fa-IR" sz="2400" b="0" i="0" u="none" strike="noStrike" cap="none" normalizeH="0" baseline="0" dirty="0" smtClean="0">
                <a:ln>
                  <a:noFill/>
                </a:ln>
                <a:solidFill>
                  <a:srgbClr val="FF0000"/>
                </a:solidFill>
                <a:effectLst/>
                <a:latin typeface="Times New Roman" pitchFamily="18" charset="0"/>
                <a:ea typeface="Calibri" pitchFamily="34" charset="0"/>
                <a:cs typeface="B Mitra" pitchFamily="2" charset="-78"/>
              </a:rPr>
              <a:t>آترواسكلروز </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Mitra" pitchFamily="2" charset="-78"/>
              </a:rPr>
              <a:t>گفته مي شود.</a:t>
            </a:r>
            <a:endParaRPr kumimoji="0" lang="fa-IR" sz="2400" b="0" i="0" u="none" strike="noStrike" cap="none" normalizeH="0" baseline="0" dirty="0" smtClean="0">
              <a:ln>
                <a:noFill/>
              </a:ln>
              <a:solidFill>
                <a:schemeClr val="tx1"/>
              </a:solidFill>
              <a:effectLst/>
              <a:latin typeface="Arial" pitchFamily="34" charset="0"/>
              <a:cs typeface="B Mitra" pitchFamily="2" charset="-78"/>
            </a:endParaRPr>
          </a:p>
        </p:txBody>
      </p:sp>
      <p:sp>
        <p:nvSpPr>
          <p:cNvPr id="20486" name="Rectangle 6"/>
          <p:cNvSpPr>
            <a:spLocks noChangeArrowheads="1"/>
          </p:cNvSpPr>
          <p:nvPr/>
        </p:nvSpPr>
        <p:spPr bwMode="auto">
          <a:xfrm>
            <a:off x="214282" y="4286256"/>
            <a:ext cx="8715436" cy="1200329"/>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base">
              <a:spcBef>
                <a:spcPct val="0"/>
              </a:spcBef>
              <a:spcAft>
                <a:spcPct val="0"/>
              </a:spcAft>
              <a:tabLst>
                <a:tab pos="1171575" algn="l"/>
                <a:tab pos="5943600" algn="r"/>
              </a:tabLst>
            </a:pPr>
            <a:r>
              <a:rPr lang="fa-IR" sz="2400" dirty="0" smtClean="0">
                <a:latin typeface="Times New Roman" pitchFamily="18" charset="0"/>
                <a:ea typeface="Calibri" pitchFamily="34" charset="0"/>
                <a:cs typeface="B Mitra" pitchFamily="2" charset="-78"/>
              </a:rPr>
              <a:t>افزايش رسوب چربي باعث تنگي و باريك شدن شريانها شده و مانع خون رساني كافي به بافتها مي شود. در صورتي كه اين اتفاق در عروق كرونر قلب رخ دهد، مي تواند خون رساني به عضله قلب را كم و يا حتي قطع كند. به اين حالت كه خون كافي به عضله قلب نمي رسد </a:t>
            </a:r>
            <a:r>
              <a:rPr lang="fa-IR" sz="2400" dirty="0" smtClean="0">
                <a:solidFill>
                  <a:srgbClr val="FF0000"/>
                </a:solidFill>
                <a:latin typeface="Times New Roman" pitchFamily="18" charset="0"/>
                <a:ea typeface="Calibri" pitchFamily="34" charset="0"/>
                <a:cs typeface="B Mitra" pitchFamily="2" charset="-78"/>
              </a:rPr>
              <a:t>ايسكمي قلب </a:t>
            </a:r>
            <a:r>
              <a:rPr lang="fa-IR" sz="2400" dirty="0" smtClean="0">
                <a:latin typeface="Times New Roman" pitchFamily="18" charset="0"/>
                <a:ea typeface="Calibri" pitchFamily="34" charset="0"/>
                <a:cs typeface="B Mitra" pitchFamily="2" charset="-78"/>
              </a:rPr>
              <a:t>مي گويند. </a:t>
            </a:r>
          </a:p>
        </p:txBody>
      </p:sp>
      <p:sp>
        <p:nvSpPr>
          <p:cNvPr id="20487" name="Rectangle 7"/>
          <p:cNvSpPr>
            <a:spLocks noChangeArrowheads="1"/>
          </p:cNvSpPr>
          <p:nvPr/>
        </p:nvSpPr>
        <p:spPr bwMode="auto">
          <a:xfrm>
            <a:off x="214282" y="5786454"/>
            <a:ext cx="8715436" cy="4616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اين وضعيت سبب ايجاد درد قلبي (</a:t>
            </a:r>
            <a:r>
              <a:rPr kumimoji="0" lang="fa-IR" sz="2400" b="1"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آنژین صدري</a:t>
            </a: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خواهد شد.</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Slide Number Placeholder 9"/>
          <p:cNvSpPr>
            <a:spLocks noGrp="1"/>
          </p:cNvSpPr>
          <p:nvPr>
            <p:ph type="sldNum" sz="quarter" idx="12"/>
          </p:nvPr>
        </p:nvSpPr>
        <p:spPr>
          <a:xfrm>
            <a:off x="6643702" y="6492875"/>
            <a:ext cx="2133600" cy="365125"/>
          </a:xfrm>
        </p:spPr>
        <p:txBody>
          <a:bodyPr/>
          <a:lstStyle/>
          <a:p>
            <a:fld id="{37461C07-3D07-4343-86E7-4216FA54004A}" type="slidenum">
              <a:rPr lang="en-US" smtClean="0"/>
              <a:pPr/>
              <a:t>7</a:t>
            </a:fld>
            <a:endParaRPr lang="en-US" dirty="0"/>
          </a:p>
        </p:txBody>
      </p:sp>
      <p:sp>
        <p:nvSpPr>
          <p:cNvPr id="12" name="Footer Placeholder 11"/>
          <p:cNvSpPr>
            <a:spLocks noGrp="1"/>
          </p:cNvSpPr>
          <p:nvPr>
            <p:ph type="ftr" sz="quarter" idx="11"/>
          </p:nvPr>
        </p:nvSpPr>
        <p:spPr>
          <a:xfrm>
            <a:off x="3124200" y="6572272"/>
            <a:ext cx="2895600" cy="285728"/>
          </a:xfrm>
        </p:spPr>
        <p:txBody>
          <a:bodyPr/>
          <a:lstStyle/>
          <a:p>
            <a:r>
              <a:rPr lang="fa-IR" dirty="0" smtClean="0"/>
              <a:t>7 مهر 1393 روز جهانی قلب</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286644" y="0"/>
            <a:ext cx="1643074" cy="1428736"/>
          </a:xfrm>
          <a:prstGeom prst="ellipse">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400" dirty="0" smtClean="0">
                <a:cs typeface="B Titr" pitchFamily="2" charset="-78"/>
              </a:rPr>
              <a:t>ترومبوز</a:t>
            </a:r>
            <a:endParaRPr lang="en-US" sz="2400" dirty="0">
              <a:cs typeface="B Titr" pitchFamily="2" charset="-78"/>
            </a:endParaRPr>
          </a:p>
        </p:txBody>
      </p:sp>
      <p:sp>
        <p:nvSpPr>
          <p:cNvPr id="5" name="Rectangle 4"/>
          <p:cNvSpPr/>
          <p:nvPr/>
        </p:nvSpPr>
        <p:spPr>
          <a:xfrm>
            <a:off x="3214678" y="1500174"/>
            <a:ext cx="5715040" cy="2308324"/>
          </a:xfrm>
          <a:prstGeom prst="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fa-IR" sz="2400" dirty="0" smtClean="0">
                <a:cs typeface="B Mitra" pitchFamily="2" charset="-78"/>
              </a:rPr>
              <a:t>گاهي سطح پلاكهاي چربي در جدار شريان كرونر ترك ميخورد و دچار پارگي مي شود. اين پديده باعث تجمع پلاكتها (سلولهايي كه وظيفه انعقاد خون در زمان خونريزي را دارند) و ايجاد لخته در اين ناحيه مي شود كه به آن </a:t>
            </a:r>
            <a:r>
              <a:rPr lang="fa-IR" sz="2400" dirty="0" smtClean="0">
                <a:solidFill>
                  <a:srgbClr val="FF0000"/>
                </a:solidFill>
                <a:cs typeface="B Mitra" pitchFamily="2" charset="-78"/>
              </a:rPr>
              <a:t>ترومبوز</a:t>
            </a:r>
            <a:r>
              <a:rPr lang="fa-IR" sz="2400" dirty="0" smtClean="0">
                <a:cs typeface="B Mitra" pitchFamily="2" charset="-78"/>
              </a:rPr>
              <a:t> مي گويند. اين لخته باعث تنگتر شدن مجراي عروق كرونر و كاهش بيشتر خون رساني به عضله قلب مي شود</a:t>
            </a:r>
            <a:endParaRPr lang="en-US" sz="2400" dirty="0">
              <a:cs typeface="B Mitra" pitchFamily="2" charset="-78"/>
            </a:endParaRPr>
          </a:p>
        </p:txBody>
      </p:sp>
      <p:graphicFrame>
        <p:nvGraphicFramePr>
          <p:cNvPr id="21506" name="Object 2"/>
          <p:cNvGraphicFramePr>
            <a:graphicFrameLocks noChangeAspect="1"/>
          </p:cNvGraphicFramePr>
          <p:nvPr/>
        </p:nvGraphicFramePr>
        <p:xfrm>
          <a:off x="714348" y="285728"/>
          <a:ext cx="2214578" cy="3214710"/>
        </p:xfrm>
        <a:graphic>
          <a:graphicData uri="http://schemas.openxmlformats.org/presentationml/2006/ole">
            <p:oleObj spid="_x0000_s1026" name="Photo Editor Photo" r:id="rId3" imgW="4952381" imgH="5544324" progId="">
              <p:embed/>
            </p:oleObj>
          </a:graphicData>
        </a:graphic>
      </p:graphicFrame>
      <p:sp>
        <p:nvSpPr>
          <p:cNvPr id="7" name="Text Box 3"/>
          <p:cNvSpPr txBox="1">
            <a:spLocks noChangeArrowheads="1"/>
          </p:cNvSpPr>
          <p:nvPr/>
        </p:nvSpPr>
        <p:spPr bwMode="auto">
          <a:xfrm>
            <a:off x="0" y="500042"/>
            <a:ext cx="785785" cy="830997"/>
          </a:xfrm>
          <a:prstGeom prst="rect">
            <a:avLst/>
          </a:prstGeom>
          <a:solidFill>
            <a:srgbClr val="00B0F0"/>
          </a:solidFill>
          <a:ln w="9525">
            <a:noFill/>
            <a:miter lim="800000"/>
            <a:headEnd/>
            <a:tailEnd/>
          </a:ln>
        </p:spPr>
        <p:txBody>
          <a:bodyPr wrap="square">
            <a:spAutoFit/>
          </a:bodyPr>
          <a:lstStyle/>
          <a:p>
            <a:pPr algn="ctr" rtl="0"/>
            <a:r>
              <a:rPr lang="fa-IR" sz="1600" dirty="0">
                <a:latin typeface="Tahoma" pitchFamily="34" charset="0"/>
                <a:cs typeface="B Nazanin" pitchFamily="2" charset="-78"/>
              </a:rPr>
              <a:t>پلاک در دیواره رگ</a:t>
            </a:r>
            <a:endParaRPr lang="en-US" sz="1600" dirty="0">
              <a:latin typeface="Tahoma" pitchFamily="34" charset="0"/>
              <a:cs typeface="B Nazanin" pitchFamily="2" charset="-78"/>
            </a:endParaRPr>
          </a:p>
        </p:txBody>
      </p:sp>
      <p:sp>
        <p:nvSpPr>
          <p:cNvPr id="8" name="Text Box 4"/>
          <p:cNvSpPr txBox="1">
            <a:spLocks noChangeArrowheads="1"/>
          </p:cNvSpPr>
          <p:nvPr/>
        </p:nvSpPr>
        <p:spPr bwMode="auto">
          <a:xfrm>
            <a:off x="1214414" y="3286124"/>
            <a:ext cx="1071570" cy="338554"/>
          </a:xfrm>
          <a:prstGeom prst="rect">
            <a:avLst/>
          </a:prstGeom>
          <a:solidFill>
            <a:srgbClr val="92D050"/>
          </a:solidFill>
          <a:ln w="9525">
            <a:noFill/>
            <a:miter lim="800000"/>
            <a:headEnd/>
            <a:tailEnd/>
          </a:ln>
        </p:spPr>
        <p:txBody>
          <a:bodyPr wrap="square">
            <a:spAutoFit/>
          </a:bodyPr>
          <a:lstStyle/>
          <a:p>
            <a:pPr algn="ctr" rtl="0"/>
            <a:r>
              <a:rPr lang="fa-IR" sz="1600" dirty="0">
                <a:latin typeface="Tahoma" pitchFamily="34" charset="0"/>
                <a:cs typeface="B Nazanin" pitchFamily="2" charset="-78"/>
              </a:rPr>
              <a:t>لخته خون </a:t>
            </a:r>
            <a:endParaRPr lang="en-US" sz="1600" dirty="0">
              <a:latin typeface="Tahoma" pitchFamily="34" charset="0"/>
              <a:cs typeface="B Nazanin" pitchFamily="2" charset="-78"/>
            </a:endParaRPr>
          </a:p>
        </p:txBody>
      </p:sp>
      <p:sp>
        <p:nvSpPr>
          <p:cNvPr id="9" name="Rectangle 8"/>
          <p:cNvSpPr/>
          <p:nvPr/>
        </p:nvSpPr>
        <p:spPr>
          <a:xfrm>
            <a:off x="214282" y="4000504"/>
            <a:ext cx="8715436" cy="1200329"/>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r>
              <a:rPr lang="fa-IR" sz="2400" dirty="0" smtClean="0">
                <a:cs typeface="B Mitra" pitchFamily="2" charset="-78"/>
              </a:rPr>
              <a:t>* با ادامه محروميت عضله قلب از اكسيژن، قلب دچار آسيب مي شود. اگر اين لخته خون به حدي بزرگ شود كه به طور كامل مسير جريان خون را مسدود كند، بخشي از بافت عضله قلب كه توسط آن شريان تغذيه مي شود، مي ميرد. به اين وضعيت </a:t>
            </a:r>
            <a:r>
              <a:rPr lang="fa-IR" sz="2400" b="1" dirty="0" smtClean="0">
                <a:solidFill>
                  <a:srgbClr val="C00000"/>
                </a:solidFill>
                <a:cs typeface="B Mitra" pitchFamily="2" charset="-78"/>
              </a:rPr>
              <a:t>حمله قلبي يا سكته قلبي </a:t>
            </a:r>
            <a:r>
              <a:rPr lang="fa-IR" sz="2400" dirty="0" smtClean="0">
                <a:cs typeface="B Mitra" pitchFamily="2" charset="-78"/>
              </a:rPr>
              <a:t>مي گويند.</a:t>
            </a:r>
            <a:endParaRPr lang="en-US" sz="2400" dirty="0">
              <a:cs typeface="B Mitra" pitchFamily="2" charset="-78"/>
            </a:endParaRPr>
          </a:p>
        </p:txBody>
      </p:sp>
      <p:sp>
        <p:nvSpPr>
          <p:cNvPr id="11" name="Rectangle 10"/>
          <p:cNvSpPr/>
          <p:nvPr/>
        </p:nvSpPr>
        <p:spPr>
          <a:xfrm>
            <a:off x="214282" y="5500702"/>
            <a:ext cx="8643998"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r>
              <a:rPr lang="fa-IR" sz="2000" b="1" dirty="0" smtClean="0">
                <a:solidFill>
                  <a:schemeClr val="bg1"/>
                </a:solidFill>
                <a:latin typeface="Times New Roman" pitchFamily="18" charset="0"/>
                <a:ea typeface="Calibri" pitchFamily="34" charset="0"/>
                <a:cs typeface="B Nazanin" pitchFamily="2" charset="-78"/>
              </a:rPr>
              <a:t>گسترش پلاك به طرف داخل جداره رگ و يا حركت لخته خون از ساير قسمت هاي دستگاه گردش خون و قرار گرفتن در داخل عروق كرونر نيز مي تواند باعث انسداد عروق كرونر قلب شوند.</a:t>
            </a:r>
            <a:endParaRPr lang="fa-IR" sz="2000" b="1" dirty="0">
              <a:solidFill>
                <a:schemeClr val="bg1"/>
              </a:solidFill>
            </a:endParaRPr>
          </a:p>
        </p:txBody>
      </p:sp>
      <p:sp>
        <p:nvSpPr>
          <p:cNvPr id="12" name="Slide Number Placeholder 11"/>
          <p:cNvSpPr>
            <a:spLocks noGrp="1"/>
          </p:cNvSpPr>
          <p:nvPr>
            <p:ph type="sldNum" sz="quarter" idx="12"/>
          </p:nvPr>
        </p:nvSpPr>
        <p:spPr>
          <a:xfrm>
            <a:off x="6553200" y="6429396"/>
            <a:ext cx="2133600" cy="428604"/>
          </a:xfrm>
        </p:spPr>
        <p:txBody>
          <a:bodyPr/>
          <a:lstStyle/>
          <a:p>
            <a:fld id="{37461C07-3D07-4343-86E7-4216FA54004A}" type="slidenum">
              <a:rPr lang="en-US" smtClean="0"/>
              <a:pPr/>
              <a:t>8</a:t>
            </a:fld>
            <a:endParaRPr lang="en-US" dirty="0"/>
          </a:p>
        </p:txBody>
      </p:sp>
      <p:sp>
        <p:nvSpPr>
          <p:cNvPr id="14" name="Footer Placeholder 13"/>
          <p:cNvSpPr>
            <a:spLocks noGrp="1"/>
          </p:cNvSpPr>
          <p:nvPr>
            <p:ph type="ftr" sz="quarter" idx="11"/>
          </p:nvPr>
        </p:nvSpPr>
        <p:spPr>
          <a:xfrm>
            <a:off x="3124200" y="6500834"/>
            <a:ext cx="2895600" cy="357166"/>
          </a:xfrm>
        </p:spPr>
        <p:txBody>
          <a:bodyPr/>
          <a:lstStyle/>
          <a:p>
            <a:r>
              <a:rPr lang="fa-IR" dirty="0" smtClean="0"/>
              <a:t>7 مهر 1393 روز جهانی قلب</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357158" y="500042"/>
            <a:ext cx="8262966" cy="928694"/>
          </a:xfrm>
          <a:prstGeom prst="roundRect">
            <a:avLst>
              <a:gd name="adj" fmla="val 16667"/>
            </a:avLst>
          </a:prstGeom>
          <a:solidFill>
            <a:srgbClr val="FFFF00"/>
          </a:solidFill>
          <a:ln w="9525">
            <a:round/>
            <a:headEnd/>
            <a:tailEnd/>
          </a:ln>
          <a:scene3d>
            <a:camera prst="legacyPerspectiveTop"/>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algn="ctr" rtl="0"/>
            <a:r>
              <a:rPr lang="fa-IR" sz="4000" dirty="0" smtClean="0">
                <a:latin typeface="Times New Roman" pitchFamily="18" charset="0"/>
                <a:cs typeface="B Titr" pitchFamily="2" charset="-78"/>
              </a:rPr>
              <a:t>عوامل خطر سكته قلبي</a:t>
            </a:r>
            <a:endParaRPr lang="fa-IR" sz="4000" dirty="0">
              <a:latin typeface="Times New Roman" pitchFamily="18" charset="0"/>
              <a:cs typeface="B Titr" pitchFamily="2" charset="-78"/>
            </a:endParaRPr>
          </a:p>
        </p:txBody>
      </p:sp>
      <p:cxnSp>
        <p:nvCxnSpPr>
          <p:cNvPr id="4" name="Straight Arrow Connector 3"/>
          <p:cNvCxnSpPr/>
          <p:nvPr/>
        </p:nvCxnSpPr>
        <p:spPr>
          <a:xfrm rot="5400000">
            <a:off x="5965835" y="2320917"/>
            <a:ext cx="17859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53" name="Rectangle 1"/>
          <p:cNvSpPr>
            <a:spLocks noChangeArrowheads="1"/>
          </p:cNvSpPr>
          <p:nvPr/>
        </p:nvSpPr>
        <p:spPr bwMode="auto">
          <a:xfrm>
            <a:off x="4786314" y="3214686"/>
            <a:ext cx="3929090" cy="584775"/>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3200" b="1"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عوامل خطر ارثي يا ژنتيكي</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4" name="Rectangle 2"/>
          <p:cNvSpPr>
            <a:spLocks noChangeArrowheads="1"/>
          </p:cNvSpPr>
          <p:nvPr/>
        </p:nvSpPr>
        <p:spPr bwMode="auto">
          <a:xfrm>
            <a:off x="4786314" y="4500570"/>
            <a:ext cx="4000528" cy="1938992"/>
          </a:xfrm>
          <a:prstGeom prst="rect">
            <a:avLst/>
          </a:prstGeom>
          <a:ln>
            <a:headEnd/>
            <a:tailEnd/>
          </a:ln>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spcBef>
                <a:spcPct val="0"/>
              </a:spcBef>
              <a:spcAft>
                <a:spcPct val="0"/>
              </a:spcAft>
              <a:buClrTx/>
              <a:buSzTx/>
              <a:buFontTx/>
              <a:buNone/>
              <a:tabLst>
                <a:tab pos="1171575" algn="l"/>
                <a:tab pos="5943600" algn="r"/>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 فرد با آنها به دنیا مي آيد و قابل تغيير  نيستند. با اين حال با تغيير شيوه زندگي و مراقبتهاي بهداشتي درماني، مي توان از ميزان تاثير اين عوامل كم كرد.</a:t>
            </a:r>
          </a:p>
          <a:p>
            <a:pPr marL="0" marR="0" lvl="0" indent="0" algn="justLow" defTabSz="914400" rtl="1" eaLnBrk="1" fontAlgn="base" latinLnBrk="0" hangingPunct="1">
              <a:spcBef>
                <a:spcPct val="0"/>
              </a:spcBef>
              <a:spcAft>
                <a:spcPct val="0"/>
              </a:spcAft>
              <a:buClrTx/>
              <a:buSzTx/>
              <a:buFontTx/>
              <a:buNone/>
              <a:tabLst>
                <a:tab pos="1171575" algn="l"/>
                <a:tab pos="5943600" algn="r"/>
              </a:tabLst>
            </a:pP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Straight Arrow Connector 7"/>
          <p:cNvCxnSpPr/>
          <p:nvPr/>
        </p:nvCxnSpPr>
        <p:spPr>
          <a:xfrm rot="5400000">
            <a:off x="6607985" y="4107659"/>
            <a:ext cx="500066" cy="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55" name="Rectangle 3"/>
          <p:cNvSpPr>
            <a:spLocks noChangeArrowheads="1"/>
          </p:cNvSpPr>
          <p:nvPr/>
        </p:nvSpPr>
        <p:spPr bwMode="auto">
          <a:xfrm>
            <a:off x="357158" y="3255346"/>
            <a:ext cx="4000528" cy="523220"/>
          </a:xfrm>
          <a:prstGeom prst="rect">
            <a:avLst/>
          </a:prstGeom>
          <a:ln>
            <a:noFill/>
            <a:headEnd/>
            <a:tailEnd/>
          </a:ln>
          <a:effectLst>
            <a:glow rad="101600">
              <a:schemeClr val="accent4">
                <a:satMod val="175000"/>
                <a:alpha val="40000"/>
              </a:schemeClr>
            </a:glow>
            <a:outerShdw blurRad="44450" dist="27940" dir="5400000" algn="ctr">
              <a:srgbClr val="000000">
                <a:alpha val="32000"/>
              </a:srgbClr>
            </a:outerShdw>
            <a:reflection blurRad="6350" stA="52000" endA="300" endPos="35000" dir="5400000" sy="-100000" algn="bl" rotWithShape="0"/>
            <a:softEdge rad="31750"/>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800" b="1"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عوامل خطر اكتسابي</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Arrow Connector 10"/>
          <p:cNvCxnSpPr/>
          <p:nvPr/>
        </p:nvCxnSpPr>
        <p:spPr>
          <a:xfrm rot="5400000">
            <a:off x="1572398" y="2356636"/>
            <a:ext cx="1571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108183" y="4106867"/>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56" name="Rectangle 4"/>
          <p:cNvSpPr>
            <a:spLocks noChangeArrowheads="1"/>
          </p:cNvSpPr>
          <p:nvPr/>
        </p:nvSpPr>
        <p:spPr bwMode="auto">
          <a:xfrm>
            <a:off x="285720" y="4500570"/>
            <a:ext cx="4143404" cy="1938992"/>
          </a:xfrm>
          <a:prstGeom prst="rect">
            <a:avLst/>
          </a:prstGeom>
          <a:ln>
            <a:headEnd/>
            <a:tailEnd/>
          </a:ln>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71575" algn="l"/>
                <a:tab pos="5943600" algn="r"/>
              </a:tabLst>
            </a:pPr>
            <a:r>
              <a:rPr kumimoji="0" lang="fa-IR" sz="2400" b="0"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اين عوامل به نوع فعاليتها و رفتارهايي كه در زندگي انتخاب مي كنيم و انجام مي دهيم بستگي دارند و با تغيير شيوه زندگي و مراقبت پزشكي اين عوامل، قابل  حذف يا كنترل هستند.</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ooter Placeholder 21"/>
          <p:cNvSpPr>
            <a:spLocks noGrp="1"/>
          </p:cNvSpPr>
          <p:nvPr>
            <p:ph type="ftr" sz="quarter" idx="11"/>
          </p:nvPr>
        </p:nvSpPr>
        <p:spPr>
          <a:xfrm>
            <a:off x="2857488" y="6500834"/>
            <a:ext cx="3286148" cy="357166"/>
          </a:xfrm>
        </p:spPr>
        <p:txBody>
          <a:bodyPr/>
          <a:lstStyle/>
          <a:p>
            <a:r>
              <a:rPr lang="fa-IR" smtClean="0"/>
              <a:t>7 مهر 1393    روز جهانی قلب</a:t>
            </a:r>
            <a:endParaRPr lang="en-US" dirty="0"/>
          </a:p>
        </p:txBody>
      </p:sp>
      <p:sp>
        <p:nvSpPr>
          <p:cNvPr id="20" name="Slide Number Placeholder 19"/>
          <p:cNvSpPr>
            <a:spLocks noGrp="1"/>
          </p:cNvSpPr>
          <p:nvPr>
            <p:ph type="sldNum" sz="quarter" idx="12"/>
          </p:nvPr>
        </p:nvSpPr>
        <p:spPr>
          <a:xfrm>
            <a:off x="6553200" y="6500834"/>
            <a:ext cx="2133600" cy="357166"/>
          </a:xfrm>
        </p:spPr>
        <p:txBody>
          <a:bodyPr/>
          <a:lstStyle/>
          <a:p>
            <a:fld id="{37461C07-3D07-4343-86E7-4216FA54004A}"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635</TotalTime>
  <Words>3758</Words>
  <Application>Microsoft Office PowerPoint</Application>
  <PresentationFormat>On-screen Show (4:3)</PresentationFormat>
  <Paragraphs>249</Paragraphs>
  <Slides>26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mheidari</cp:lastModifiedBy>
  <cp:revision>122</cp:revision>
  <dcterms:created xsi:type="dcterms:W3CDTF">2013-07-29T19:47:56Z</dcterms:created>
  <dcterms:modified xsi:type="dcterms:W3CDTF">2014-09-29T07:12:46Z</dcterms:modified>
</cp:coreProperties>
</file>