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1" r:id="rId4"/>
    <p:sldId id="272" r:id="rId5"/>
    <p:sldId id="273" r:id="rId6"/>
    <p:sldId id="263" r:id="rId7"/>
    <p:sldId id="258" r:id="rId8"/>
    <p:sldId id="259" r:id="rId9"/>
    <p:sldId id="260" r:id="rId10"/>
    <p:sldId id="301" r:id="rId11"/>
    <p:sldId id="261" r:id="rId12"/>
    <p:sldId id="262" r:id="rId13"/>
    <p:sldId id="264" r:id="rId14"/>
    <p:sldId id="265" r:id="rId15"/>
    <p:sldId id="270" r:id="rId16"/>
    <p:sldId id="266" r:id="rId17"/>
    <p:sldId id="267" r:id="rId18"/>
    <p:sldId id="268" r:id="rId19"/>
    <p:sldId id="274" r:id="rId20"/>
    <p:sldId id="269" r:id="rId21"/>
    <p:sldId id="275" r:id="rId22"/>
    <p:sldId id="277" r:id="rId23"/>
    <p:sldId id="276"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2" r:id="rId48"/>
    <p:sldId id="303"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08" y="-15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BB7464F-0C41-4B98-BB1E-A89AD95A3462}" type="datetimeFigureOut">
              <a:rPr lang="en-US" smtClean="0"/>
              <a:pPr/>
              <a:t>10/3/2013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E544A8A-F295-4C41-9DCA-08A69B54EAC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BB7464F-0C41-4B98-BB1E-A89AD95A3462}" type="datetimeFigureOut">
              <a:rPr lang="en-US" smtClean="0"/>
              <a:pPr/>
              <a:t>10/3/2013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E544A8A-F295-4C41-9DCA-08A69B54EAC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BB7464F-0C41-4B98-BB1E-A89AD95A3462}" type="datetimeFigureOut">
              <a:rPr lang="en-US" smtClean="0"/>
              <a:pPr/>
              <a:t>10/3/2013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E544A8A-F295-4C41-9DCA-08A69B54EAC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BB7464F-0C41-4B98-BB1E-A89AD95A3462}" type="datetimeFigureOut">
              <a:rPr lang="en-US" smtClean="0"/>
              <a:pPr/>
              <a:t>10/3/2013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E544A8A-F295-4C41-9DCA-08A69B54EAC2}"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BB7464F-0C41-4B98-BB1E-A89AD95A3462}" type="datetimeFigureOut">
              <a:rPr lang="en-US" smtClean="0"/>
              <a:pPr/>
              <a:t>10/3/2013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E544A8A-F295-4C41-9DCA-08A69B54EAC2}"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BB7464F-0C41-4B98-BB1E-A89AD95A3462}" type="datetimeFigureOut">
              <a:rPr lang="en-US" smtClean="0"/>
              <a:pPr/>
              <a:t>10/3/2013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E544A8A-F295-4C41-9DCA-08A69B54EAC2}"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BB7464F-0C41-4B98-BB1E-A89AD95A3462}" type="datetimeFigureOut">
              <a:rPr lang="en-US" smtClean="0"/>
              <a:pPr/>
              <a:t>10/3/2013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E544A8A-F295-4C41-9DCA-08A69B54EAC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BB7464F-0C41-4B98-BB1E-A89AD95A3462}" type="datetimeFigureOut">
              <a:rPr lang="en-US" smtClean="0"/>
              <a:pPr/>
              <a:t>10/3/2013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E544A8A-F295-4C41-9DCA-08A69B54EAC2}"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BB7464F-0C41-4B98-BB1E-A89AD95A3462}" type="datetimeFigureOut">
              <a:rPr lang="en-US" smtClean="0"/>
              <a:pPr/>
              <a:t>10/3/2013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E544A8A-F295-4C41-9DCA-08A69B54EAC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4BB7464F-0C41-4B98-BB1E-A89AD95A3462}" type="datetimeFigureOut">
              <a:rPr lang="en-US" smtClean="0"/>
              <a:pPr/>
              <a:t>10/3/2013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E544A8A-F295-4C41-9DCA-08A69B54EAC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BB7464F-0C41-4B98-BB1E-A89AD95A3462}" type="datetimeFigureOut">
              <a:rPr lang="en-US" smtClean="0"/>
              <a:pPr/>
              <a:t>10/3/2013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E544A8A-F295-4C41-9DCA-08A69B54EAC2}"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BB7464F-0C41-4B98-BB1E-A89AD95A3462}" type="datetimeFigureOut">
              <a:rPr lang="en-US" smtClean="0"/>
              <a:pPr/>
              <a:t>10/3/2013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E544A8A-F295-4C41-9DCA-08A69B54EAC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fa-IR" b="1" dirty="0"/>
              <a:t>راهنمای استفاده از </a:t>
            </a:r>
            <a:r>
              <a:rPr lang="fa-IR" b="1" dirty="0" smtClean="0"/>
              <a:t>کتاب اعتبار بخشي بيمارستان ها (بهداشت حرفه اي)</a:t>
            </a:r>
            <a:endParaRPr lang="en-US" dirty="0"/>
          </a:p>
        </p:txBody>
      </p:sp>
      <p:sp>
        <p:nvSpPr>
          <p:cNvPr id="3" name="Subtitle 2"/>
          <p:cNvSpPr>
            <a:spLocks noGrp="1"/>
          </p:cNvSpPr>
          <p:nvPr>
            <p:ph type="subTitle" idx="1"/>
          </p:nvPr>
        </p:nvSpPr>
        <p:spPr>
          <a:xfrm>
            <a:off x="928662" y="3886200"/>
            <a:ext cx="7072362" cy="1900254"/>
          </a:xfrm>
        </p:spPr>
        <p:txBody>
          <a:bodyPr/>
          <a:lstStyle/>
          <a:p>
            <a:pPr algn="ctr"/>
            <a:r>
              <a:rPr lang="fa-IR" dirty="0" smtClean="0"/>
              <a:t>مهندس سيد محمدحسن رضوي اصل</a:t>
            </a:r>
          </a:p>
          <a:p>
            <a:pPr algn="ctr"/>
            <a:r>
              <a:rPr lang="fa-IR" dirty="0" smtClean="0"/>
              <a:t>پاييز 1392</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fa-IR" dirty="0" smtClean="0"/>
              <a:t>مجموع امتيازات قابل كسب از كل سنجه ها 246امتياز مي باشد كه در جداول 0 ، 1 و2امتياز دهي شده .فقط در يك جدول سقف امتيازات در يك رديف و 6 پيش بيني شده و در چند جدول فقط 0 و 2 مشخص كننده سطح امتياز مي باشد.</a:t>
            </a:r>
            <a:endParaRPr lang="en-US" dirty="0"/>
          </a:p>
        </p:txBody>
      </p:sp>
      <p:sp>
        <p:nvSpPr>
          <p:cNvPr id="3" name="Title 2"/>
          <p:cNvSpPr>
            <a:spLocks noGrp="1"/>
          </p:cNvSpPr>
          <p:nvPr>
            <p:ph type="title"/>
          </p:nvPr>
        </p:nvSpPr>
        <p:spPr/>
        <p:txBody>
          <a:bodyPr/>
          <a:lstStyle/>
          <a:p>
            <a:pPr algn="ctr"/>
            <a:r>
              <a:rPr lang="fa-IR" dirty="0" smtClean="0"/>
              <a:t>ستون امتياز</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diamond(in)">
                                      <p:cBhvr>
                                        <p:cTn id="12"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600200"/>
          <a:ext cx="8329640" cy="4883963"/>
        </p:xfrm>
        <a:graphic>
          <a:graphicData uri="http://schemas.openxmlformats.org/drawingml/2006/table">
            <a:tbl>
              <a:tblPr firstRow="1" bandRow="1">
                <a:tableStyleId>{5C22544A-7EE6-4342-B048-85BDC9FD1C3A}</a:tableStyleId>
              </a:tblPr>
              <a:tblGrid>
                <a:gridCol w="757240"/>
                <a:gridCol w="757240"/>
                <a:gridCol w="757240"/>
                <a:gridCol w="757240"/>
                <a:gridCol w="871526"/>
                <a:gridCol w="642954"/>
                <a:gridCol w="928682"/>
                <a:gridCol w="585798"/>
                <a:gridCol w="842962"/>
                <a:gridCol w="671518"/>
                <a:gridCol w="757240"/>
              </a:tblGrid>
              <a:tr h="697709">
                <a:tc gridSpan="4">
                  <a:txBody>
                    <a:bodyPr/>
                    <a:lstStyle/>
                    <a:p>
                      <a:pPr algn="r" rtl="1"/>
                      <a:r>
                        <a:rPr lang="fa-IR" sz="1800" b="1" kern="1200" baseline="0" dirty="0" smtClean="0">
                          <a:solidFill>
                            <a:schemeClr val="lt1"/>
                          </a:solidFill>
                          <a:latin typeface="+mn-lt"/>
                          <a:ea typeface="+mn-ea"/>
                          <a:cs typeface="+mn-cs"/>
                        </a:rPr>
                        <a:t>                امتياز</a:t>
                      </a:r>
                      <a:endParaRPr lang="en-US" dirty="0"/>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r>
                        <a:rPr lang="fa-IR" sz="1800" b="1" kern="1200" baseline="0" dirty="0" smtClean="0">
                          <a:solidFill>
                            <a:schemeClr val="lt1"/>
                          </a:solidFill>
                          <a:latin typeface="+mn-lt"/>
                          <a:ea typeface="+mn-ea"/>
                          <a:cs typeface="+mn-cs"/>
                        </a:rPr>
                        <a:t>مصاحبه</a:t>
                      </a:r>
                      <a:endParaRPr lang="en-US" dirty="0"/>
                    </a:p>
                  </a:txBody>
                  <a:tcPr anchor="ctr"/>
                </a:tc>
                <a:tc rowSpan="2">
                  <a:txBody>
                    <a:bodyPr/>
                    <a:lstStyle/>
                    <a:p>
                      <a:r>
                        <a:rPr lang="fa-IR" sz="1800" b="1" kern="1200" baseline="0" dirty="0" smtClean="0">
                          <a:solidFill>
                            <a:schemeClr val="lt1"/>
                          </a:solidFill>
                          <a:latin typeface="+mn-lt"/>
                          <a:ea typeface="+mn-ea"/>
                          <a:cs typeface="+mn-cs"/>
                        </a:rPr>
                        <a:t>كد</a:t>
                      </a:r>
                      <a:endParaRPr lang="en-US" dirty="0"/>
                    </a:p>
                  </a:txBody>
                  <a:tcPr anchor="ctr"/>
                </a:tc>
                <a:tc rowSpan="2">
                  <a:txBody>
                    <a:bodyPr/>
                    <a:lstStyle/>
                    <a:p>
                      <a:r>
                        <a:rPr lang="fa-IR" sz="1800" b="1" kern="1200" baseline="0" dirty="0" smtClean="0">
                          <a:solidFill>
                            <a:schemeClr val="lt1"/>
                          </a:solidFill>
                          <a:latin typeface="+mn-lt"/>
                          <a:ea typeface="+mn-ea"/>
                          <a:cs typeface="+mn-cs"/>
                        </a:rPr>
                        <a:t>مشاهدات</a:t>
                      </a:r>
                      <a:endParaRPr lang="en-US" dirty="0"/>
                    </a:p>
                  </a:txBody>
                  <a:tcPr anchor="ctr"/>
                </a:tc>
                <a:tc rowSpan="2">
                  <a:txBody>
                    <a:bodyPr/>
                    <a:lstStyle/>
                    <a:p>
                      <a:r>
                        <a:rPr lang="fa-IR" sz="1800" b="1" kern="1200" baseline="0" dirty="0" smtClean="0">
                          <a:solidFill>
                            <a:schemeClr val="lt1"/>
                          </a:solidFill>
                          <a:latin typeface="+mn-lt"/>
                          <a:ea typeface="+mn-ea"/>
                          <a:cs typeface="+mn-cs"/>
                        </a:rPr>
                        <a:t>كد</a:t>
                      </a:r>
                      <a:endParaRPr lang="en-US" dirty="0"/>
                    </a:p>
                  </a:txBody>
                  <a:tcPr anchor="ctr"/>
                </a:tc>
                <a:tc rowSpan="2">
                  <a:txBody>
                    <a:bodyPr/>
                    <a:lstStyle/>
                    <a:p>
                      <a:r>
                        <a:rPr lang="fa-IR" sz="1800" b="1" kern="1200" baseline="0" dirty="0" smtClean="0">
                          <a:solidFill>
                            <a:schemeClr val="lt1"/>
                          </a:solidFill>
                          <a:latin typeface="+mn-lt"/>
                          <a:ea typeface="+mn-ea"/>
                          <a:cs typeface="+mn-cs"/>
                        </a:rPr>
                        <a:t>مستندات</a:t>
                      </a:r>
                      <a:endParaRPr lang="en-US" dirty="0"/>
                    </a:p>
                  </a:txBody>
                  <a:tcPr anchor="ctr"/>
                </a:tc>
                <a:tc rowSpan="2">
                  <a:txBody>
                    <a:bodyPr/>
                    <a:lstStyle/>
                    <a:p>
                      <a:r>
                        <a:rPr lang="fa-IR" sz="1800" b="1" kern="1200" baseline="0" dirty="0" smtClean="0">
                          <a:solidFill>
                            <a:schemeClr val="lt1"/>
                          </a:solidFill>
                          <a:latin typeface="+mn-lt"/>
                          <a:ea typeface="+mn-ea"/>
                          <a:cs typeface="+mn-cs"/>
                        </a:rPr>
                        <a:t>كد</a:t>
                      </a:r>
                      <a:endParaRPr lang="en-US" dirty="0"/>
                    </a:p>
                  </a:txBody>
                  <a:tcPr anchor="ctr"/>
                </a:tc>
                <a:tc rowSpan="2">
                  <a:txBody>
                    <a:bodyPr/>
                    <a:lstStyle/>
                    <a:p>
                      <a:r>
                        <a:rPr lang="fa-IR" sz="1800" b="1" kern="1200" baseline="0" dirty="0" smtClean="0">
                          <a:solidFill>
                            <a:schemeClr val="lt1"/>
                          </a:solidFill>
                          <a:latin typeface="+mn-lt"/>
                          <a:ea typeface="+mn-ea"/>
                          <a:cs typeface="+mn-cs"/>
                        </a:rPr>
                        <a:t>شماره</a:t>
                      </a:r>
                    </a:p>
                    <a:p>
                      <a:r>
                        <a:rPr lang="fa-IR" sz="1800" b="1" kern="1200" baseline="0" dirty="0" smtClean="0">
                          <a:solidFill>
                            <a:schemeClr val="lt1"/>
                          </a:solidFill>
                          <a:latin typeface="+mn-lt"/>
                          <a:ea typeface="+mn-ea"/>
                          <a:cs typeface="+mn-cs"/>
                        </a:rPr>
                        <a:t>سنجه</a:t>
                      </a:r>
                      <a:endParaRPr lang="en-US" dirty="0"/>
                    </a:p>
                  </a:txBody>
                  <a:tcPr anchor="ctr"/>
                </a:tc>
              </a:tr>
              <a:tr h="697709">
                <a:tc>
                  <a:txBody>
                    <a:bodyPr/>
                    <a:lstStyle/>
                    <a:p>
                      <a:r>
                        <a:rPr lang="fa-IR" sz="1800" b="1" kern="1200" baseline="0" dirty="0" smtClean="0">
                          <a:solidFill>
                            <a:schemeClr val="dk1"/>
                          </a:solidFill>
                          <a:latin typeface="+mn-lt"/>
                          <a:ea typeface="+mn-ea"/>
                          <a:cs typeface="+mn-cs"/>
                        </a:rPr>
                        <a:t>غ.ق.ا</a:t>
                      </a:r>
                      <a:endParaRPr lang="en-US" dirty="0"/>
                    </a:p>
                  </a:txBody>
                  <a:tcPr anchor="ctr"/>
                </a:tc>
                <a:tc>
                  <a:txBody>
                    <a:bodyPr/>
                    <a:lstStyle/>
                    <a:p>
                      <a:r>
                        <a:rPr lang="en-US" sz="1800" b="1" kern="1200" baseline="0" dirty="0" smtClean="0">
                          <a:solidFill>
                            <a:schemeClr val="dk1"/>
                          </a:solidFill>
                          <a:latin typeface="+mn-lt"/>
                          <a:ea typeface="+mn-ea"/>
                          <a:cs typeface="+mn-cs"/>
                        </a:rPr>
                        <a:t>2</a:t>
                      </a:r>
                      <a:endParaRPr lang="en-US" dirty="0"/>
                    </a:p>
                  </a:txBody>
                  <a:tcPr anchor="ctr"/>
                </a:tc>
                <a:tc>
                  <a:txBody>
                    <a:bodyPr/>
                    <a:lstStyle/>
                    <a:p>
                      <a:r>
                        <a:rPr lang="en-US" sz="1800" b="1" kern="1200" baseline="0" dirty="0" smtClean="0">
                          <a:solidFill>
                            <a:schemeClr val="dk1"/>
                          </a:solidFill>
                          <a:latin typeface="+mn-lt"/>
                          <a:ea typeface="+mn-ea"/>
                          <a:cs typeface="+mn-cs"/>
                        </a:rPr>
                        <a:t>1</a:t>
                      </a:r>
                      <a:endParaRPr lang="en-US" dirty="0"/>
                    </a:p>
                  </a:txBody>
                  <a:tcPr anchor="ctr"/>
                </a:tc>
                <a:tc>
                  <a:txBody>
                    <a:bodyPr/>
                    <a:lstStyle/>
                    <a:p>
                      <a:r>
                        <a:rPr lang="en-US" sz="1800" b="1" kern="1200" baseline="0" dirty="0" smtClean="0">
                          <a:solidFill>
                            <a:schemeClr val="dk1"/>
                          </a:solidFill>
                          <a:latin typeface="+mn-lt"/>
                          <a:ea typeface="+mn-ea"/>
                          <a:cs typeface="+mn-cs"/>
                        </a:rPr>
                        <a:t>0</a:t>
                      </a:r>
                      <a:endParaRPr lang="en-US" dirty="0"/>
                    </a:p>
                  </a:txBody>
                  <a:tcPr anchor="ct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tr>
              <a:tr h="697709">
                <a:tc rowSpan="5">
                  <a:txBody>
                    <a:bodyPr/>
                    <a:lstStyle/>
                    <a:p>
                      <a:endParaRPr lang="en-US" dirty="0"/>
                    </a:p>
                  </a:txBody>
                  <a:tcPr/>
                </a:tc>
                <a:tc rowSpan="5">
                  <a:txBody>
                    <a:bodyPr/>
                    <a:lstStyle/>
                    <a:p>
                      <a:endParaRPr lang="en-US" dirty="0"/>
                    </a:p>
                  </a:txBody>
                  <a:tcPr/>
                </a:tc>
                <a:tc rowSpan="5">
                  <a:txBody>
                    <a:bodyPr/>
                    <a:lstStyle/>
                    <a:p>
                      <a:endParaRPr lang="en-US" dirty="0"/>
                    </a:p>
                  </a:txBody>
                  <a:tcPr/>
                </a:tc>
                <a:tc rowSpan="5">
                  <a:txBody>
                    <a:bodyPr/>
                    <a:lstStyle/>
                    <a:p>
                      <a:endParaRPr lang="en-US" dirty="0"/>
                    </a:p>
                  </a:txBody>
                  <a:tcPr/>
                </a:tc>
                <a:tc>
                  <a:txBody>
                    <a:bodyPr/>
                    <a:lstStyle/>
                    <a:p>
                      <a:endParaRPr lang="en-US"/>
                    </a:p>
                  </a:txBody>
                  <a:tcPr anchor="ctr"/>
                </a:tc>
                <a:tc>
                  <a:txBody>
                    <a:bodyPr/>
                    <a:lstStyle/>
                    <a:p>
                      <a:r>
                        <a:rPr lang="fa-IR" dirty="0" smtClean="0"/>
                        <a:t>ي</a:t>
                      </a:r>
                      <a:endParaRPr lang="en-US" dirty="0"/>
                    </a:p>
                  </a:txBody>
                  <a:tcPr anchor="ctr"/>
                </a:tc>
                <a:tc>
                  <a:txBody>
                    <a:bodyPr/>
                    <a:lstStyle/>
                    <a:p>
                      <a:endParaRPr lang="en-US"/>
                    </a:p>
                  </a:txBody>
                  <a:tcPr anchor="ctr"/>
                </a:tc>
                <a:tc>
                  <a:txBody>
                    <a:bodyPr/>
                    <a:lstStyle/>
                    <a:p>
                      <a:r>
                        <a:rPr lang="fa-IR" dirty="0" smtClean="0"/>
                        <a:t>ه</a:t>
                      </a:r>
                      <a:endParaRPr lang="en-US" dirty="0"/>
                    </a:p>
                  </a:txBody>
                  <a:tcPr anchor="ctr"/>
                </a:tc>
                <a:tc>
                  <a:txBody>
                    <a:bodyPr/>
                    <a:lstStyle/>
                    <a:p>
                      <a:endParaRPr lang="en-US"/>
                    </a:p>
                  </a:txBody>
                  <a:tcPr anchor="ctr"/>
                </a:tc>
                <a:tc>
                  <a:txBody>
                    <a:bodyPr/>
                    <a:lstStyle/>
                    <a:p>
                      <a:r>
                        <a:rPr lang="fa-IR" dirty="0" smtClean="0"/>
                        <a:t>الف</a:t>
                      </a:r>
                      <a:endParaRPr lang="en-US" dirty="0"/>
                    </a:p>
                  </a:txBody>
                  <a:tcPr anchor="ctr"/>
                </a:tc>
                <a:tc rowSpan="5">
                  <a:txBody>
                    <a:bodyPr/>
                    <a:lstStyle/>
                    <a:p>
                      <a:endParaRPr lang="en-US" dirty="0"/>
                    </a:p>
                  </a:txBody>
                  <a:tcPr/>
                </a:tc>
              </a:tr>
              <a:tr h="697709">
                <a:tc vMerge="1">
                  <a:txBody>
                    <a:bodyPr/>
                    <a:lstStyle/>
                    <a:p>
                      <a:endParaRPr lang="en-US"/>
                    </a:p>
                  </a:txBody>
                  <a:tcPr/>
                </a:tc>
                <a:tc vMerge="1">
                  <a:txBody>
                    <a:bodyPr/>
                    <a:lstStyle/>
                    <a:p>
                      <a:endParaRPr lang="en-US" dirty="0"/>
                    </a:p>
                  </a:txBody>
                  <a:tcPr/>
                </a:tc>
                <a:tc vMerge="1">
                  <a:txBody>
                    <a:bodyPr/>
                    <a:lstStyle/>
                    <a:p>
                      <a:endParaRPr lang="en-US"/>
                    </a:p>
                  </a:txBody>
                  <a:tcPr/>
                </a:tc>
                <a:tc vMerge="1">
                  <a:txBody>
                    <a:bodyPr/>
                    <a:lstStyle/>
                    <a:p>
                      <a:endParaRPr lang="en-US"/>
                    </a:p>
                  </a:txBody>
                  <a:tcPr/>
                </a:tc>
                <a:tc>
                  <a:txBody>
                    <a:bodyPr/>
                    <a:lstStyle/>
                    <a:p>
                      <a:endParaRPr lang="en-US"/>
                    </a:p>
                  </a:txBody>
                  <a:tcPr anchor="ctr"/>
                </a:tc>
                <a:tc>
                  <a:txBody>
                    <a:bodyPr/>
                    <a:lstStyle/>
                    <a:p>
                      <a:r>
                        <a:rPr lang="fa-IR" dirty="0" smtClean="0"/>
                        <a:t>ك</a:t>
                      </a:r>
                      <a:endParaRPr lang="en-US" dirty="0"/>
                    </a:p>
                  </a:txBody>
                  <a:tcPr anchor="ctr"/>
                </a:tc>
                <a:tc>
                  <a:txBody>
                    <a:bodyPr/>
                    <a:lstStyle/>
                    <a:p>
                      <a:endParaRPr lang="en-US"/>
                    </a:p>
                  </a:txBody>
                  <a:tcPr anchor="ctr"/>
                </a:tc>
                <a:tc>
                  <a:txBody>
                    <a:bodyPr/>
                    <a:lstStyle/>
                    <a:p>
                      <a:r>
                        <a:rPr lang="fa-IR" dirty="0" smtClean="0"/>
                        <a:t>و</a:t>
                      </a:r>
                      <a:endParaRPr lang="en-US" dirty="0"/>
                    </a:p>
                  </a:txBody>
                  <a:tcPr anchor="ctr"/>
                </a:tc>
                <a:tc>
                  <a:txBody>
                    <a:bodyPr/>
                    <a:lstStyle/>
                    <a:p>
                      <a:endParaRPr lang="en-US"/>
                    </a:p>
                  </a:txBody>
                  <a:tcPr anchor="ctr"/>
                </a:tc>
                <a:tc>
                  <a:txBody>
                    <a:bodyPr/>
                    <a:lstStyle/>
                    <a:p>
                      <a:r>
                        <a:rPr lang="fa-IR" dirty="0" smtClean="0"/>
                        <a:t>ب</a:t>
                      </a:r>
                      <a:endParaRPr lang="en-US" dirty="0"/>
                    </a:p>
                  </a:txBody>
                  <a:tcPr anchor="ctr"/>
                </a:tc>
                <a:tc vMerge="1">
                  <a:txBody>
                    <a:bodyPr/>
                    <a:lstStyle/>
                    <a:p>
                      <a:endParaRPr lang="en-US" dirty="0"/>
                    </a:p>
                  </a:txBody>
                  <a:tcPr/>
                </a:tc>
              </a:tr>
              <a:tr h="697709">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a:p>
                  </a:txBody>
                  <a:tcPr anchor="ctr"/>
                </a:tc>
                <a:tc>
                  <a:txBody>
                    <a:bodyPr/>
                    <a:lstStyle/>
                    <a:p>
                      <a:r>
                        <a:rPr lang="fa-IR" dirty="0" smtClean="0"/>
                        <a:t>ل</a:t>
                      </a:r>
                      <a:endParaRPr lang="en-US" dirty="0"/>
                    </a:p>
                  </a:txBody>
                  <a:tcPr anchor="ctr"/>
                </a:tc>
                <a:tc>
                  <a:txBody>
                    <a:bodyPr/>
                    <a:lstStyle/>
                    <a:p>
                      <a:endParaRPr lang="en-US"/>
                    </a:p>
                  </a:txBody>
                  <a:tcPr anchor="ctr"/>
                </a:tc>
                <a:tc>
                  <a:txBody>
                    <a:bodyPr/>
                    <a:lstStyle/>
                    <a:p>
                      <a:r>
                        <a:rPr lang="fa-IR" dirty="0" smtClean="0"/>
                        <a:t>ز</a:t>
                      </a:r>
                      <a:endParaRPr lang="en-US" dirty="0"/>
                    </a:p>
                  </a:txBody>
                  <a:tcPr anchor="ctr"/>
                </a:tc>
                <a:tc>
                  <a:txBody>
                    <a:bodyPr/>
                    <a:lstStyle/>
                    <a:p>
                      <a:endParaRPr lang="en-US"/>
                    </a:p>
                  </a:txBody>
                  <a:tcPr anchor="ctr"/>
                </a:tc>
                <a:tc>
                  <a:txBody>
                    <a:bodyPr/>
                    <a:lstStyle/>
                    <a:p>
                      <a:r>
                        <a:rPr lang="fa-IR" dirty="0" smtClean="0"/>
                        <a:t>ج</a:t>
                      </a:r>
                      <a:endParaRPr lang="en-US" dirty="0"/>
                    </a:p>
                  </a:txBody>
                  <a:tcPr anchor="ctr"/>
                </a:tc>
                <a:tc vMerge="1">
                  <a:txBody>
                    <a:bodyPr/>
                    <a:lstStyle/>
                    <a:p>
                      <a:endParaRPr lang="en-US" dirty="0"/>
                    </a:p>
                  </a:txBody>
                  <a:tcPr/>
                </a:tc>
              </a:tr>
              <a:tr h="697709">
                <a:tc vMerge="1">
                  <a:txBody>
                    <a:bodyPr/>
                    <a:lstStyle/>
                    <a:p>
                      <a:endParaRPr lang="en-US"/>
                    </a:p>
                  </a:txBody>
                  <a:tcPr/>
                </a:tc>
                <a:tc vMerge="1">
                  <a:txBody>
                    <a:bodyPr/>
                    <a:lstStyle/>
                    <a:p>
                      <a:endParaRPr lang="en-US" dirty="0"/>
                    </a:p>
                  </a:txBody>
                  <a:tcPr/>
                </a:tc>
                <a:tc vMerge="1">
                  <a:txBody>
                    <a:bodyPr/>
                    <a:lstStyle/>
                    <a:p>
                      <a:endParaRPr lang="en-US"/>
                    </a:p>
                  </a:txBody>
                  <a:tcPr/>
                </a:tc>
                <a:tc vMerge="1">
                  <a:txBody>
                    <a:bodyPr/>
                    <a:lstStyle/>
                    <a:p>
                      <a:endParaRPr lang="en-US"/>
                    </a:p>
                  </a:txBody>
                  <a:tcPr/>
                </a:tc>
                <a:tc>
                  <a:txBody>
                    <a:bodyPr/>
                    <a:lstStyle/>
                    <a:p>
                      <a:endParaRPr lang="en-US" dirty="0"/>
                    </a:p>
                  </a:txBody>
                  <a:tcPr anchor="ctr"/>
                </a:tc>
                <a:tc>
                  <a:txBody>
                    <a:bodyPr/>
                    <a:lstStyle/>
                    <a:p>
                      <a:r>
                        <a:rPr lang="fa-IR" dirty="0" smtClean="0"/>
                        <a:t>م</a:t>
                      </a:r>
                      <a:endParaRPr lang="en-US" dirty="0"/>
                    </a:p>
                  </a:txBody>
                  <a:tcPr anchor="ctr"/>
                </a:tc>
                <a:tc>
                  <a:txBody>
                    <a:bodyPr/>
                    <a:lstStyle/>
                    <a:p>
                      <a:endParaRPr lang="en-US" dirty="0"/>
                    </a:p>
                  </a:txBody>
                  <a:tcPr anchor="ctr"/>
                </a:tc>
                <a:tc>
                  <a:txBody>
                    <a:bodyPr/>
                    <a:lstStyle/>
                    <a:p>
                      <a:r>
                        <a:rPr lang="fa-IR" dirty="0" smtClean="0"/>
                        <a:t>ح</a:t>
                      </a:r>
                      <a:endParaRPr lang="en-US" dirty="0"/>
                    </a:p>
                  </a:txBody>
                  <a:tcPr anchor="ctr"/>
                </a:tc>
                <a:tc>
                  <a:txBody>
                    <a:bodyPr/>
                    <a:lstStyle/>
                    <a:p>
                      <a:endParaRPr lang="en-US" dirty="0"/>
                    </a:p>
                  </a:txBody>
                  <a:tcPr anchor="ctr"/>
                </a:tc>
                <a:tc>
                  <a:txBody>
                    <a:bodyPr/>
                    <a:lstStyle/>
                    <a:p>
                      <a:r>
                        <a:rPr lang="fa-IR" dirty="0" smtClean="0"/>
                        <a:t>د</a:t>
                      </a:r>
                      <a:endParaRPr lang="en-US" dirty="0"/>
                    </a:p>
                  </a:txBody>
                  <a:tcPr anchor="ctr"/>
                </a:tc>
                <a:tc vMerge="1">
                  <a:txBody>
                    <a:bodyPr/>
                    <a:lstStyle/>
                    <a:p>
                      <a:endParaRPr lang="en-US" dirty="0"/>
                    </a:p>
                  </a:txBody>
                  <a:tcPr/>
                </a:tc>
              </a:tr>
              <a:tr h="697709">
                <a:tc vMerge="1">
                  <a:txBody>
                    <a:bodyPr/>
                    <a:lstStyle/>
                    <a:p>
                      <a:endParaRPr lang="en-US"/>
                    </a:p>
                  </a:txBody>
                  <a:tcPr/>
                </a:tc>
                <a:tc vMerge="1">
                  <a:txBody>
                    <a:bodyPr/>
                    <a:lstStyle/>
                    <a:p>
                      <a:endParaRPr lang="en-US" dirty="0"/>
                    </a:p>
                  </a:txBody>
                  <a:tcPr/>
                </a:tc>
                <a:tc vMerge="1">
                  <a:txBody>
                    <a:bodyPr/>
                    <a:lstStyle/>
                    <a:p>
                      <a:endParaRPr lang="en-US"/>
                    </a:p>
                  </a:txBody>
                  <a:tcPr/>
                </a:tc>
                <a:tc vMerge="1">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r>
                        <a:rPr lang="fa-IR" dirty="0" smtClean="0"/>
                        <a:t>ط</a:t>
                      </a:r>
                      <a:endParaRPr lang="en-US" dirty="0"/>
                    </a:p>
                  </a:txBody>
                  <a:tcPr anchor="ctr"/>
                </a:tc>
                <a:tc>
                  <a:txBody>
                    <a:bodyPr/>
                    <a:lstStyle/>
                    <a:p>
                      <a:endParaRPr lang="en-US"/>
                    </a:p>
                  </a:txBody>
                  <a:tcPr/>
                </a:tc>
                <a:tc>
                  <a:txBody>
                    <a:bodyPr/>
                    <a:lstStyle/>
                    <a:p>
                      <a:endParaRPr lang="en-US" dirty="0"/>
                    </a:p>
                  </a:txBody>
                  <a:tcPr/>
                </a:tc>
                <a:tc vMerge="1">
                  <a:txBody>
                    <a:bodyPr/>
                    <a:lstStyle/>
                    <a:p>
                      <a:endParaRPr lang="en-US" dirty="0"/>
                    </a:p>
                  </a:txBody>
                  <a:tcPr/>
                </a:tc>
              </a:tr>
            </a:tbl>
          </a:graphicData>
        </a:graphic>
      </p:graphicFrame>
      <p:sp>
        <p:nvSpPr>
          <p:cNvPr id="2" name="Title 1"/>
          <p:cNvSpPr>
            <a:spLocks noGrp="1"/>
          </p:cNvSpPr>
          <p:nvPr>
            <p:ph type="title"/>
          </p:nvPr>
        </p:nvSpPr>
        <p:spPr/>
        <p:txBody>
          <a:bodyPr/>
          <a:lstStyle/>
          <a:p>
            <a:pPr algn="ctr"/>
            <a:r>
              <a:rPr lang="fa-IR" b="1" dirty="0" smtClean="0"/>
              <a:t>مثال</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1428736"/>
            <a:ext cx="8643998" cy="4697427"/>
          </a:xfrm>
        </p:spPr>
        <p:txBody>
          <a:bodyPr/>
          <a:lstStyle/>
          <a:p>
            <a:pPr algn="r" rtl="1"/>
            <a:r>
              <a:rPr lang="fa-IR" dirty="0"/>
              <a:t>باید توجه داشت که لازم نیست برای هر سنجه تمام ستو نها و ردیف ها تکمیل شده باشند؛ چرا که ممکن است برای ارزیابی یک سنجه فقط مشاهده کافی باشد و بررسی مستندات و انجام </a:t>
            </a:r>
            <a:r>
              <a:rPr lang="fa-IR" dirty="0" smtClean="0"/>
              <a:t>مصاحبه،موضوعیت </a:t>
            </a:r>
            <a:r>
              <a:rPr lang="fa-IR" dirty="0"/>
              <a:t>یا ضرورت نداشته باشد که در این صورت ستو نهای مربوط به مستندات و مصاحبه، خالی خواهند بود.</a:t>
            </a:r>
            <a:endParaRPr lang="en-US" dirty="0"/>
          </a:p>
        </p:txBody>
      </p:sp>
      <p:sp>
        <p:nvSpPr>
          <p:cNvPr id="2" name="Title 1"/>
          <p:cNvSpPr>
            <a:spLocks noGrp="1"/>
          </p:cNvSpPr>
          <p:nvPr>
            <p:ph type="title"/>
          </p:nvPr>
        </p:nvSpPr>
        <p:spPr/>
        <p:txBody>
          <a:bodyPr/>
          <a:lstStyle/>
          <a:p>
            <a:pPr algn="ctr" rtl="1"/>
            <a:r>
              <a:rPr lang="fa-IR" dirty="0" smtClean="0"/>
              <a:t>كليات بند2</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71546"/>
            <a:ext cx="8929718" cy="5786454"/>
          </a:xfrm>
        </p:spPr>
        <p:txBody>
          <a:bodyPr/>
          <a:lstStyle/>
          <a:p>
            <a:pPr algn="r" rtl="1"/>
            <a:r>
              <a:rPr lang="fa-IR" dirty="0" smtClean="0"/>
              <a:t>سنجه . رسالت بيمارستان با خط خوانا كه از فاصله 2 متري قابل خواندن باشد، ، تايپ، قاب یا لمینیت شده است.</a:t>
            </a:r>
          </a:p>
          <a:p>
            <a:pPr algn="r" rtl="1">
              <a:buNone/>
            </a:pPr>
            <a:endParaRPr lang="en-US" dirty="0"/>
          </a:p>
        </p:txBody>
      </p:sp>
      <p:sp>
        <p:nvSpPr>
          <p:cNvPr id="2" name="Title 1"/>
          <p:cNvSpPr>
            <a:spLocks noGrp="1"/>
          </p:cNvSpPr>
          <p:nvPr>
            <p:ph type="title"/>
          </p:nvPr>
        </p:nvSpPr>
        <p:spPr>
          <a:xfrm>
            <a:off x="457200" y="274638"/>
            <a:ext cx="8229600" cy="796908"/>
          </a:xfrm>
        </p:spPr>
        <p:txBody>
          <a:bodyPr/>
          <a:lstStyle/>
          <a:p>
            <a:pPr algn="ctr"/>
            <a:r>
              <a:rPr lang="fa-IR" b="1" dirty="0" smtClean="0"/>
              <a:t>مثال</a:t>
            </a:r>
            <a:endParaRPr lang="en-US" dirty="0"/>
          </a:p>
        </p:txBody>
      </p:sp>
      <p:graphicFrame>
        <p:nvGraphicFramePr>
          <p:cNvPr id="4" name="Content Placeholder 3"/>
          <p:cNvGraphicFramePr>
            <a:graphicFrameLocks/>
          </p:cNvGraphicFramePr>
          <p:nvPr/>
        </p:nvGraphicFramePr>
        <p:xfrm>
          <a:off x="428596" y="2500306"/>
          <a:ext cx="8143931" cy="3823356"/>
        </p:xfrm>
        <a:graphic>
          <a:graphicData uri="http://schemas.openxmlformats.org/drawingml/2006/table">
            <a:tbl>
              <a:tblPr firstRow="1" bandRow="1">
                <a:tableStyleId>{5C22544A-7EE6-4342-B048-85BDC9FD1C3A}</a:tableStyleId>
              </a:tblPr>
              <a:tblGrid>
                <a:gridCol w="740357"/>
                <a:gridCol w="740357"/>
                <a:gridCol w="740357"/>
                <a:gridCol w="740357"/>
                <a:gridCol w="852096"/>
                <a:gridCol w="628620"/>
                <a:gridCol w="907977"/>
                <a:gridCol w="436356"/>
                <a:gridCol w="1500198"/>
                <a:gridCol w="357190"/>
                <a:gridCol w="500066"/>
              </a:tblGrid>
              <a:tr h="500066">
                <a:tc gridSpan="4">
                  <a:txBody>
                    <a:bodyPr/>
                    <a:lstStyle/>
                    <a:p>
                      <a:pPr algn="r" rtl="1"/>
                      <a:r>
                        <a:rPr lang="fa-IR" sz="1800" b="1" kern="1200" baseline="0" dirty="0" smtClean="0">
                          <a:solidFill>
                            <a:schemeClr val="lt1"/>
                          </a:solidFill>
                          <a:latin typeface="+mn-lt"/>
                          <a:ea typeface="+mn-ea"/>
                          <a:cs typeface="+mn-cs"/>
                        </a:rPr>
                        <a:t>                امتياز</a:t>
                      </a:r>
                      <a:endParaRPr lang="en-US" dirty="0"/>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r>
                        <a:rPr lang="fa-IR" sz="1800" b="1" kern="1200" baseline="0" dirty="0" smtClean="0">
                          <a:solidFill>
                            <a:schemeClr val="lt1"/>
                          </a:solidFill>
                          <a:latin typeface="+mn-lt"/>
                          <a:ea typeface="+mn-ea"/>
                          <a:cs typeface="+mn-cs"/>
                        </a:rPr>
                        <a:t>مصاحبه</a:t>
                      </a:r>
                      <a:endParaRPr lang="en-US" dirty="0"/>
                    </a:p>
                  </a:txBody>
                  <a:tcPr anchor="ctr"/>
                </a:tc>
                <a:tc rowSpan="2">
                  <a:txBody>
                    <a:bodyPr/>
                    <a:lstStyle/>
                    <a:p>
                      <a:r>
                        <a:rPr lang="fa-IR" sz="1800" b="1" kern="1200" baseline="0" dirty="0" smtClean="0">
                          <a:solidFill>
                            <a:schemeClr val="lt1"/>
                          </a:solidFill>
                          <a:latin typeface="+mn-lt"/>
                          <a:ea typeface="+mn-ea"/>
                          <a:cs typeface="+mn-cs"/>
                        </a:rPr>
                        <a:t>كد</a:t>
                      </a:r>
                      <a:endParaRPr lang="en-US" dirty="0"/>
                    </a:p>
                  </a:txBody>
                  <a:tcPr anchor="ctr"/>
                </a:tc>
                <a:tc rowSpan="2">
                  <a:txBody>
                    <a:bodyPr/>
                    <a:lstStyle/>
                    <a:p>
                      <a:r>
                        <a:rPr lang="fa-IR" sz="1800" b="1" kern="1200" baseline="0" dirty="0" smtClean="0">
                          <a:solidFill>
                            <a:schemeClr val="lt1"/>
                          </a:solidFill>
                          <a:latin typeface="+mn-lt"/>
                          <a:ea typeface="+mn-ea"/>
                          <a:cs typeface="+mn-cs"/>
                        </a:rPr>
                        <a:t>مشاهدات</a:t>
                      </a:r>
                      <a:endParaRPr lang="en-US" dirty="0"/>
                    </a:p>
                  </a:txBody>
                  <a:tcPr anchor="ctr"/>
                </a:tc>
                <a:tc rowSpan="2">
                  <a:txBody>
                    <a:bodyPr/>
                    <a:lstStyle/>
                    <a:p>
                      <a:r>
                        <a:rPr lang="fa-IR" sz="1800" b="1" kern="1200" baseline="0" dirty="0" smtClean="0">
                          <a:solidFill>
                            <a:schemeClr val="lt1"/>
                          </a:solidFill>
                          <a:latin typeface="+mn-lt"/>
                          <a:ea typeface="+mn-ea"/>
                          <a:cs typeface="+mn-cs"/>
                        </a:rPr>
                        <a:t>كد</a:t>
                      </a:r>
                      <a:endParaRPr lang="en-US" dirty="0"/>
                    </a:p>
                  </a:txBody>
                  <a:tcPr anchor="ctr"/>
                </a:tc>
                <a:tc rowSpan="2">
                  <a:txBody>
                    <a:bodyPr/>
                    <a:lstStyle/>
                    <a:p>
                      <a:r>
                        <a:rPr lang="fa-IR" sz="1800" b="1" kern="1200" baseline="0" dirty="0" smtClean="0">
                          <a:solidFill>
                            <a:schemeClr val="lt1"/>
                          </a:solidFill>
                          <a:latin typeface="+mn-lt"/>
                          <a:ea typeface="+mn-ea"/>
                          <a:cs typeface="+mn-cs"/>
                        </a:rPr>
                        <a:t>مستندات</a:t>
                      </a:r>
                      <a:endParaRPr lang="en-US" dirty="0"/>
                    </a:p>
                  </a:txBody>
                  <a:tcPr anchor="ctr"/>
                </a:tc>
                <a:tc rowSpan="2">
                  <a:txBody>
                    <a:bodyPr/>
                    <a:lstStyle/>
                    <a:p>
                      <a:r>
                        <a:rPr lang="fa-IR" sz="1200" b="1" kern="1200" baseline="0" dirty="0" smtClean="0">
                          <a:solidFill>
                            <a:schemeClr val="lt1"/>
                          </a:solidFill>
                          <a:latin typeface="+mn-lt"/>
                          <a:ea typeface="+mn-ea"/>
                          <a:cs typeface="+mn-cs"/>
                        </a:rPr>
                        <a:t>كد</a:t>
                      </a:r>
                      <a:endParaRPr lang="en-US" sz="1200" dirty="0"/>
                    </a:p>
                  </a:txBody>
                  <a:tcPr anchor="ctr"/>
                </a:tc>
                <a:tc rowSpan="2">
                  <a:txBody>
                    <a:bodyPr/>
                    <a:lstStyle/>
                    <a:p>
                      <a:r>
                        <a:rPr lang="fa-IR" sz="1200" b="1" kern="1200" baseline="0" dirty="0" smtClean="0">
                          <a:solidFill>
                            <a:schemeClr val="lt1"/>
                          </a:solidFill>
                          <a:latin typeface="+mn-lt"/>
                          <a:ea typeface="+mn-ea"/>
                          <a:cs typeface="+mn-cs"/>
                        </a:rPr>
                        <a:t>شماره</a:t>
                      </a:r>
                    </a:p>
                    <a:p>
                      <a:r>
                        <a:rPr lang="fa-IR" sz="1200" b="1" kern="1200" baseline="0" dirty="0" smtClean="0">
                          <a:solidFill>
                            <a:schemeClr val="lt1"/>
                          </a:solidFill>
                          <a:latin typeface="+mn-lt"/>
                          <a:ea typeface="+mn-ea"/>
                          <a:cs typeface="+mn-cs"/>
                        </a:rPr>
                        <a:t>سنجه</a:t>
                      </a:r>
                      <a:endParaRPr lang="en-US" sz="1200" dirty="0"/>
                    </a:p>
                  </a:txBody>
                  <a:tcPr anchor="ctr"/>
                </a:tc>
              </a:tr>
              <a:tr h="500066">
                <a:tc>
                  <a:txBody>
                    <a:bodyPr/>
                    <a:lstStyle/>
                    <a:p>
                      <a:r>
                        <a:rPr lang="fa-IR" sz="1800" b="1" kern="1200" baseline="0" dirty="0" smtClean="0">
                          <a:solidFill>
                            <a:schemeClr val="dk1"/>
                          </a:solidFill>
                          <a:latin typeface="+mn-lt"/>
                          <a:ea typeface="+mn-ea"/>
                          <a:cs typeface="+mn-cs"/>
                        </a:rPr>
                        <a:t>غ.ق.ا</a:t>
                      </a:r>
                      <a:endParaRPr lang="en-US" dirty="0"/>
                    </a:p>
                  </a:txBody>
                  <a:tcPr anchor="ctr"/>
                </a:tc>
                <a:tc>
                  <a:txBody>
                    <a:bodyPr/>
                    <a:lstStyle/>
                    <a:p>
                      <a:r>
                        <a:rPr lang="en-US" sz="1800" b="1" kern="1200" baseline="0" dirty="0" smtClean="0">
                          <a:solidFill>
                            <a:schemeClr val="dk1"/>
                          </a:solidFill>
                          <a:latin typeface="+mn-lt"/>
                          <a:ea typeface="+mn-ea"/>
                          <a:cs typeface="+mn-cs"/>
                        </a:rPr>
                        <a:t>2</a:t>
                      </a:r>
                      <a:endParaRPr lang="en-US" dirty="0"/>
                    </a:p>
                  </a:txBody>
                  <a:tcPr anchor="ctr"/>
                </a:tc>
                <a:tc>
                  <a:txBody>
                    <a:bodyPr/>
                    <a:lstStyle/>
                    <a:p>
                      <a:r>
                        <a:rPr lang="en-US" sz="1800" b="1" kern="1200" baseline="0" dirty="0" smtClean="0">
                          <a:solidFill>
                            <a:schemeClr val="dk1"/>
                          </a:solidFill>
                          <a:latin typeface="+mn-lt"/>
                          <a:ea typeface="+mn-ea"/>
                          <a:cs typeface="+mn-cs"/>
                        </a:rPr>
                        <a:t>1</a:t>
                      </a:r>
                      <a:endParaRPr lang="en-US" dirty="0"/>
                    </a:p>
                  </a:txBody>
                  <a:tcPr anchor="ctr"/>
                </a:tc>
                <a:tc>
                  <a:txBody>
                    <a:bodyPr/>
                    <a:lstStyle/>
                    <a:p>
                      <a:r>
                        <a:rPr lang="en-US" sz="1800" b="1" kern="1200" baseline="0" dirty="0" smtClean="0">
                          <a:solidFill>
                            <a:schemeClr val="dk1"/>
                          </a:solidFill>
                          <a:latin typeface="+mn-lt"/>
                          <a:ea typeface="+mn-ea"/>
                          <a:cs typeface="+mn-cs"/>
                        </a:rPr>
                        <a:t>0</a:t>
                      </a:r>
                      <a:endParaRPr lang="en-US" dirty="0"/>
                    </a:p>
                  </a:txBody>
                  <a:tcPr anchor="ct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tr>
              <a:tr h="500066">
                <a:tc rowSpan="5">
                  <a:txBody>
                    <a:bodyPr/>
                    <a:lstStyle/>
                    <a:p>
                      <a:endParaRPr lang="en-US" dirty="0"/>
                    </a:p>
                  </a:txBody>
                  <a:tcPr/>
                </a:tc>
                <a:tc rowSpan="5">
                  <a:txBody>
                    <a:bodyPr/>
                    <a:lstStyle/>
                    <a:p>
                      <a:pPr algn="r" rtl="1"/>
                      <a:r>
                        <a:rPr lang="fa-IR" sz="1200" kern="1200" baseline="0" dirty="0" smtClean="0">
                          <a:solidFill>
                            <a:schemeClr val="dk1"/>
                          </a:solidFill>
                          <a:latin typeface="+mn-lt"/>
                          <a:ea typeface="+mn-ea"/>
                          <a:cs typeface="+mn-cs"/>
                        </a:rPr>
                        <a:t>موارد مندرج در قسمت</a:t>
                      </a:r>
                    </a:p>
                    <a:p>
                      <a:pPr algn="r" rtl="1"/>
                      <a:r>
                        <a:rPr lang="fa-IR" sz="1200" kern="1200" baseline="0" dirty="0" smtClean="0">
                          <a:solidFill>
                            <a:schemeClr val="dk1"/>
                          </a:solidFill>
                          <a:latin typeface="+mn-lt"/>
                          <a:ea typeface="+mn-ea"/>
                          <a:cs typeface="+mn-cs"/>
                        </a:rPr>
                        <a:t>مستندات را به طور</a:t>
                      </a:r>
                    </a:p>
                    <a:p>
                      <a:pPr algn="r" rtl="1"/>
                      <a:r>
                        <a:rPr lang="fa-IR" sz="1200" kern="1200" baseline="0" dirty="0" smtClean="0">
                          <a:solidFill>
                            <a:schemeClr val="dk1"/>
                          </a:solidFill>
                          <a:latin typeface="+mn-lt"/>
                          <a:ea typeface="+mn-ea"/>
                          <a:cs typeface="+mn-cs"/>
                        </a:rPr>
                        <a:t>کامل داشته باشد</a:t>
                      </a:r>
                      <a:endParaRPr lang="en-US" sz="1200" dirty="0"/>
                    </a:p>
                  </a:txBody>
                  <a:tcPr/>
                </a:tc>
                <a:tc rowSpan="5">
                  <a:txBody>
                    <a:bodyPr/>
                    <a:lstStyle/>
                    <a:p>
                      <a:pPr algn="r" rtl="1"/>
                      <a:r>
                        <a:rPr lang="fa-IR" sz="1200" kern="1200" baseline="0" dirty="0" smtClean="0">
                          <a:solidFill>
                            <a:schemeClr val="dk1"/>
                          </a:solidFill>
                          <a:latin typeface="+mn-lt"/>
                          <a:ea typeface="+mn-ea"/>
                          <a:cs typeface="+mn-cs"/>
                        </a:rPr>
                        <a:t>قسمتی از موارد مندرج</a:t>
                      </a:r>
                    </a:p>
                    <a:p>
                      <a:pPr algn="r" rtl="1"/>
                      <a:r>
                        <a:rPr lang="fa-IR" sz="1200" kern="1200" baseline="0" dirty="0" smtClean="0">
                          <a:solidFill>
                            <a:schemeClr val="dk1"/>
                          </a:solidFill>
                          <a:latin typeface="+mn-lt"/>
                          <a:ea typeface="+mn-ea"/>
                          <a:cs typeface="+mn-cs"/>
                        </a:rPr>
                        <a:t>در قسمت مستندات</a:t>
                      </a:r>
                    </a:p>
                    <a:p>
                      <a:pPr algn="r" rtl="1"/>
                      <a:r>
                        <a:rPr lang="fa-IR" sz="1200" kern="1200" baseline="0" dirty="0" smtClean="0">
                          <a:solidFill>
                            <a:schemeClr val="dk1"/>
                          </a:solidFill>
                          <a:latin typeface="+mn-lt"/>
                          <a:ea typeface="+mn-ea"/>
                          <a:cs typeface="+mn-cs"/>
                        </a:rPr>
                        <a:t>را داشته باشد</a:t>
                      </a:r>
                      <a:endParaRPr lang="en-US" sz="1200" dirty="0"/>
                    </a:p>
                  </a:txBody>
                  <a:tcPr/>
                </a:tc>
                <a:tc rowSpan="5">
                  <a:txBody>
                    <a:bodyPr/>
                    <a:lstStyle/>
                    <a:p>
                      <a:pPr algn="r" rtl="1"/>
                      <a:r>
                        <a:rPr lang="fa-IR" sz="1200" kern="1200" baseline="0" dirty="0" smtClean="0">
                          <a:solidFill>
                            <a:schemeClr val="dk1"/>
                          </a:solidFill>
                          <a:latin typeface="+mn-lt"/>
                          <a:ea typeface="+mn-ea"/>
                          <a:cs typeface="+mn-cs"/>
                        </a:rPr>
                        <a:t>موارد مندرج در قسمت</a:t>
                      </a:r>
                    </a:p>
                    <a:p>
                      <a:pPr algn="r" rtl="1"/>
                      <a:r>
                        <a:rPr lang="fa-IR" sz="1200" kern="1200" baseline="0" dirty="0" smtClean="0">
                          <a:solidFill>
                            <a:schemeClr val="dk1"/>
                          </a:solidFill>
                          <a:latin typeface="+mn-lt"/>
                          <a:ea typeface="+mn-ea"/>
                          <a:cs typeface="+mn-cs"/>
                        </a:rPr>
                        <a:t>مستندات را نداشته باشد</a:t>
                      </a:r>
                      <a:endParaRPr lang="en-US" sz="1200" dirty="0"/>
                    </a:p>
                  </a:txBody>
                  <a:tcPr/>
                </a:tc>
                <a:tc>
                  <a:txBody>
                    <a:bodyPr/>
                    <a:lstStyle/>
                    <a:p>
                      <a:endParaRPr lang="en-US" dirty="0"/>
                    </a:p>
                  </a:txBody>
                  <a:tcPr anchor="ctr"/>
                </a:tc>
                <a:tc>
                  <a:txBody>
                    <a:bodyPr/>
                    <a:lstStyle/>
                    <a:p>
                      <a:r>
                        <a:rPr lang="fa-IR" dirty="0" smtClean="0"/>
                        <a:t>ي</a:t>
                      </a:r>
                      <a:endParaRPr lang="en-US" dirty="0"/>
                    </a:p>
                  </a:txBody>
                  <a:tcPr anchor="ctr"/>
                </a:tc>
                <a:tc>
                  <a:txBody>
                    <a:bodyPr/>
                    <a:lstStyle/>
                    <a:p>
                      <a:endParaRPr lang="en-US" sz="1200" dirty="0"/>
                    </a:p>
                  </a:txBody>
                  <a:tcPr anchor="ctr"/>
                </a:tc>
                <a:tc>
                  <a:txBody>
                    <a:bodyPr/>
                    <a:lstStyle/>
                    <a:p>
                      <a:r>
                        <a:rPr lang="fa-IR" dirty="0" smtClean="0"/>
                        <a:t>ه</a:t>
                      </a:r>
                      <a:endParaRPr lang="en-US" dirty="0"/>
                    </a:p>
                  </a:txBody>
                  <a:tcPr anchor="ctr"/>
                </a:tc>
                <a:tc>
                  <a:txBody>
                    <a:bodyPr/>
                    <a:lstStyle/>
                    <a:p>
                      <a:pPr algn="r" rtl="1"/>
                      <a:r>
                        <a:rPr lang="fa-IR" sz="1200" kern="1200" baseline="0" dirty="0" smtClean="0">
                          <a:solidFill>
                            <a:schemeClr val="dk1"/>
                          </a:solidFill>
                          <a:latin typeface="+mn-lt"/>
                          <a:ea typeface="+mn-ea"/>
                          <a:cs typeface="+mn-cs"/>
                        </a:rPr>
                        <a:t>رسالت بیمارستان</a:t>
                      </a:r>
                      <a:endParaRPr lang="en-US" sz="1200" dirty="0"/>
                    </a:p>
                  </a:txBody>
                  <a:tcPr anchor="ctr"/>
                </a:tc>
                <a:tc>
                  <a:txBody>
                    <a:bodyPr/>
                    <a:lstStyle/>
                    <a:p>
                      <a:r>
                        <a:rPr lang="fa-IR" sz="1200" dirty="0" smtClean="0"/>
                        <a:t>الف</a:t>
                      </a:r>
                      <a:endParaRPr lang="en-US" sz="1200" dirty="0"/>
                    </a:p>
                  </a:txBody>
                  <a:tcPr anchor="ctr"/>
                </a:tc>
                <a:tc rowSpan="5">
                  <a:txBody>
                    <a:bodyPr/>
                    <a:lstStyle/>
                    <a:p>
                      <a:endParaRPr lang="en-US" dirty="0"/>
                    </a:p>
                  </a:txBody>
                  <a:tcPr/>
                </a:tc>
              </a:tr>
              <a:tr h="500066">
                <a:tc vMerge="1">
                  <a:txBody>
                    <a:bodyPr/>
                    <a:lstStyle/>
                    <a:p>
                      <a:endParaRPr lang="en-US"/>
                    </a:p>
                  </a:txBody>
                  <a:tcPr/>
                </a:tc>
                <a:tc vMerge="1">
                  <a:txBody>
                    <a:bodyPr/>
                    <a:lstStyle/>
                    <a:p>
                      <a:endParaRPr lang="en-US" dirty="0"/>
                    </a:p>
                  </a:txBody>
                  <a:tcPr/>
                </a:tc>
                <a:tc vMerge="1">
                  <a:txBody>
                    <a:bodyPr/>
                    <a:lstStyle/>
                    <a:p>
                      <a:endParaRPr lang="en-US"/>
                    </a:p>
                  </a:txBody>
                  <a:tcPr/>
                </a:tc>
                <a:tc vMerge="1">
                  <a:txBody>
                    <a:bodyPr/>
                    <a:lstStyle/>
                    <a:p>
                      <a:endParaRPr lang="en-US"/>
                    </a:p>
                  </a:txBody>
                  <a:tcPr/>
                </a:tc>
                <a:tc>
                  <a:txBody>
                    <a:bodyPr/>
                    <a:lstStyle/>
                    <a:p>
                      <a:endParaRPr lang="en-US"/>
                    </a:p>
                  </a:txBody>
                  <a:tcPr anchor="ctr"/>
                </a:tc>
                <a:tc>
                  <a:txBody>
                    <a:bodyPr/>
                    <a:lstStyle/>
                    <a:p>
                      <a:r>
                        <a:rPr lang="fa-IR" dirty="0" smtClean="0"/>
                        <a:t>ك</a:t>
                      </a:r>
                      <a:endParaRPr lang="en-US" dirty="0"/>
                    </a:p>
                  </a:txBody>
                  <a:tcPr anchor="ctr"/>
                </a:tc>
                <a:tc>
                  <a:txBody>
                    <a:bodyPr/>
                    <a:lstStyle/>
                    <a:p>
                      <a:endParaRPr lang="en-US" sz="1200" dirty="0"/>
                    </a:p>
                  </a:txBody>
                  <a:tcPr anchor="ctr"/>
                </a:tc>
                <a:tc>
                  <a:txBody>
                    <a:bodyPr/>
                    <a:lstStyle/>
                    <a:p>
                      <a:r>
                        <a:rPr lang="fa-IR" dirty="0" smtClean="0"/>
                        <a:t>و</a:t>
                      </a:r>
                      <a:endParaRPr lang="en-US" dirty="0"/>
                    </a:p>
                  </a:txBody>
                  <a:tcPr anchor="ctr"/>
                </a:tc>
                <a:tc>
                  <a:txBody>
                    <a:bodyPr/>
                    <a:lstStyle/>
                    <a:p>
                      <a:pPr algn="r" rtl="1"/>
                      <a:r>
                        <a:rPr lang="fa-IR" sz="1200" kern="1200" baseline="0" dirty="0" smtClean="0">
                          <a:solidFill>
                            <a:schemeClr val="dk1"/>
                          </a:solidFill>
                          <a:latin typeface="+mn-lt"/>
                          <a:ea typeface="+mn-ea"/>
                          <a:cs typeface="+mn-cs"/>
                        </a:rPr>
                        <a:t>با خط خوانا كه از فاصله 2متري قابل خواندن باشد، تايپ،قاب یا لمینیت شد ه است</a:t>
                      </a:r>
                      <a:endParaRPr lang="en-US" sz="1200" dirty="0"/>
                    </a:p>
                  </a:txBody>
                  <a:tcPr anchor="ctr"/>
                </a:tc>
                <a:tc>
                  <a:txBody>
                    <a:bodyPr/>
                    <a:lstStyle/>
                    <a:p>
                      <a:r>
                        <a:rPr lang="fa-IR" sz="1200" dirty="0" smtClean="0"/>
                        <a:t>ب</a:t>
                      </a:r>
                      <a:endParaRPr lang="en-US" sz="1200" dirty="0"/>
                    </a:p>
                  </a:txBody>
                  <a:tcPr anchor="ctr"/>
                </a:tc>
                <a:tc vMerge="1">
                  <a:txBody>
                    <a:bodyPr/>
                    <a:lstStyle/>
                    <a:p>
                      <a:endParaRPr lang="en-US" dirty="0"/>
                    </a:p>
                  </a:txBody>
                  <a:tcPr/>
                </a:tc>
              </a:tr>
              <a:tr h="500066">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a:p>
                  </a:txBody>
                  <a:tcPr anchor="ctr"/>
                </a:tc>
                <a:tc>
                  <a:txBody>
                    <a:bodyPr/>
                    <a:lstStyle/>
                    <a:p>
                      <a:r>
                        <a:rPr lang="fa-IR" dirty="0" smtClean="0"/>
                        <a:t>ل</a:t>
                      </a:r>
                      <a:endParaRPr lang="en-US" dirty="0"/>
                    </a:p>
                  </a:txBody>
                  <a:tcPr anchor="ctr"/>
                </a:tc>
                <a:tc>
                  <a:txBody>
                    <a:bodyPr/>
                    <a:lstStyle/>
                    <a:p>
                      <a:endParaRPr lang="en-US" sz="1200" dirty="0"/>
                    </a:p>
                  </a:txBody>
                  <a:tcPr anchor="ctr"/>
                </a:tc>
                <a:tc>
                  <a:txBody>
                    <a:bodyPr/>
                    <a:lstStyle/>
                    <a:p>
                      <a:r>
                        <a:rPr lang="fa-IR" dirty="0" smtClean="0"/>
                        <a:t>ز</a:t>
                      </a:r>
                      <a:endParaRPr lang="en-US" dirty="0"/>
                    </a:p>
                  </a:txBody>
                  <a:tcPr anchor="ctr"/>
                </a:tc>
                <a:tc>
                  <a:txBody>
                    <a:bodyPr/>
                    <a:lstStyle/>
                    <a:p>
                      <a:pPr algn="r" rtl="1"/>
                      <a:r>
                        <a:rPr lang="fa-IR" sz="1200" kern="1200" baseline="0" dirty="0" smtClean="0">
                          <a:solidFill>
                            <a:schemeClr val="dk1"/>
                          </a:solidFill>
                          <a:latin typeface="+mn-lt"/>
                          <a:ea typeface="+mn-ea"/>
                          <a:cs typeface="+mn-cs"/>
                        </a:rPr>
                        <a:t>در این بخش</a:t>
                      </a:r>
                      <a:endParaRPr lang="en-US" sz="1200" dirty="0"/>
                    </a:p>
                  </a:txBody>
                  <a:tcPr anchor="ctr"/>
                </a:tc>
                <a:tc>
                  <a:txBody>
                    <a:bodyPr/>
                    <a:lstStyle/>
                    <a:p>
                      <a:r>
                        <a:rPr lang="fa-IR" sz="1200" dirty="0" smtClean="0"/>
                        <a:t>ج</a:t>
                      </a:r>
                      <a:endParaRPr lang="en-US" sz="1200" dirty="0"/>
                    </a:p>
                  </a:txBody>
                  <a:tcPr anchor="ctr"/>
                </a:tc>
                <a:tc vMerge="1">
                  <a:txBody>
                    <a:bodyPr/>
                    <a:lstStyle/>
                    <a:p>
                      <a:endParaRPr lang="en-US" dirty="0"/>
                    </a:p>
                  </a:txBody>
                  <a:tcPr/>
                </a:tc>
              </a:tr>
              <a:tr h="500066">
                <a:tc vMerge="1">
                  <a:txBody>
                    <a:bodyPr/>
                    <a:lstStyle/>
                    <a:p>
                      <a:endParaRPr lang="en-US"/>
                    </a:p>
                  </a:txBody>
                  <a:tcPr/>
                </a:tc>
                <a:tc vMerge="1">
                  <a:txBody>
                    <a:bodyPr/>
                    <a:lstStyle/>
                    <a:p>
                      <a:endParaRPr lang="en-US" dirty="0"/>
                    </a:p>
                  </a:txBody>
                  <a:tcPr/>
                </a:tc>
                <a:tc vMerge="1">
                  <a:txBody>
                    <a:bodyPr/>
                    <a:lstStyle/>
                    <a:p>
                      <a:endParaRPr lang="en-US"/>
                    </a:p>
                  </a:txBody>
                  <a:tcPr/>
                </a:tc>
                <a:tc vMerge="1">
                  <a:txBody>
                    <a:bodyPr/>
                    <a:lstStyle/>
                    <a:p>
                      <a:endParaRPr lang="en-US"/>
                    </a:p>
                  </a:txBody>
                  <a:tcPr/>
                </a:tc>
                <a:tc>
                  <a:txBody>
                    <a:bodyPr/>
                    <a:lstStyle/>
                    <a:p>
                      <a:endParaRPr lang="en-US" dirty="0"/>
                    </a:p>
                  </a:txBody>
                  <a:tcPr anchor="ctr"/>
                </a:tc>
                <a:tc>
                  <a:txBody>
                    <a:bodyPr/>
                    <a:lstStyle/>
                    <a:p>
                      <a:r>
                        <a:rPr lang="fa-IR" dirty="0" smtClean="0"/>
                        <a:t>م</a:t>
                      </a:r>
                      <a:endParaRPr lang="en-US" dirty="0"/>
                    </a:p>
                  </a:txBody>
                  <a:tcPr anchor="ctr"/>
                </a:tc>
                <a:tc>
                  <a:txBody>
                    <a:bodyPr/>
                    <a:lstStyle/>
                    <a:p>
                      <a:endParaRPr lang="en-US" sz="1200" dirty="0"/>
                    </a:p>
                  </a:txBody>
                  <a:tcPr anchor="ctr"/>
                </a:tc>
                <a:tc>
                  <a:txBody>
                    <a:bodyPr/>
                    <a:lstStyle/>
                    <a:p>
                      <a:r>
                        <a:rPr lang="fa-IR" dirty="0" smtClean="0"/>
                        <a:t>ح</a:t>
                      </a:r>
                      <a:endParaRPr lang="en-US" dirty="0"/>
                    </a:p>
                  </a:txBody>
                  <a:tcPr anchor="ctr"/>
                </a:tc>
                <a:tc>
                  <a:txBody>
                    <a:bodyPr/>
                    <a:lstStyle/>
                    <a:p>
                      <a:endParaRPr lang="en-US" sz="1200" dirty="0"/>
                    </a:p>
                  </a:txBody>
                  <a:tcPr anchor="ctr"/>
                </a:tc>
                <a:tc>
                  <a:txBody>
                    <a:bodyPr/>
                    <a:lstStyle/>
                    <a:p>
                      <a:r>
                        <a:rPr lang="fa-IR" sz="1200" dirty="0" smtClean="0"/>
                        <a:t>د</a:t>
                      </a:r>
                      <a:endParaRPr lang="en-US" sz="1200" dirty="0"/>
                    </a:p>
                  </a:txBody>
                  <a:tcPr anchor="ctr"/>
                </a:tc>
                <a:tc vMerge="1">
                  <a:txBody>
                    <a:bodyPr/>
                    <a:lstStyle/>
                    <a:p>
                      <a:endParaRPr lang="en-US" dirty="0"/>
                    </a:p>
                  </a:txBody>
                  <a:tcPr/>
                </a:tc>
              </a:tr>
              <a:tr h="500066">
                <a:tc vMerge="1">
                  <a:txBody>
                    <a:bodyPr/>
                    <a:lstStyle/>
                    <a:p>
                      <a:endParaRPr lang="en-US"/>
                    </a:p>
                  </a:txBody>
                  <a:tcPr/>
                </a:tc>
                <a:tc vMerge="1">
                  <a:txBody>
                    <a:bodyPr/>
                    <a:lstStyle/>
                    <a:p>
                      <a:endParaRPr lang="en-US" dirty="0"/>
                    </a:p>
                  </a:txBody>
                  <a:tcPr/>
                </a:tc>
                <a:tc vMerge="1">
                  <a:txBody>
                    <a:bodyPr/>
                    <a:lstStyle/>
                    <a:p>
                      <a:endParaRPr lang="en-US"/>
                    </a:p>
                  </a:txBody>
                  <a:tcPr/>
                </a:tc>
                <a:tc vMerge="1">
                  <a:txBody>
                    <a:bodyPr/>
                    <a:lstStyle/>
                    <a:p>
                      <a:endParaRPr lang="en-US"/>
                    </a:p>
                  </a:txBody>
                  <a:tcPr/>
                </a:tc>
                <a:tc>
                  <a:txBody>
                    <a:bodyPr/>
                    <a:lstStyle/>
                    <a:p>
                      <a:endParaRPr lang="en-US"/>
                    </a:p>
                  </a:txBody>
                  <a:tcPr/>
                </a:tc>
                <a:tc>
                  <a:txBody>
                    <a:bodyPr/>
                    <a:lstStyle/>
                    <a:p>
                      <a:endParaRPr lang="en-US"/>
                    </a:p>
                  </a:txBody>
                  <a:tcPr/>
                </a:tc>
                <a:tc>
                  <a:txBody>
                    <a:bodyPr/>
                    <a:lstStyle/>
                    <a:p>
                      <a:endParaRPr lang="en-US" sz="1200" dirty="0"/>
                    </a:p>
                  </a:txBody>
                  <a:tcPr/>
                </a:tc>
                <a:tc>
                  <a:txBody>
                    <a:bodyPr/>
                    <a:lstStyle/>
                    <a:p>
                      <a:r>
                        <a:rPr lang="fa-IR" dirty="0" smtClean="0"/>
                        <a:t>ط</a:t>
                      </a:r>
                      <a:endParaRPr lang="en-US" dirty="0"/>
                    </a:p>
                  </a:txBody>
                  <a:tcPr anchor="ctr"/>
                </a:tc>
                <a:tc>
                  <a:txBody>
                    <a:bodyPr/>
                    <a:lstStyle/>
                    <a:p>
                      <a:endParaRPr lang="en-US" sz="1200" dirty="0"/>
                    </a:p>
                  </a:txBody>
                  <a:tcPr/>
                </a:tc>
                <a:tc>
                  <a:txBody>
                    <a:bodyPr/>
                    <a:lstStyle/>
                    <a:p>
                      <a:endParaRPr lang="en-US" sz="1200" dirty="0"/>
                    </a:p>
                  </a:txBody>
                  <a:tcPr/>
                </a:tc>
                <a:tc vMerge="1">
                  <a:txBody>
                    <a:bodyPr/>
                    <a:lstStyle/>
                    <a:p>
                      <a:endParaRPr lang="en-US"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14356"/>
            <a:ext cx="9144000" cy="6929486"/>
          </a:xfrm>
        </p:spPr>
        <p:txBody>
          <a:bodyPr>
            <a:normAutofit/>
          </a:bodyPr>
          <a:lstStyle/>
          <a:p>
            <a:pPr algn="r" rtl="1"/>
            <a:r>
              <a:rPr lang="fa-IR" sz="1900" dirty="0"/>
              <a:t>در قسمت امتیازات، امتیا زهای صفر، یک، دو و غیر قابل ارزیابی "غ.ق.ا" در نظر گرفته شده اند </a:t>
            </a:r>
            <a:r>
              <a:rPr lang="fa-IR" sz="1900" dirty="0" smtClean="0"/>
              <a:t>برای </a:t>
            </a:r>
            <a:r>
              <a:rPr lang="fa-IR" sz="1900" dirty="0"/>
              <a:t>امتیازدهی صحیح ابتدا به ستون "غ.ق.ا" نگاه می کنیم و اگر با توجه به موارد مندرج در </a:t>
            </a:r>
            <a:r>
              <a:rPr lang="fa-IR" sz="1900" dirty="0" smtClean="0"/>
              <a:t>آن سنجه </a:t>
            </a:r>
            <a:r>
              <a:rPr lang="fa-IR" sz="1900" dirty="0"/>
              <a:t>قابل ارزیابی بود، ستو نهای امتیازات را از راست به چپ، از صفر به سمت یک و دو، نگاه می کنیم. به این ترتیب که اگر یکی از حالت های مندرج در ستون صفر وجود داشته باشد، امتیاز صفر </a:t>
            </a:r>
            <a:r>
              <a:rPr lang="fa-IR" sz="1900" dirty="0" smtClean="0"/>
              <a:t>داده می </a:t>
            </a:r>
            <a:r>
              <a:rPr lang="fa-IR" sz="1900" dirty="0"/>
              <a:t>شود حتی اگر هم زمان، حالتی از ستون یک یا دو هم دیده شود. به عنوان مثال اگر در جدول ذیل براساس مستندات برای 1- 0 نفر برنامه توسعه فردی تدوین شده است اما </a:t>
            </a:r>
            <a:r>
              <a:rPr lang="fa-IR" sz="1900" dirty="0" smtClean="0"/>
              <a:t>درمصاحبه </a:t>
            </a:r>
            <a:r>
              <a:rPr lang="fa-IR" sz="1900" dirty="0"/>
              <a:t>3- 2 نفر </a:t>
            </a:r>
            <a:r>
              <a:rPr lang="fa-IR" sz="1900" dirty="0" smtClean="0"/>
              <a:t>اظهار</a:t>
            </a:r>
            <a:r>
              <a:rPr lang="fa-IR" sz="1600" dirty="0" smtClean="0"/>
              <a:t>می </a:t>
            </a:r>
            <a:r>
              <a:rPr lang="fa-IR" sz="1600" dirty="0"/>
              <a:t>کنند که در تدوین برنامه توسعه خود مشارکت نمود </a:t>
            </a:r>
            <a:r>
              <a:rPr lang="fa-IR" sz="1600" dirty="0" smtClean="0"/>
              <a:t>ه اند</a:t>
            </a:r>
            <a:r>
              <a:rPr lang="fa-IR" sz="1600" dirty="0"/>
              <a:t>، امتیاز صفر داده خواهد شد</a:t>
            </a:r>
            <a:r>
              <a:rPr lang="fa-IR" sz="1600" dirty="0" smtClean="0"/>
              <a:t>.</a:t>
            </a:r>
          </a:p>
          <a:p>
            <a:pPr algn="r" rtl="1"/>
            <a:endParaRPr lang="en-US" sz="1600" dirty="0"/>
          </a:p>
        </p:txBody>
      </p:sp>
      <p:sp>
        <p:nvSpPr>
          <p:cNvPr id="2" name="Title 1"/>
          <p:cNvSpPr>
            <a:spLocks noGrp="1"/>
          </p:cNvSpPr>
          <p:nvPr>
            <p:ph type="title"/>
          </p:nvPr>
        </p:nvSpPr>
        <p:spPr>
          <a:xfrm>
            <a:off x="457200" y="274638"/>
            <a:ext cx="8229600" cy="368280"/>
          </a:xfrm>
        </p:spPr>
        <p:txBody>
          <a:bodyPr>
            <a:normAutofit fontScale="90000"/>
          </a:bodyPr>
          <a:lstStyle/>
          <a:p>
            <a:pPr algn="ctr" rtl="1"/>
            <a:r>
              <a:rPr lang="fa-IR" dirty="0" smtClean="0"/>
              <a:t>كليات بند3</a:t>
            </a:r>
            <a:endParaRPr lang="en-US" dirty="0"/>
          </a:p>
        </p:txBody>
      </p:sp>
      <p:graphicFrame>
        <p:nvGraphicFramePr>
          <p:cNvPr id="4" name="Content Placeholder 3"/>
          <p:cNvGraphicFramePr>
            <a:graphicFrameLocks/>
          </p:cNvGraphicFramePr>
          <p:nvPr/>
        </p:nvGraphicFramePr>
        <p:xfrm>
          <a:off x="0" y="2786058"/>
          <a:ext cx="8929718" cy="4561630"/>
        </p:xfrm>
        <a:graphic>
          <a:graphicData uri="http://schemas.openxmlformats.org/drawingml/2006/table">
            <a:tbl>
              <a:tblPr firstRow="1" bandRow="1">
                <a:tableStyleId>{5C22544A-7EE6-4342-B048-85BDC9FD1C3A}</a:tableStyleId>
              </a:tblPr>
              <a:tblGrid>
                <a:gridCol w="428597"/>
                <a:gridCol w="928694"/>
                <a:gridCol w="914304"/>
                <a:gridCol w="861640"/>
                <a:gridCol w="1644948"/>
                <a:gridCol w="391654"/>
                <a:gridCol w="704978"/>
                <a:gridCol w="391654"/>
                <a:gridCol w="1723277"/>
                <a:gridCol w="469987"/>
                <a:gridCol w="469985"/>
              </a:tblGrid>
              <a:tr h="333233">
                <a:tc gridSpan="4">
                  <a:txBody>
                    <a:bodyPr/>
                    <a:lstStyle/>
                    <a:p>
                      <a:pPr algn="r" rtl="1"/>
                      <a:r>
                        <a:rPr lang="fa-IR" sz="1800" b="1" kern="1200" baseline="0" dirty="0" smtClean="0">
                          <a:solidFill>
                            <a:schemeClr val="lt1"/>
                          </a:solidFill>
                          <a:latin typeface="+mn-lt"/>
                          <a:ea typeface="+mn-ea"/>
                          <a:cs typeface="+mn-cs"/>
                        </a:rPr>
                        <a:t>                امتياز</a:t>
                      </a:r>
                      <a:endParaRPr lang="en-US" dirty="0"/>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r>
                        <a:rPr lang="fa-IR" sz="1800" b="1" kern="1200" baseline="0" dirty="0" smtClean="0">
                          <a:solidFill>
                            <a:schemeClr val="lt1"/>
                          </a:solidFill>
                          <a:latin typeface="+mn-lt"/>
                          <a:ea typeface="+mn-ea"/>
                          <a:cs typeface="+mn-cs"/>
                        </a:rPr>
                        <a:t>مصاحبه</a:t>
                      </a:r>
                      <a:endParaRPr lang="en-US" dirty="0"/>
                    </a:p>
                  </a:txBody>
                  <a:tcPr anchor="ctr"/>
                </a:tc>
                <a:tc rowSpan="2">
                  <a:txBody>
                    <a:bodyPr/>
                    <a:lstStyle/>
                    <a:p>
                      <a:r>
                        <a:rPr lang="fa-IR" sz="1800" b="1" kern="1200" baseline="0" dirty="0" smtClean="0">
                          <a:solidFill>
                            <a:schemeClr val="lt1"/>
                          </a:solidFill>
                          <a:latin typeface="+mn-lt"/>
                          <a:ea typeface="+mn-ea"/>
                          <a:cs typeface="+mn-cs"/>
                        </a:rPr>
                        <a:t>كد</a:t>
                      </a:r>
                      <a:endParaRPr lang="en-US" dirty="0"/>
                    </a:p>
                  </a:txBody>
                  <a:tcPr anchor="ctr"/>
                </a:tc>
                <a:tc rowSpan="2">
                  <a:txBody>
                    <a:bodyPr/>
                    <a:lstStyle/>
                    <a:p>
                      <a:r>
                        <a:rPr lang="fa-IR" sz="1200" b="1" kern="1200" baseline="0" dirty="0" smtClean="0">
                          <a:solidFill>
                            <a:schemeClr val="lt1"/>
                          </a:solidFill>
                          <a:latin typeface="+mn-lt"/>
                          <a:ea typeface="+mn-ea"/>
                          <a:cs typeface="+mn-cs"/>
                        </a:rPr>
                        <a:t>مشاهدات</a:t>
                      </a:r>
                      <a:endParaRPr lang="en-US" sz="1200" dirty="0"/>
                    </a:p>
                  </a:txBody>
                  <a:tcPr anchor="ctr"/>
                </a:tc>
                <a:tc rowSpan="2">
                  <a:txBody>
                    <a:bodyPr/>
                    <a:lstStyle/>
                    <a:p>
                      <a:r>
                        <a:rPr lang="fa-IR" sz="1200" b="1" kern="1200" baseline="0" dirty="0" smtClean="0">
                          <a:solidFill>
                            <a:schemeClr val="lt1"/>
                          </a:solidFill>
                          <a:latin typeface="+mn-lt"/>
                          <a:ea typeface="+mn-ea"/>
                          <a:cs typeface="+mn-cs"/>
                        </a:rPr>
                        <a:t>كد</a:t>
                      </a:r>
                      <a:endParaRPr lang="en-US" sz="1200" dirty="0"/>
                    </a:p>
                  </a:txBody>
                  <a:tcPr anchor="ctr"/>
                </a:tc>
                <a:tc rowSpan="2">
                  <a:txBody>
                    <a:bodyPr/>
                    <a:lstStyle/>
                    <a:p>
                      <a:r>
                        <a:rPr lang="fa-IR" sz="1800" b="1" kern="1200" baseline="0" dirty="0" smtClean="0">
                          <a:solidFill>
                            <a:schemeClr val="lt1"/>
                          </a:solidFill>
                          <a:latin typeface="+mn-lt"/>
                          <a:ea typeface="+mn-ea"/>
                          <a:cs typeface="+mn-cs"/>
                        </a:rPr>
                        <a:t>مستندات</a:t>
                      </a:r>
                      <a:endParaRPr lang="en-US" dirty="0"/>
                    </a:p>
                  </a:txBody>
                  <a:tcPr anchor="ctr"/>
                </a:tc>
                <a:tc rowSpan="2">
                  <a:txBody>
                    <a:bodyPr/>
                    <a:lstStyle/>
                    <a:p>
                      <a:r>
                        <a:rPr lang="fa-IR" sz="1200" b="1" kern="1200" baseline="0" dirty="0" smtClean="0">
                          <a:solidFill>
                            <a:schemeClr val="lt1"/>
                          </a:solidFill>
                          <a:latin typeface="+mn-lt"/>
                          <a:ea typeface="+mn-ea"/>
                          <a:cs typeface="+mn-cs"/>
                        </a:rPr>
                        <a:t>كد</a:t>
                      </a:r>
                      <a:endParaRPr lang="en-US" sz="1200" dirty="0"/>
                    </a:p>
                  </a:txBody>
                  <a:tcPr anchor="ctr"/>
                </a:tc>
                <a:tc rowSpan="2">
                  <a:txBody>
                    <a:bodyPr/>
                    <a:lstStyle/>
                    <a:p>
                      <a:r>
                        <a:rPr lang="fa-IR" sz="1200" b="1" kern="1200" baseline="0" dirty="0" smtClean="0">
                          <a:solidFill>
                            <a:schemeClr val="lt1"/>
                          </a:solidFill>
                          <a:latin typeface="+mn-lt"/>
                          <a:ea typeface="+mn-ea"/>
                          <a:cs typeface="+mn-cs"/>
                        </a:rPr>
                        <a:t>شماره</a:t>
                      </a:r>
                    </a:p>
                    <a:p>
                      <a:r>
                        <a:rPr lang="fa-IR" sz="1200" b="1" kern="1200" baseline="0" dirty="0" smtClean="0">
                          <a:solidFill>
                            <a:schemeClr val="lt1"/>
                          </a:solidFill>
                          <a:latin typeface="+mn-lt"/>
                          <a:ea typeface="+mn-ea"/>
                          <a:cs typeface="+mn-cs"/>
                        </a:rPr>
                        <a:t>سنجه</a:t>
                      </a:r>
                      <a:endParaRPr lang="en-US" sz="1200" dirty="0"/>
                    </a:p>
                  </a:txBody>
                  <a:tcPr anchor="ctr"/>
                </a:tc>
              </a:tr>
              <a:tr h="609415">
                <a:tc>
                  <a:txBody>
                    <a:bodyPr/>
                    <a:lstStyle/>
                    <a:p>
                      <a:r>
                        <a:rPr lang="fa-IR" sz="1800" b="1" kern="1200" baseline="0" dirty="0" smtClean="0">
                          <a:solidFill>
                            <a:schemeClr val="dk1"/>
                          </a:solidFill>
                          <a:latin typeface="+mn-lt"/>
                          <a:ea typeface="+mn-ea"/>
                          <a:cs typeface="+mn-cs"/>
                        </a:rPr>
                        <a:t>غ.ق.ا</a:t>
                      </a:r>
                      <a:endParaRPr lang="en-US" dirty="0"/>
                    </a:p>
                  </a:txBody>
                  <a:tcPr anchor="ctr"/>
                </a:tc>
                <a:tc>
                  <a:txBody>
                    <a:bodyPr/>
                    <a:lstStyle/>
                    <a:p>
                      <a:r>
                        <a:rPr lang="en-US" sz="1800" b="1" kern="1200" baseline="0" dirty="0" smtClean="0">
                          <a:solidFill>
                            <a:schemeClr val="dk1"/>
                          </a:solidFill>
                          <a:latin typeface="+mn-lt"/>
                          <a:ea typeface="+mn-ea"/>
                          <a:cs typeface="+mn-cs"/>
                        </a:rPr>
                        <a:t>2</a:t>
                      </a:r>
                      <a:endParaRPr lang="en-US" dirty="0"/>
                    </a:p>
                  </a:txBody>
                  <a:tcPr anchor="ctr"/>
                </a:tc>
                <a:tc>
                  <a:txBody>
                    <a:bodyPr/>
                    <a:lstStyle/>
                    <a:p>
                      <a:r>
                        <a:rPr lang="en-US" sz="1800" b="1" kern="1200" baseline="0" dirty="0" smtClean="0">
                          <a:solidFill>
                            <a:schemeClr val="dk1"/>
                          </a:solidFill>
                          <a:latin typeface="+mn-lt"/>
                          <a:ea typeface="+mn-ea"/>
                          <a:cs typeface="+mn-cs"/>
                        </a:rPr>
                        <a:t>1</a:t>
                      </a:r>
                      <a:endParaRPr lang="en-US" dirty="0"/>
                    </a:p>
                  </a:txBody>
                  <a:tcPr anchor="ctr"/>
                </a:tc>
                <a:tc>
                  <a:txBody>
                    <a:bodyPr/>
                    <a:lstStyle/>
                    <a:p>
                      <a:r>
                        <a:rPr lang="en-US" sz="1800" b="1" kern="1200" baseline="0" dirty="0" smtClean="0">
                          <a:solidFill>
                            <a:schemeClr val="dk1"/>
                          </a:solidFill>
                          <a:latin typeface="+mn-lt"/>
                          <a:ea typeface="+mn-ea"/>
                          <a:cs typeface="+mn-cs"/>
                        </a:rPr>
                        <a:t>0</a:t>
                      </a:r>
                      <a:endParaRPr lang="en-US" dirty="0"/>
                    </a:p>
                  </a:txBody>
                  <a:tcPr anchor="ct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tr>
              <a:tr h="476109">
                <a:tc rowSpan="5">
                  <a:txBody>
                    <a:bodyPr/>
                    <a:lstStyle/>
                    <a:p>
                      <a:endParaRPr lang="en-US" dirty="0"/>
                    </a:p>
                  </a:txBody>
                  <a:tcPr/>
                </a:tc>
                <a:tc rowSpan="5">
                  <a:txBody>
                    <a:bodyPr/>
                    <a:lstStyle/>
                    <a:p>
                      <a:pPr algn="r" rtl="1"/>
                      <a:r>
                        <a:rPr lang="fa-IR" sz="1000" kern="1200" baseline="0" dirty="0" smtClean="0">
                          <a:solidFill>
                            <a:schemeClr val="dk1"/>
                          </a:solidFill>
                          <a:latin typeface="+mn-lt"/>
                          <a:ea typeface="+mn-ea"/>
                          <a:cs typeface="+mn-cs"/>
                        </a:rPr>
                        <a:t>برنامه توسعه فردی از الگوی مورد نظر</a:t>
                      </a:r>
                    </a:p>
                    <a:p>
                      <a:pPr algn="r" rtl="1"/>
                      <a:r>
                        <a:rPr lang="fa-IR" sz="1000" kern="1200" baseline="0" dirty="0" smtClean="0">
                          <a:solidFill>
                            <a:schemeClr val="dk1"/>
                          </a:solidFill>
                          <a:latin typeface="+mn-lt"/>
                          <a:ea typeface="+mn-ea"/>
                          <a:cs typeface="+mn-cs"/>
                        </a:rPr>
                        <a:t>تبعیت م یکند</a:t>
                      </a:r>
                    </a:p>
                    <a:p>
                      <a:pPr algn="r" rtl="1"/>
                      <a:r>
                        <a:rPr lang="fa-IR" sz="1000" kern="1200" baseline="0" dirty="0" smtClean="0">
                          <a:solidFill>
                            <a:schemeClr val="dk1"/>
                          </a:solidFill>
                          <a:latin typeface="+mn-lt"/>
                          <a:ea typeface="+mn-ea"/>
                          <a:cs typeface="+mn-cs"/>
                        </a:rPr>
                        <a:t>و</a:t>
                      </a:r>
                    </a:p>
                    <a:p>
                      <a:pPr algn="r" rtl="1"/>
                      <a:r>
                        <a:rPr lang="fa-IR" sz="1000" kern="1200" baseline="0" dirty="0" smtClean="0">
                          <a:solidFill>
                            <a:schemeClr val="dk1"/>
                          </a:solidFill>
                          <a:latin typeface="+mn-lt"/>
                          <a:ea typeface="+mn-ea"/>
                          <a:cs typeface="+mn-cs"/>
                        </a:rPr>
                        <a:t>براساس مستندات</a:t>
                      </a:r>
                    </a:p>
                    <a:p>
                      <a:pPr algn="r" rtl="1"/>
                      <a:r>
                        <a:rPr lang="fa-IR" sz="1000" kern="1200" baseline="0" dirty="0" smtClean="0">
                          <a:solidFill>
                            <a:schemeClr val="dk1"/>
                          </a:solidFill>
                          <a:latin typeface="+mn-lt"/>
                          <a:ea typeface="+mn-ea"/>
                          <a:cs typeface="+mn-cs"/>
                        </a:rPr>
                        <a:t>برای 5- 4 نفر</a:t>
                      </a:r>
                    </a:p>
                    <a:p>
                      <a:pPr algn="r" rtl="1"/>
                      <a:r>
                        <a:rPr lang="fa-IR" sz="1000" kern="1200" baseline="0" dirty="0" smtClean="0">
                          <a:solidFill>
                            <a:schemeClr val="dk1"/>
                          </a:solidFill>
                          <a:latin typeface="+mn-lt"/>
                          <a:ea typeface="+mn-ea"/>
                          <a:cs typeface="+mn-cs"/>
                        </a:rPr>
                        <a:t>برنامه توسعه فردی تدوین شد ه است</a:t>
                      </a:r>
                    </a:p>
                    <a:p>
                      <a:pPr algn="r" rtl="1"/>
                      <a:r>
                        <a:rPr lang="fa-IR" sz="1000" kern="1200" baseline="0" dirty="0" smtClean="0">
                          <a:solidFill>
                            <a:schemeClr val="dk1"/>
                          </a:solidFill>
                          <a:latin typeface="+mn-lt"/>
                          <a:ea typeface="+mn-ea"/>
                          <a:cs typeface="+mn-cs"/>
                        </a:rPr>
                        <a:t>و</a:t>
                      </a:r>
                    </a:p>
                    <a:p>
                      <a:pPr algn="r" rtl="1"/>
                      <a:r>
                        <a:rPr lang="fa-IR" sz="1000" kern="1200" baseline="0" dirty="0" smtClean="0">
                          <a:solidFill>
                            <a:schemeClr val="dk1"/>
                          </a:solidFill>
                          <a:latin typeface="+mn-lt"/>
                          <a:ea typeface="+mn-ea"/>
                          <a:cs typeface="+mn-cs"/>
                        </a:rPr>
                        <a:t>4-5 نفر </a:t>
                      </a:r>
                      <a:r>
                        <a:rPr lang="fa-IR" sz="1000" kern="1200" baseline="0" smtClean="0">
                          <a:solidFill>
                            <a:schemeClr val="dk1"/>
                          </a:solidFill>
                          <a:latin typeface="+mn-lt"/>
                          <a:ea typeface="+mn-ea"/>
                          <a:cs typeface="+mn-cs"/>
                        </a:rPr>
                        <a:t>اظهار میکنندکه </a:t>
                      </a:r>
                      <a:r>
                        <a:rPr lang="fa-IR" sz="1000" kern="1200" baseline="0" dirty="0" smtClean="0">
                          <a:solidFill>
                            <a:schemeClr val="dk1"/>
                          </a:solidFill>
                          <a:latin typeface="+mn-lt"/>
                          <a:ea typeface="+mn-ea"/>
                          <a:cs typeface="+mn-cs"/>
                        </a:rPr>
                        <a:t>در تدوین برنامه</a:t>
                      </a:r>
                    </a:p>
                    <a:p>
                      <a:pPr algn="r" rtl="1"/>
                      <a:r>
                        <a:rPr lang="fa-IR" sz="1000" kern="1200" baseline="0" dirty="0" smtClean="0">
                          <a:solidFill>
                            <a:schemeClr val="dk1"/>
                          </a:solidFill>
                          <a:latin typeface="+mn-lt"/>
                          <a:ea typeface="+mn-ea"/>
                          <a:cs typeface="+mn-cs"/>
                        </a:rPr>
                        <a:t>توسعه فردی خود</a:t>
                      </a:r>
                    </a:p>
                    <a:p>
                      <a:pPr algn="r" rtl="1"/>
                      <a:r>
                        <a:rPr lang="fa-IR" sz="1000" kern="1200" baseline="0" dirty="0" smtClean="0">
                          <a:solidFill>
                            <a:schemeClr val="dk1"/>
                          </a:solidFill>
                          <a:latin typeface="+mn-lt"/>
                          <a:ea typeface="+mn-ea"/>
                          <a:cs typeface="+mn-cs"/>
                        </a:rPr>
                        <a:t>مشارکت نموده اند</a:t>
                      </a:r>
                      <a:endParaRPr lang="en-US" sz="1000" dirty="0"/>
                    </a:p>
                  </a:txBody>
                  <a:tcPr/>
                </a:tc>
                <a:tc rowSpan="5">
                  <a:txBody>
                    <a:bodyPr/>
                    <a:lstStyle/>
                    <a:p>
                      <a:pPr algn="r" rtl="1"/>
                      <a:r>
                        <a:rPr lang="fa-IR" sz="1000" kern="1200" baseline="0" dirty="0" smtClean="0">
                          <a:solidFill>
                            <a:schemeClr val="dk1"/>
                          </a:solidFill>
                          <a:latin typeface="+mn-lt"/>
                          <a:ea typeface="+mn-ea"/>
                          <a:cs typeface="+mn-cs"/>
                        </a:rPr>
                        <a:t>برنامه توسعه فردی از الگوی مورد نظرتبعیت میکند</a:t>
                      </a:r>
                    </a:p>
                    <a:p>
                      <a:pPr algn="r" rtl="1"/>
                      <a:r>
                        <a:rPr lang="fa-IR" sz="1000" kern="1200" baseline="0" dirty="0" smtClean="0">
                          <a:solidFill>
                            <a:schemeClr val="dk1"/>
                          </a:solidFill>
                          <a:latin typeface="+mn-lt"/>
                          <a:ea typeface="+mn-ea"/>
                          <a:cs typeface="+mn-cs"/>
                        </a:rPr>
                        <a:t>و</a:t>
                      </a:r>
                    </a:p>
                    <a:p>
                      <a:pPr algn="r" rtl="1"/>
                      <a:r>
                        <a:rPr lang="fa-IR" sz="1000" kern="1200" baseline="0" dirty="0" smtClean="0">
                          <a:solidFill>
                            <a:schemeClr val="dk1"/>
                          </a:solidFill>
                          <a:latin typeface="+mn-lt"/>
                          <a:ea typeface="+mn-ea"/>
                          <a:cs typeface="+mn-cs"/>
                        </a:rPr>
                        <a:t>براساس مستندات</a:t>
                      </a:r>
                    </a:p>
                    <a:p>
                      <a:pPr algn="r" rtl="1"/>
                      <a:r>
                        <a:rPr lang="fa-IR" sz="1000" kern="1200" baseline="0" dirty="0" smtClean="0">
                          <a:solidFill>
                            <a:schemeClr val="dk1"/>
                          </a:solidFill>
                          <a:latin typeface="+mn-lt"/>
                          <a:ea typeface="+mn-ea"/>
                          <a:cs typeface="+mn-cs"/>
                        </a:rPr>
                        <a:t>برای 3- 2 نفر</a:t>
                      </a:r>
                    </a:p>
                    <a:p>
                      <a:pPr algn="r" rtl="1"/>
                      <a:r>
                        <a:rPr lang="fa-IR" sz="1000" kern="1200" baseline="0" dirty="0" smtClean="0">
                          <a:solidFill>
                            <a:schemeClr val="dk1"/>
                          </a:solidFill>
                          <a:latin typeface="+mn-lt"/>
                          <a:ea typeface="+mn-ea"/>
                          <a:cs typeface="+mn-cs"/>
                        </a:rPr>
                        <a:t>برنامه توسعه فردی تدوین شد ه است</a:t>
                      </a:r>
                    </a:p>
                    <a:p>
                      <a:pPr algn="r" rtl="1"/>
                      <a:r>
                        <a:rPr lang="fa-IR" sz="1000" kern="1200" baseline="0" dirty="0" smtClean="0">
                          <a:solidFill>
                            <a:schemeClr val="dk1"/>
                          </a:solidFill>
                          <a:latin typeface="+mn-lt"/>
                          <a:ea typeface="+mn-ea"/>
                          <a:cs typeface="+mn-cs"/>
                        </a:rPr>
                        <a:t>یا</a:t>
                      </a:r>
                    </a:p>
                    <a:p>
                      <a:pPr algn="r" rtl="1"/>
                      <a:r>
                        <a:rPr lang="fa-IR" sz="1000" kern="1200" baseline="0" dirty="0" smtClean="0">
                          <a:solidFill>
                            <a:schemeClr val="dk1"/>
                          </a:solidFill>
                          <a:latin typeface="+mn-lt"/>
                          <a:ea typeface="+mn-ea"/>
                          <a:cs typeface="+mn-cs"/>
                        </a:rPr>
                        <a:t>2-3 نفر اظهار میکنندکه درتدوین برنامه توسعه فردی خود مشارکت نموده اند</a:t>
                      </a:r>
                      <a:endParaRPr lang="en-US" sz="1000" dirty="0"/>
                    </a:p>
                  </a:txBody>
                  <a:tcPr/>
                </a:tc>
                <a:tc rowSpan="5">
                  <a:txBody>
                    <a:bodyPr/>
                    <a:lstStyle/>
                    <a:p>
                      <a:pPr algn="r" rtl="1"/>
                      <a:r>
                        <a:rPr lang="fa-IR" sz="1000" kern="1200" baseline="0" dirty="0" smtClean="0">
                          <a:solidFill>
                            <a:schemeClr val="dk1"/>
                          </a:solidFill>
                          <a:latin typeface="+mn-lt"/>
                          <a:ea typeface="+mn-ea"/>
                          <a:cs typeface="+mn-cs"/>
                        </a:rPr>
                        <a:t>برنامه توسعه فردی از الگوی مورد نظر</a:t>
                      </a:r>
                    </a:p>
                    <a:p>
                      <a:pPr algn="r" rtl="1"/>
                      <a:r>
                        <a:rPr lang="fa-IR" sz="1000" kern="1200" baseline="0" dirty="0" smtClean="0">
                          <a:solidFill>
                            <a:schemeClr val="dk1"/>
                          </a:solidFill>
                          <a:latin typeface="+mn-lt"/>
                          <a:ea typeface="+mn-ea"/>
                          <a:cs typeface="+mn-cs"/>
                        </a:rPr>
                        <a:t>تبعیت نمیکند</a:t>
                      </a:r>
                    </a:p>
                    <a:p>
                      <a:pPr algn="r" rtl="1"/>
                      <a:r>
                        <a:rPr lang="fa-IR" sz="1000" kern="1200" baseline="0" dirty="0" smtClean="0">
                          <a:solidFill>
                            <a:schemeClr val="dk1"/>
                          </a:solidFill>
                          <a:latin typeface="+mn-lt"/>
                          <a:ea typeface="+mn-ea"/>
                          <a:cs typeface="+mn-cs"/>
                        </a:rPr>
                        <a:t>یا</a:t>
                      </a:r>
                    </a:p>
                    <a:p>
                      <a:pPr algn="r" rtl="1"/>
                      <a:r>
                        <a:rPr lang="fa-IR" sz="1000" kern="1200" baseline="0" dirty="0" smtClean="0">
                          <a:solidFill>
                            <a:schemeClr val="dk1"/>
                          </a:solidFill>
                          <a:latin typeface="+mn-lt"/>
                          <a:ea typeface="+mn-ea"/>
                          <a:cs typeface="+mn-cs"/>
                        </a:rPr>
                        <a:t>براساس مستندات برای</a:t>
                      </a:r>
                    </a:p>
                    <a:p>
                      <a:pPr algn="r" rtl="1"/>
                      <a:r>
                        <a:rPr lang="fa-IR" sz="1000" kern="1200" baseline="0" dirty="0" smtClean="0">
                          <a:solidFill>
                            <a:schemeClr val="dk1"/>
                          </a:solidFill>
                          <a:latin typeface="+mn-lt"/>
                          <a:ea typeface="+mn-ea"/>
                          <a:cs typeface="+mn-cs"/>
                        </a:rPr>
                        <a:t>0-1 نفر برنامه توسعه</a:t>
                      </a:r>
                    </a:p>
                    <a:p>
                      <a:pPr algn="r" rtl="1"/>
                      <a:r>
                        <a:rPr lang="fa-IR" sz="1000" kern="1200" baseline="0" dirty="0" smtClean="0">
                          <a:solidFill>
                            <a:schemeClr val="dk1"/>
                          </a:solidFill>
                          <a:latin typeface="+mn-lt"/>
                          <a:ea typeface="+mn-ea"/>
                          <a:cs typeface="+mn-cs"/>
                        </a:rPr>
                        <a:t>فردی تدوین شد ه است</a:t>
                      </a:r>
                    </a:p>
                    <a:p>
                      <a:pPr algn="r" rtl="1"/>
                      <a:r>
                        <a:rPr lang="fa-IR" sz="1000" kern="1200" baseline="0" dirty="0" smtClean="0">
                          <a:solidFill>
                            <a:schemeClr val="dk1"/>
                          </a:solidFill>
                          <a:latin typeface="+mn-lt"/>
                          <a:ea typeface="+mn-ea"/>
                          <a:cs typeface="+mn-cs"/>
                        </a:rPr>
                        <a:t>یا</a:t>
                      </a:r>
                    </a:p>
                    <a:p>
                      <a:pPr algn="r" rtl="1"/>
                      <a:r>
                        <a:rPr lang="fa-IR" sz="1000" kern="1200" baseline="0" dirty="0" smtClean="0">
                          <a:solidFill>
                            <a:schemeClr val="dk1"/>
                          </a:solidFill>
                          <a:latin typeface="+mn-lt"/>
                          <a:ea typeface="+mn-ea"/>
                          <a:cs typeface="+mn-cs"/>
                        </a:rPr>
                        <a:t>0-1 نفر اظهارمیکنندکه</a:t>
                      </a:r>
                    </a:p>
                    <a:p>
                      <a:pPr algn="r" rtl="1"/>
                      <a:r>
                        <a:rPr lang="fa-IR" sz="1000" kern="1200" baseline="0" dirty="0" smtClean="0">
                          <a:solidFill>
                            <a:schemeClr val="dk1"/>
                          </a:solidFill>
                          <a:latin typeface="+mn-lt"/>
                          <a:ea typeface="+mn-ea"/>
                          <a:cs typeface="+mn-cs"/>
                        </a:rPr>
                        <a:t>درتدوین برنامه</a:t>
                      </a:r>
                    </a:p>
                    <a:p>
                      <a:pPr algn="r" rtl="1"/>
                      <a:r>
                        <a:rPr lang="fa-IR" sz="1000" kern="1200" baseline="0" dirty="0" smtClean="0">
                          <a:solidFill>
                            <a:schemeClr val="dk1"/>
                          </a:solidFill>
                          <a:latin typeface="+mn-lt"/>
                          <a:ea typeface="+mn-ea"/>
                          <a:cs typeface="+mn-cs"/>
                        </a:rPr>
                        <a:t>توسعه فردی خود</a:t>
                      </a:r>
                    </a:p>
                    <a:p>
                      <a:pPr algn="r" rtl="1"/>
                      <a:r>
                        <a:rPr lang="fa-IR" sz="1000" kern="1200" baseline="0" dirty="0" smtClean="0">
                          <a:solidFill>
                            <a:schemeClr val="dk1"/>
                          </a:solidFill>
                          <a:latin typeface="+mn-lt"/>
                          <a:ea typeface="+mn-ea"/>
                          <a:cs typeface="+mn-cs"/>
                        </a:rPr>
                        <a:t>مشارکت نموده اند</a:t>
                      </a:r>
                      <a:endParaRPr lang="en-US" sz="1000" dirty="0"/>
                    </a:p>
                  </a:txBody>
                  <a:tcPr/>
                </a:tc>
                <a:tc>
                  <a:txBody>
                    <a:bodyPr/>
                    <a:lstStyle/>
                    <a:p>
                      <a:pPr algn="r" rtl="1"/>
                      <a:r>
                        <a:rPr lang="fa-IR" sz="1200" kern="1200" baseline="0" dirty="0" smtClean="0">
                          <a:solidFill>
                            <a:schemeClr val="dk1"/>
                          </a:solidFill>
                          <a:latin typeface="+mn-lt"/>
                          <a:ea typeface="+mn-ea"/>
                          <a:cs typeface="+mn-cs"/>
                        </a:rPr>
                        <a:t>از کارکنان در رده های مختلف شغلی</a:t>
                      </a:r>
                      <a:endParaRPr lang="en-US" sz="1200" dirty="0"/>
                    </a:p>
                  </a:txBody>
                  <a:tcPr anchor="ctr"/>
                </a:tc>
                <a:tc>
                  <a:txBody>
                    <a:bodyPr/>
                    <a:lstStyle/>
                    <a:p>
                      <a:r>
                        <a:rPr lang="fa-IR" dirty="0" smtClean="0"/>
                        <a:t>ي</a:t>
                      </a:r>
                      <a:endParaRPr lang="en-US" dirty="0"/>
                    </a:p>
                  </a:txBody>
                  <a:tcPr anchor="ctr"/>
                </a:tc>
                <a:tc>
                  <a:txBody>
                    <a:bodyPr/>
                    <a:lstStyle/>
                    <a:p>
                      <a:endParaRPr lang="en-US" sz="1200" dirty="0"/>
                    </a:p>
                  </a:txBody>
                  <a:tcPr anchor="ctr"/>
                </a:tc>
                <a:tc>
                  <a:txBody>
                    <a:bodyPr/>
                    <a:lstStyle/>
                    <a:p>
                      <a:r>
                        <a:rPr lang="fa-IR" dirty="0" smtClean="0"/>
                        <a:t>ه</a:t>
                      </a:r>
                      <a:endParaRPr lang="en-US" dirty="0"/>
                    </a:p>
                  </a:txBody>
                  <a:tcPr anchor="ctr"/>
                </a:tc>
                <a:tc>
                  <a:txBody>
                    <a:bodyPr/>
                    <a:lstStyle/>
                    <a:p>
                      <a:pPr algn="r" rtl="1"/>
                      <a:r>
                        <a:rPr lang="fa-IR" sz="1200" kern="1200" baseline="0" dirty="0" smtClean="0">
                          <a:solidFill>
                            <a:schemeClr val="dk1"/>
                          </a:solidFill>
                          <a:latin typeface="+mn-lt"/>
                          <a:ea typeface="+mn-ea"/>
                          <a:cs typeface="+mn-cs"/>
                        </a:rPr>
                        <a:t>برنامه توسعه فردی کارکنان</a:t>
                      </a:r>
                      <a:endParaRPr lang="en-US" sz="1200" dirty="0"/>
                    </a:p>
                  </a:txBody>
                  <a:tcPr anchor="ctr"/>
                </a:tc>
                <a:tc>
                  <a:txBody>
                    <a:bodyPr/>
                    <a:lstStyle/>
                    <a:p>
                      <a:r>
                        <a:rPr lang="fa-IR" sz="1200" dirty="0" smtClean="0"/>
                        <a:t>الف</a:t>
                      </a:r>
                      <a:endParaRPr lang="en-US" sz="1200" dirty="0"/>
                    </a:p>
                  </a:txBody>
                  <a:tcPr anchor="ctr"/>
                </a:tc>
                <a:tc rowSpan="5">
                  <a:txBody>
                    <a:bodyPr/>
                    <a:lstStyle/>
                    <a:p>
                      <a:endParaRPr lang="en-US" dirty="0"/>
                    </a:p>
                  </a:txBody>
                  <a:tcPr/>
                </a:tc>
              </a:tr>
              <a:tr h="957652">
                <a:tc vMerge="1">
                  <a:txBody>
                    <a:bodyPr/>
                    <a:lstStyle/>
                    <a:p>
                      <a:endParaRPr lang="en-US"/>
                    </a:p>
                  </a:txBody>
                  <a:tcPr/>
                </a:tc>
                <a:tc vMerge="1">
                  <a:txBody>
                    <a:bodyPr/>
                    <a:lstStyle/>
                    <a:p>
                      <a:endParaRPr lang="en-US" dirty="0"/>
                    </a:p>
                  </a:txBody>
                  <a:tcPr/>
                </a:tc>
                <a:tc vMerge="1">
                  <a:txBody>
                    <a:bodyPr/>
                    <a:lstStyle/>
                    <a:p>
                      <a:endParaRPr lang="en-US"/>
                    </a:p>
                  </a:txBody>
                  <a:tcPr/>
                </a:tc>
                <a:tc vMerge="1">
                  <a:txBody>
                    <a:bodyPr/>
                    <a:lstStyle/>
                    <a:p>
                      <a:endParaRPr lang="en-US"/>
                    </a:p>
                  </a:txBody>
                  <a:tcPr/>
                </a:tc>
                <a:tc>
                  <a:txBody>
                    <a:bodyPr/>
                    <a:lstStyle/>
                    <a:p>
                      <a:pPr algn="r" rtl="1"/>
                      <a:r>
                        <a:rPr lang="fa-IR" sz="1200" kern="1200" baseline="0" dirty="0" smtClean="0">
                          <a:solidFill>
                            <a:schemeClr val="dk1"/>
                          </a:solidFill>
                          <a:latin typeface="+mn-lt"/>
                          <a:ea typeface="+mn-ea"/>
                          <a:cs typeface="+mn-cs"/>
                        </a:rPr>
                        <a:t>آیا شما در تدوین برنامه توسعه فردی خود مشارکت داشته اید؟</a:t>
                      </a:r>
                      <a:endParaRPr lang="en-US" sz="1200" dirty="0"/>
                    </a:p>
                  </a:txBody>
                  <a:tcPr anchor="ctr"/>
                </a:tc>
                <a:tc>
                  <a:txBody>
                    <a:bodyPr/>
                    <a:lstStyle/>
                    <a:p>
                      <a:r>
                        <a:rPr lang="fa-IR" dirty="0" smtClean="0"/>
                        <a:t>ك</a:t>
                      </a:r>
                      <a:endParaRPr lang="en-US" dirty="0"/>
                    </a:p>
                  </a:txBody>
                  <a:tcPr anchor="ctr"/>
                </a:tc>
                <a:tc>
                  <a:txBody>
                    <a:bodyPr/>
                    <a:lstStyle/>
                    <a:p>
                      <a:endParaRPr lang="en-US" sz="1200" dirty="0"/>
                    </a:p>
                  </a:txBody>
                  <a:tcPr anchor="ctr"/>
                </a:tc>
                <a:tc>
                  <a:txBody>
                    <a:bodyPr/>
                    <a:lstStyle/>
                    <a:p>
                      <a:r>
                        <a:rPr lang="fa-IR" dirty="0" smtClean="0"/>
                        <a:t>و</a:t>
                      </a:r>
                      <a:endParaRPr lang="en-US" dirty="0"/>
                    </a:p>
                  </a:txBody>
                  <a:tcPr anchor="ctr"/>
                </a:tc>
                <a:tc>
                  <a:txBody>
                    <a:bodyPr/>
                    <a:lstStyle/>
                    <a:p>
                      <a:pPr algn="r" rtl="1"/>
                      <a:r>
                        <a:rPr lang="fa-IR" sz="1200" kern="1200" baseline="0" dirty="0" smtClean="0">
                          <a:solidFill>
                            <a:schemeClr val="dk1"/>
                          </a:solidFill>
                          <a:latin typeface="+mn-lt"/>
                          <a:ea typeface="+mn-ea"/>
                          <a:cs typeface="+mn-cs"/>
                        </a:rPr>
                        <a:t>مشخصات مطابق الگوی برنامه توسعه فردی مورد اشاره در محور آزمون صلاحیت و توانمندی  كارکنان</a:t>
                      </a:r>
                      <a:endParaRPr lang="en-US" sz="1200" dirty="0"/>
                    </a:p>
                  </a:txBody>
                  <a:tcPr anchor="ctr"/>
                </a:tc>
                <a:tc>
                  <a:txBody>
                    <a:bodyPr/>
                    <a:lstStyle/>
                    <a:p>
                      <a:r>
                        <a:rPr lang="fa-IR" sz="1200" dirty="0" smtClean="0"/>
                        <a:t>ب</a:t>
                      </a:r>
                      <a:endParaRPr lang="en-US" sz="1200" dirty="0"/>
                    </a:p>
                  </a:txBody>
                  <a:tcPr anchor="ctr"/>
                </a:tc>
                <a:tc vMerge="1">
                  <a:txBody>
                    <a:bodyPr/>
                    <a:lstStyle/>
                    <a:p>
                      <a:endParaRPr lang="en-US" dirty="0"/>
                    </a:p>
                  </a:txBody>
                  <a:tcPr/>
                </a:tc>
              </a:tr>
              <a:tr h="476109">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rtl="1"/>
                      <a:r>
                        <a:rPr lang="fa-IR" sz="1200" kern="1200" baseline="0" dirty="0" smtClean="0">
                          <a:solidFill>
                            <a:schemeClr val="dk1"/>
                          </a:solidFill>
                          <a:latin typeface="+mn-lt"/>
                          <a:ea typeface="+mn-ea"/>
                          <a:cs typeface="+mn-cs"/>
                        </a:rPr>
                        <a:t>این بخش</a:t>
                      </a:r>
                      <a:endParaRPr lang="en-US" sz="1200" dirty="0"/>
                    </a:p>
                  </a:txBody>
                  <a:tcPr anchor="ctr"/>
                </a:tc>
                <a:tc>
                  <a:txBody>
                    <a:bodyPr/>
                    <a:lstStyle/>
                    <a:p>
                      <a:r>
                        <a:rPr lang="fa-IR" dirty="0" smtClean="0"/>
                        <a:t>ل</a:t>
                      </a:r>
                      <a:endParaRPr lang="en-US" dirty="0"/>
                    </a:p>
                  </a:txBody>
                  <a:tcPr anchor="ctr"/>
                </a:tc>
                <a:tc>
                  <a:txBody>
                    <a:bodyPr/>
                    <a:lstStyle/>
                    <a:p>
                      <a:endParaRPr lang="en-US" sz="1200" dirty="0"/>
                    </a:p>
                  </a:txBody>
                  <a:tcPr anchor="ctr"/>
                </a:tc>
                <a:tc>
                  <a:txBody>
                    <a:bodyPr/>
                    <a:lstStyle/>
                    <a:p>
                      <a:r>
                        <a:rPr lang="fa-IR" dirty="0" smtClean="0"/>
                        <a:t>ز</a:t>
                      </a:r>
                      <a:endParaRPr lang="en-US" dirty="0"/>
                    </a:p>
                  </a:txBody>
                  <a:tcPr anchor="ctr"/>
                </a:tc>
                <a:tc>
                  <a:txBody>
                    <a:bodyPr/>
                    <a:lstStyle/>
                    <a:p>
                      <a:pPr algn="r" rtl="1"/>
                      <a:r>
                        <a:rPr lang="fa-IR" sz="1200" kern="1200" baseline="0" dirty="0" smtClean="0">
                          <a:solidFill>
                            <a:schemeClr val="dk1"/>
                          </a:solidFill>
                          <a:latin typeface="+mn-lt"/>
                          <a:ea typeface="+mn-ea"/>
                          <a:cs typeface="+mn-cs"/>
                        </a:rPr>
                        <a:t>در پرونده پرسنلی کارکنان این بخش</a:t>
                      </a:r>
                      <a:endParaRPr lang="en-US" sz="1200" dirty="0"/>
                    </a:p>
                  </a:txBody>
                  <a:tcPr anchor="ctr"/>
                </a:tc>
                <a:tc>
                  <a:txBody>
                    <a:bodyPr/>
                    <a:lstStyle/>
                    <a:p>
                      <a:r>
                        <a:rPr lang="fa-IR" sz="1200" dirty="0" smtClean="0"/>
                        <a:t>ج</a:t>
                      </a:r>
                      <a:endParaRPr lang="en-US" sz="1200" dirty="0"/>
                    </a:p>
                  </a:txBody>
                  <a:tcPr anchor="ctr"/>
                </a:tc>
                <a:tc vMerge="1">
                  <a:txBody>
                    <a:bodyPr/>
                    <a:lstStyle/>
                    <a:p>
                      <a:endParaRPr lang="en-US" dirty="0"/>
                    </a:p>
                  </a:txBody>
                  <a:tcPr/>
                </a:tc>
              </a:tr>
              <a:tr h="957652">
                <a:tc vMerge="1">
                  <a:txBody>
                    <a:bodyPr/>
                    <a:lstStyle/>
                    <a:p>
                      <a:endParaRPr lang="en-US"/>
                    </a:p>
                  </a:txBody>
                  <a:tcPr/>
                </a:tc>
                <a:tc vMerge="1">
                  <a:txBody>
                    <a:bodyPr/>
                    <a:lstStyle/>
                    <a:p>
                      <a:endParaRPr lang="en-US" dirty="0"/>
                    </a:p>
                  </a:txBody>
                  <a:tcPr/>
                </a:tc>
                <a:tc vMerge="1">
                  <a:txBody>
                    <a:bodyPr/>
                    <a:lstStyle/>
                    <a:p>
                      <a:endParaRPr lang="en-US"/>
                    </a:p>
                  </a:txBody>
                  <a:tcPr/>
                </a:tc>
                <a:tc vMerge="1">
                  <a:txBody>
                    <a:bodyPr/>
                    <a:lstStyle/>
                    <a:p>
                      <a:endParaRPr lang="en-US"/>
                    </a:p>
                  </a:txBody>
                  <a:tcPr/>
                </a:tc>
                <a:tc>
                  <a:txBody>
                    <a:bodyPr/>
                    <a:lstStyle/>
                    <a:p>
                      <a:pPr algn="r" rtl="1"/>
                      <a:r>
                        <a:rPr lang="fa-IR" sz="1200" kern="1200" baseline="0" dirty="0" smtClean="0">
                          <a:solidFill>
                            <a:schemeClr val="dk1"/>
                          </a:solidFill>
                          <a:latin typeface="+mn-lt"/>
                          <a:ea typeface="+mn-ea"/>
                          <a:cs typeface="+mn-cs"/>
                        </a:rPr>
                        <a:t>5 نفر ترجیحاً کسانی که مستندات آن ها</a:t>
                      </a:r>
                    </a:p>
                    <a:p>
                      <a:pPr algn="r" rtl="1"/>
                      <a:r>
                        <a:rPr lang="fa-IR" sz="1200" kern="1200" baseline="0" dirty="0" smtClean="0">
                          <a:solidFill>
                            <a:schemeClr val="dk1"/>
                          </a:solidFill>
                          <a:latin typeface="+mn-lt"/>
                          <a:ea typeface="+mn-ea"/>
                          <a:cs typeface="+mn-cs"/>
                        </a:rPr>
                        <a:t>کنترل شد هاست</a:t>
                      </a:r>
                    </a:p>
                    <a:p>
                      <a:pPr algn="r" rtl="1"/>
                      <a:r>
                        <a:rPr lang="fa-IR" sz="1200" kern="1200" baseline="0" dirty="0" smtClean="0">
                          <a:solidFill>
                            <a:schemeClr val="dk1"/>
                          </a:solidFill>
                          <a:latin typeface="+mn-lt"/>
                          <a:ea typeface="+mn-ea"/>
                          <a:cs typeface="+mn-cs"/>
                        </a:rPr>
                        <a:t>(به صورت حضوری یا تلفنی)</a:t>
                      </a:r>
                      <a:endParaRPr lang="en-US" sz="1200" dirty="0"/>
                    </a:p>
                  </a:txBody>
                  <a:tcPr anchor="ctr"/>
                </a:tc>
                <a:tc>
                  <a:txBody>
                    <a:bodyPr/>
                    <a:lstStyle/>
                    <a:p>
                      <a:r>
                        <a:rPr lang="fa-IR" dirty="0" smtClean="0"/>
                        <a:t>م</a:t>
                      </a:r>
                      <a:endParaRPr lang="en-US" dirty="0"/>
                    </a:p>
                  </a:txBody>
                  <a:tcPr anchor="ctr"/>
                </a:tc>
                <a:tc>
                  <a:txBody>
                    <a:bodyPr/>
                    <a:lstStyle/>
                    <a:p>
                      <a:endParaRPr lang="en-US" sz="1200" dirty="0"/>
                    </a:p>
                  </a:txBody>
                  <a:tcPr anchor="ctr"/>
                </a:tc>
                <a:tc>
                  <a:txBody>
                    <a:bodyPr/>
                    <a:lstStyle/>
                    <a:p>
                      <a:r>
                        <a:rPr lang="fa-IR" dirty="0" smtClean="0"/>
                        <a:t>ح</a:t>
                      </a:r>
                      <a:endParaRPr lang="en-US" dirty="0"/>
                    </a:p>
                  </a:txBody>
                  <a:tcPr anchor="ctr"/>
                </a:tc>
                <a:tc>
                  <a:txBody>
                    <a:bodyPr/>
                    <a:lstStyle/>
                    <a:p>
                      <a:pPr algn="r" rtl="1"/>
                      <a:r>
                        <a:rPr lang="fa-IR" sz="1200" kern="1200" baseline="0" dirty="0" smtClean="0">
                          <a:solidFill>
                            <a:schemeClr val="dk1"/>
                          </a:solidFill>
                          <a:latin typeface="+mn-lt"/>
                          <a:ea typeface="+mn-ea"/>
                          <a:cs typeface="+mn-cs"/>
                        </a:rPr>
                        <a:t>پرونده از رده های مختلف شغلی</a:t>
                      </a:r>
                      <a:endParaRPr lang="en-US" sz="1200" dirty="0"/>
                    </a:p>
                  </a:txBody>
                  <a:tcPr anchor="ctr"/>
                </a:tc>
                <a:tc>
                  <a:txBody>
                    <a:bodyPr/>
                    <a:lstStyle/>
                    <a:p>
                      <a:r>
                        <a:rPr lang="fa-IR" sz="1200" dirty="0" smtClean="0"/>
                        <a:t>د</a:t>
                      </a:r>
                      <a:endParaRPr lang="en-US" sz="1200" dirty="0"/>
                    </a:p>
                  </a:txBody>
                  <a:tcPr anchor="ctr"/>
                </a:tc>
                <a:tc vMerge="1">
                  <a:txBody>
                    <a:bodyPr/>
                    <a:lstStyle/>
                    <a:p>
                      <a:endParaRPr lang="en-US" dirty="0"/>
                    </a:p>
                  </a:txBody>
                  <a:tcPr/>
                </a:tc>
              </a:tr>
              <a:tr h="323958">
                <a:tc vMerge="1">
                  <a:txBody>
                    <a:bodyPr/>
                    <a:lstStyle/>
                    <a:p>
                      <a:endParaRPr lang="en-US"/>
                    </a:p>
                  </a:txBody>
                  <a:tcPr/>
                </a:tc>
                <a:tc vMerge="1">
                  <a:txBody>
                    <a:bodyPr/>
                    <a:lstStyle/>
                    <a:p>
                      <a:endParaRPr lang="en-US" dirty="0"/>
                    </a:p>
                  </a:txBody>
                  <a:tcPr/>
                </a:tc>
                <a:tc vMerge="1">
                  <a:txBody>
                    <a:bodyPr/>
                    <a:lstStyle/>
                    <a:p>
                      <a:endParaRPr lang="en-US"/>
                    </a:p>
                  </a:txBody>
                  <a:tcPr/>
                </a:tc>
                <a:tc vMerge="1">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sz="1200" dirty="0"/>
                    </a:p>
                  </a:txBody>
                  <a:tcPr/>
                </a:tc>
                <a:tc>
                  <a:txBody>
                    <a:bodyPr/>
                    <a:lstStyle/>
                    <a:p>
                      <a:r>
                        <a:rPr lang="fa-IR" dirty="0" smtClean="0"/>
                        <a:t>ط</a:t>
                      </a:r>
                      <a:endParaRPr lang="en-US" dirty="0"/>
                    </a:p>
                  </a:txBody>
                  <a:tcPr anchor="ctr"/>
                </a:tc>
                <a:tc>
                  <a:txBody>
                    <a:bodyPr/>
                    <a:lstStyle/>
                    <a:p>
                      <a:endParaRPr lang="en-US" sz="1200" dirty="0"/>
                    </a:p>
                  </a:txBody>
                  <a:tcPr/>
                </a:tc>
                <a:tc>
                  <a:txBody>
                    <a:bodyPr/>
                    <a:lstStyle/>
                    <a:p>
                      <a:endParaRPr lang="en-US" sz="1200" dirty="0"/>
                    </a:p>
                  </a:txBody>
                  <a:tcPr/>
                </a:tc>
                <a:tc vMerge="1">
                  <a:txBody>
                    <a:bodyPr/>
                    <a:lstStyle/>
                    <a:p>
                      <a:endParaRPr lang="en-US"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71480"/>
            <a:ext cx="9144000" cy="6286520"/>
          </a:xfrm>
        </p:spPr>
        <p:txBody>
          <a:bodyPr>
            <a:normAutofit/>
          </a:bodyPr>
          <a:lstStyle/>
          <a:p>
            <a:pPr algn="r" rtl="1"/>
            <a:r>
              <a:rPr lang="fa-IR" sz="1800" dirty="0" smtClean="0"/>
              <a:t>نکته دیگری که در امتیاز دهی باید به آن توجه داشت، حروف ربطی است که در جدول امتیازات از آن ها استفاده شده است. به عنوان مثال وقتی بین دو حالت از "یا" استفاده شد ه است، منظور این است که اگر هر یک از آن دو حالت وجود داشته باشند، امتیاز بالای آن ستون داده می شود. اگر از "و" استفاده شده باشد یعنی باید هر دو حالت موجود باشند تا امتیاز بالای آن ستون داده شود و اگر از "اما“استفاده شود یعنی بخشی از شرایط رعایت شده اما هنوز نقایصی وجود دارد.مثال:</a:t>
            </a:r>
          </a:p>
          <a:p>
            <a:pPr algn="r" rtl="1"/>
            <a:endParaRPr lang="fa-IR" b="1" dirty="0" smtClean="0">
              <a:solidFill>
                <a:schemeClr val="lt1"/>
              </a:solidFill>
            </a:endParaRPr>
          </a:p>
          <a:p>
            <a:pPr algn="r" rtl="1"/>
            <a:endParaRPr lang="en-US" dirty="0"/>
          </a:p>
        </p:txBody>
      </p:sp>
      <p:sp>
        <p:nvSpPr>
          <p:cNvPr id="2" name="Title 1"/>
          <p:cNvSpPr>
            <a:spLocks noGrp="1"/>
          </p:cNvSpPr>
          <p:nvPr>
            <p:ph type="title"/>
          </p:nvPr>
        </p:nvSpPr>
        <p:spPr>
          <a:xfrm>
            <a:off x="457200" y="-214338"/>
            <a:ext cx="8229600" cy="714380"/>
          </a:xfrm>
        </p:spPr>
        <p:txBody>
          <a:bodyPr>
            <a:normAutofit fontScale="90000"/>
          </a:bodyPr>
          <a:lstStyle/>
          <a:p>
            <a:pPr algn="ctr" rtl="1"/>
            <a:r>
              <a:rPr lang="fa-IR" dirty="0" smtClean="0"/>
              <a:t>كليات بند4</a:t>
            </a:r>
            <a:endParaRPr lang="en-US" dirty="0"/>
          </a:p>
        </p:txBody>
      </p:sp>
      <p:graphicFrame>
        <p:nvGraphicFramePr>
          <p:cNvPr id="4" name="Content Placeholder 3"/>
          <p:cNvGraphicFramePr>
            <a:graphicFrameLocks/>
          </p:cNvGraphicFramePr>
          <p:nvPr/>
        </p:nvGraphicFramePr>
        <p:xfrm>
          <a:off x="285720" y="2357430"/>
          <a:ext cx="8501125" cy="4206240"/>
        </p:xfrm>
        <a:graphic>
          <a:graphicData uri="http://schemas.openxmlformats.org/drawingml/2006/table">
            <a:tbl>
              <a:tblPr firstRow="1" bandRow="1">
                <a:tableStyleId>{5C22544A-7EE6-4342-B048-85BDC9FD1C3A}</a:tableStyleId>
              </a:tblPr>
              <a:tblGrid>
                <a:gridCol w="772830"/>
                <a:gridCol w="772830"/>
                <a:gridCol w="772830"/>
                <a:gridCol w="772830"/>
                <a:gridCol w="889469"/>
                <a:gridCol w="656191"/>
                <a:gridCol w="947800"/>
                <a:gridCol w="455494"/>
                <a:gridCol w="1565997"/>
                <a:gridCol w="372856"/>
                <a:gridCol w="521998"/>
              </a:tblGrid>
              <a:tr h="322897">
                <a:tc gridSpan="4">
                  <a:txBody>
                    <a:bodyPr/>
                    <a:lstStyle/>
                    <a:p>
                      <a:pPr algn="r" rtl="1"/>
                      <a:r>
                        <a:rPr lang="fa-IR" sz="1800" b="1" kern="1200" baseline="0" dirty="0" smtClean="0">
                          <a:solidFill>
                            <a:schemeClr val="lt1"/>
                          </a:solidFill>
                          <a:latin typeface="+mn-lt"/>
                          <a:ea typeface="+mn-ea"/>
                          <a:cs typeface="+mn-cs"/>
                        </a:rPr>
                        <a:t>                امتياز</a:t>
                      </a:r>
                      <a:endParaRPr lang="en-US" dirty="0"/>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r>
                        <a:rPr lang="fa-IR" sz="1800" b="1" kern="1200" baseline="0" dirty="0" smtClean="0">
                          <a:solidFill>
                            <a:schemeClr val="lt1"/>
                          </a:solidFill>
                          <a:latin typeface="+mn-lt"/>
                          <a:ea typeface="+mn-ea"/>
                          <a:cs typeface="+mn-cs"/>
                        </a:rPr>
                        <a:t>مصاحبه</a:t>
                      </a:r>
                      <a:endParaRPr lang="en-US" dirty="0"/>
                    </a:p>
                  </a:txBody>
                  <a:tcPr anchor="ctr"/>
                </a:tc>
                <a:tc rowSpan="2">
                  <a:txBody>
                    <a:bodyPr/>
                    <a:lstStyle/>
                    <a:p>
                      <a:r>
                        <a:rPr lang="fa-IR" sz="1800" b="1" kern="1200" baseline="0" dirty="0" smtClean="0">
                          <a:solidFill>
                            <a:schemeClr val="lt1"/>
                          </a:solidFill>
                          <a:latin typeface="+mn-lt"/>
                          <a:ea typeface="+mn-ea"/>
                          <a:cs typeface="+mn-cs"/>
                        </a:rPr>
                        <a:t>كد</a:t>
                      </a:r>
                      <a:endParaRPr lang="en-US" dirty="0"/>
                    </a:p>
                  </a:txBody>
                  <a:tcPr anchor="ctr"/>
                </a:tc>
                <a:tc rowSpan="2">
                  <a:txBody>
                    <a:bodyPr/>
                    <a:lstStyle/>
                    <a:p>
                      <a:r>
                        <a:rPr lang="fa-IR" sz="1800" b="1" kern="1200" baseline="0" dirty="0" smtClean="0">
                          <a:solidFill>
                            <a:schemeClr val="lt1"/>
                          </a:solidFill>
                          <a:latin typeface="+mn-lt"/>
                          <a:ea typeface="+mn-ea"/>
                          <a:cs typeface="+mn-cs"/>
                        </a:rPr>
                        <a:t>مشاهدات</a:t>
                      </a:r>
                      <a:endParaRPr lang="en-US" dirty="0"/>
                    </a:p>
                  </a:txBody>
                  <a:tcPr anchor="ctr"/>
                </a:tc>
                <a:tc rowSpan="2">
                  <a:txBody>
                    <a:bodyPr/>
                    <a:lstStyle/>
                    <a:p>
                      <a:r>
                        <a:rPr lang="fa-IR" sz="1800" b="1" kern="1200" baseline="0" dirty="0" smtClean="0">
                          <a:solidFill>
                            <a:schemeClr val="lt1"/>
                          </a:solidFill>
                          <a:latin typeface="+mn-lt"/>
                          <a:ea typeface="+mn-ea"/>
                          <a:cs typeface="+mn-cs"/>
                        </a:rPr>
                        <a:t>كد</a:t>
                      </a:r>
                      <a:endParaRPr lang="en-US" dirty="0"/>
                    </a:p>
                  </a:txBody>
                  <a:tcPr anchor="ctr"/>
                </a:tc>
                <a:tc rowSpan="2">
                  <a:txBody>
                    <a:bodyPr/>
                    <a:lstStyle/>
                    <a:p>
                      <a:r>
                        <a:rPr lang="fa-IR" sz="1800" b="1" kern="1200" baseline="0" dirty="0" smtClean="0">
                          <a:solidFill>
                            <a:schemeClr val="lt1"/>
                          </a:solidFill>
                          <a:latin typeface="+mn-lt"/>
                          <a:ea typeface="+mn-ea"/>
                          <a:cs typeface="+mn-cs"/>
                        </a:rPr>
                        <a:t>مستندات</a:t>
                      </a:r>
                      <a:endParaRPr lang="en-US" dirty="0"/>
                    </a:p>
                  </a:txBody>
                  <a:tcPr anchor="ctr"/>
                </a:tc>
                <a:tc rowSpan="2">
                  <a:txBody>
                    <a:bodyPr/>
                    <a:lstStyle/>
                    <a:p>
                      <a:r>
                        <a:rPr lang="fa-IR" sz="1200" b="1" kern="1200" baseline="0" dirty="0" smtClean="0">
                          <a:solidFill>
                            <a:schemeClr val="lt1"/>
                          </a:solidFill>
                          <a:latin typeface="+mn-lt"/>
                          <a:ea typeface="+mn-ea"/>
                          <a:cs typeface="+mn-cs"/>
                        </a:rPr>
                        <a:t>كد</a:t>
                      </a:r>
                      <a:endParaRPr lang="en-US" sz="1200" dirty="0"/>
                    </a:p>
                  </a:txBody>
                  <a:tcPr anchor="ctr"/>
                </a:tc>
                <a:tc rowSpan="2">
                  <a:txBody>
                    <a:bodyPr/>
                    <a:lstStyle/>
                    <a:p>
                      <a:r>
                        <a:rPr lang="fa-IR" sz="1200" b="1" kern="1200" baseline="0" dirty="0" smtClean="0">
                          <a:solidFill>
                            <a:schemeClr val="lt1"/>
                          </a:solidFill>
                          <a:latin typeface="+mn-lt"/>
                          <a:ea typeface="+mn-ea"/>
                          <a:cs typeface="+mn-cs"/>
                        </a:rPr>
                        <a:t>شماره</a:t>
                      </a:r>
                    </a:p>
                    <a:p>
                      <a:r>
                        <a:rPr lang="fa-IR" sz="1200" b="1" kern="1200" baseline="0" dirty="0" smtClean="0">
                          <a:solidFill>
                            <a:schemeClr val="lt1"/>
                          </a:solidFill>
                          <a:latin typeface="+mn-lt"/>
                          <a:ea typeface="+mn-ea"/>
                          <a:cs typeface="+mn-cs"/>
                        </a:rPr>
                        <a:t>سنجه</a:t>
                      </a:r>
                      <a:endParaRPr lang="en-US" sz="1200" dirty="0"/>
                    </a:p>
                  </a:txBody>
                  <a:tcPr anchor="ctr"/>
                </a:tc>
              </a:tr>
              <a:tr h="322897">
                <a:tc>
                  <a:txBody>
                    <a:bodyPr/>
                    <a:lstStyle/>
                    <a:p>
                      <a:r>
                        <a:rPr lang="fa-IR" sz="1800" b="1" kern="1200" baseline="0" dirty="0" smtClean="0">
                          <a:solidFill>
                            <a:schemeClr val="dk1"/>
                          </a:solidFill>
                          <a:latin typeface="+mn-lt"/>
                          <a:ea typeface="+mn-ea"/>
                          <a:cs typeface="+mn-cs"/>
                        </a:rPr>
                        <a:t>غ.ق.ا</a:t>
                      </a:r>
                      <a:endParaRPr lang="en-US" dirty="0"/>
                    </a:p>
                  </a:txBody>
                  <a:tcPr anchor="ctr"/>
                </a:tc>
                <a:tc>
                  <a:txBody>
                    <a:bodyPr/>
                    <a:lstStyle/>
                    <a:p>
                      <a:r>
                        <a:rPr lang="en-US" sz="1800" b="1" kern="1200" baseline="0" dirty="0" smtClean="0">
                          <a:solidFill>
                            <a:schemeClr val="dk1"/>
                          </a:solidFill>
                          <a:latin typeface="+mn-lt"/>
                          <a:ea typeface="+mn-ea"/>
                          <a:cs typeface="+mn-cs"/>
                        </a:rPr>
                        <a:t>2</a:t>
                      </a:r>
                      <a:endParaRPr lang="en-US" dirty="0"/>
                    </a:p>
                  </a:txBody>
                  <a:tcPr anchor="ctr"/>
                </a:tc>
                <a:tc>
                  <a:txBody>
                    <a:bodyPr/>
                    <a:lstStyle/>
                    <a:p>
                      <a:r>
                        <a:rPr lang="en-US" sz="1800" b="1" kern="1200" baseline="0" dirty="0" smtClean="0">
                          <a:solidFill>
                            <a:schemeClr val="dk1"/>
                          </a:solidFill>
                          <a:latin typeface="+mn-lt"/>
                          <a:ea typeface="+mn-ea"/>
                          <a:cs typeface="+mn-cs"/>
                        </a:rPr>
                        <a:t>1</a:t>
                      </a:r>
                      <a:endParaRPr lang="en-US" dirty="0"/>
                    </a:p>
                  </a:txBody>
                  <a:tcPr anchor="ctr"/>
                </a:tc>
                <a:tc>
                  <a:txBody>
                    <a:bodyPr/>
                    <a:lstStyle/>
                    <a:p>
                      <a:r>
                        <a:rPr lang="en-US" sz="1800" b="1" kern="1200" baseline="0" dirty="0" smtClean="0">
                          <a:solidFill>
                            <a:schemeClr val="dk1"/>
                          </a:solidFill>
                          <a:latin typeface="+mn-lt"/>
                          <a:ea typeface="+mn-ea"/>
                          <a:cs typeface="+mn-cs"/>
                        </a:rPr>
                        <a:t>0</a:t>
                      </a:r>
                      <a:endParaRPr lang="en-US" dirty="0"/>
                    </a:p>
                  </a:txBody>
                  <a:tcPr anchor="ct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tr>
              <a:tr h="705707">
                <a:tc rowSpan="5">
                  <a:txBody>
                    <a:bodyPr/>
                    <a:lstStyle/>
                    <a:p>
                      <a:endParaRPr lang="en-US" dirty="0"/>
                    </a:p>
                  </a:txBody>
                  <a:tcPr/>
                </a:tc>
                <a:tc rowSpan="5">
                  <a:txBody>
                    <a:bodyPr/>
                    <a:lstStyle/>
                    <a:p>
                      <a:pPr algn="r" rtl="1"/>
                      <a:r>
                        <a:rPr lang="fa-IR" sz="1200" kern="1200" baseline="0" dirty="0" smtClean="0">
                          <a:solidFill>
                            <a:schemeClr val="dk1"/>
                          </a:solidFill>
                          <a:latin typeface="+mn-lt"/>
                          <a:ea typeface="+mn-ea"/>
                          <a:cs typeface="+mn-cs"/>
                        </a:rPr>
                        <a:t>رییس یا جانشین او</a:t>
                      </a:r>
                    </a:p>
                    <a:p>
                      <a:pPr algn="r" rtl="1"/>
                      <a:r>
                        <a:rPr lang="fa-IR" sz="1200" kern="1200" baseline="0" dirty="0" smtClean="0">
                          <a:solidFill>
                            <a:schemeClr val="dk1"/>
                          </a:solidFill>
                          <a:latin typeface="+mn-lt"/>
                          <a:ea typeface="+mn-ea"/>
                          <a:cs typeface="+mn-cs"/>
                        </a:rPr>
                        <a:t>به آن ها دسترسی</a:t>
                      </a:r>
                    </a:p>
                    <a:p>
                      <a:pPr algn="r" rtl="1"/>
                      <a:r>
                        <a:rPr lang="fa-IR" sz="1200" kern="1200" baseline="0" dirty="0" smtClean="0">
                          <a:solidFill>
                            <a:schemeClr val="dk1"/>
                          </a:solidFill>
                          <a:latin typeface="+mn-lt"/>
                          <a:ea typeface="+mn-ea"/>
                          <a:cs typeface="+mn-cs"/>
                        </a:rPr>
                        <a:t>داشته باشند</a:t>
                      </a:r>
                    </a:p>
                    <a:p>
                      <a:pPr algn="r" rtl="1"/>
                      <a:r>
                        <a:rPr lang="fa-IR" sz="1200" kern="1200" baseline="0" dirty="0" smtClean="0">
                          <a:solidFill>
                            <a:schemeClr val="dk1"/>
                          </a:solidFill>
                          <a:latin typeface="+mn-lt"/>
                          <a:ea typeface="+mn-ea"/>
                          <a:cs typeface="+mn-cs"/>
                        </a:rPr>
                        <a:t>و</a:t>
                      </a:r>
                    </a:p>
                    <a:p>
                      <a:pPr algn="r" rtl="1"/>
                      <a:r>
                        <a:rPr lang="fa-IR" sz="1200" kern="1200" baseline="0" dirty="0" smtClean="0">
                          <a:solidFill>
                            <a:schemeClr val="dk1"/>
                          </a:solidFill>
                          <a:latin typeface="+mn-lt"/>
                          <a:ea typeface="+mn-ea"/>
                          <a:cs typeface="+mn-cs"/>
                        </a:rPr>
                        <a:t>پرونده پرسنلی 5- 4</a:t>
                      </a:r>
                    </a:p>
                    <a:p>
                      <a:pPr algn="r" rtl="1"/>
                      <a:r>
                        <a:rPr lang="fa-IR" sz="1200" kern="1200" baseline="0" dirty="0" smtClean="0">
                          <a:solidFill>
                            <a:schemeClr val="dk1"/>
                          </a:solidFill>
                          <a:latin typeface="+mn-lt"/>
                          <a:ea typeface="+mn-ea"/>
                          <a:cs typeface="+mn-cs"/>
                        </a:rPr>
                        <a:t>نفر موجود باشد</a:t>
                      </a:r>
                      <a:endParaRPr lang="en-US" sz="1200" dirty="0"/>
                    </a:p>
                  </a:txBody>
                  <a:tcPr/>
                </a:tc>
                <a:tc rowSpan="5">
                  <a:txBody>
                    <a:bodyPr/>
                    <a:lstStyle/>
                    <a:p>
                      <a:pPr algn="r" rtl="1"/>
                      <a:r>
                        <a:rPr lang="fa-IR" sz="1200" kern="1200" baseline="0" dirty="0" smtClean="0">
                          <a:solidFill>
                            <a:schemeClr val="dk1"/>
                          </a:solidFill>
                          <a:latin typeface="+mn-lt"/>
                          <a:ea typeface="+mn-ea"/>
                          <a:cs typeface="+mn-cs"/>
                        </a:rPr>
                        <a:t>رییس یا جانشین او</a:t>
                      </a:r>
                    </a:p>
                    <a:p>
                      <a:pPr algn="r" rtl="1"/>
                      <a:r>
                        <a:rPr lang="fa-IR" sz="1200" kern="1200" baseline="0" dirty="0" smtClean="0">
                          <a:solidFill>
                            <a:schemeClr val="dk1"/>
                          </a:solidFill>
                          <a:latin typeface="+mn-lt"/>
                          <a:ea typeface="+mn-ea"/>
                          <a:cs typeface="+mn-cs"/>
                        </a:rPr>
                        <a:t>به آن ها دسترسی</a:t>
                      </a:r>
                    </a:p>
                    <a:p>
                      <a:pPr algn="r" rtl="1"/>
                      <a:r>
                        <a:rPr lang="fa-IR" sz="1200" kern="1200" baseline="0" dirty="0" smtClean="0">
                          <a:solidFill>
                            <a:schemeClr val="dk1"/>
                          </a:solidFill>
                          <a:latin typeface="+mn-lt"/>
                          <a:ea typeface="+mn-ea"/>
                          <a:cs typeface="+mn-cs"/>
                        </a:rPr>
                        <a:t>داشته باشند</a:t>
                      </a:r>
                    </a:p>
                    <a:p>
                      <a:pPr algn="r" rtl="1"/>
                      <a:r>
                        <a:rPr lang="fa-IR" sz="1200" kern="1200" baseline="0" dirty="0" smtClean="0">
                          <a:solidFill>
                            <a:schemeClr val="dk1"/>
                          </a:solidFill>
                          <a:latin typeface="+mn-lt"/>
                          <a:ea typeface="+mn-ea"/>
                          <a:cs typeface="+mn-cs"/>
                        </a:rPr>
                        <a:t>اما</a:t>
                      </a:r>
                    </a:p>
                    <a:p>
                      <a:pPr algn="r" rtl="1"/>
                      <a:r>
                        <a:rPr lang="fa-IR" sz="1200" kern="1200" baseline="0" dirty="0" smtClean="0">
                          <a:solidFill>
                            <a:schemeClr val="dk1"/>
                          </a:solidFill>
                          <a:latin typeface="+mn-lt"/>
                          <a:ea typeface="+mn-ea"/>
                          <a:cs typeface="+mn-cs"/>
                        </a:rPr>
                        <a:t>پرونده پرسنلی 3- 2</a:t>
                      </a:r>
                    </a:p>
                    <a:p>
                      <a:pPr algn="r" rtl="1"/>
                      <a:r>
                        <a:rPr lang="fa-IR" sz="1200" kern="1200" baseline="0" dirty="0" smtClean="0">
                          <a:solidFill>
                            <a:schemeClr val="dk1"/>
                          </a:solidFill>
                          <a:latin typeface="+mn-lt"/>
                          <a:ea typeface="+mn-ea"/>
                          <a:cs typeface="+mn-cs"/>
                        </a:rPr>
                        <a:t>نفر موجود باشد</a:t>
                      </a:r>
                      <a:endParaRPr lang="en-US" sz="1200" dirty="0"/>
                    </a:p>
                  </a:txBody>
                  <a:tcPr/>
                </a:tc>
                <a:tc rowSpan="5">
                  <a:txBody>
                    <a:bodyPr/>
                    <a:lstStyle/>
                    <a:p>
                      <a:pPr algn="r" rtl="1"/>
                      <a:r>
                        <a:rPr lang="fa-IR" sz="1200" kern="1200" baseline="0" dirty="0" smtClean="0">
                          <a:solidFill>
                            <a:schemeClr val="dk1"/>
                          </a:solidFill>
                          <a:latin typeface="+mn-lt"/>
                          <a:ea typeface="+mn-ea"/>
                          <a:cs typeface="+mn-cs"/>
                        </a:rPr>
                        <a:t>رییس یا جانشین او</a:t>
                      </a:r>
                    </a:p>
                    <a:p>
                      <a:pPr algn="r" rtl="1"/>
                      <a:r>
                        <a:rPr lang="fa-IR" sz="1200" kern="1200" baseline="0" dirty="0" smtClean="0">
                          <a:solidFill>
                            <a:schemeClr val="dk1"/>
                          </a:solidFill>
                          <a:latin typeface="+mn-lt"/>
                          <a:ea typeface="+mn-ea"/>
                          <a:cs typeface="+mn-cs"/>
                        </a:rPr>
                        <a:t>به آن ها دسترسی</a:t>
                      </a:r>
                    </a:p>
                    <a:p>
                      <a:pPr algn="r" rtl="1"/>
                      <a:r>
                        <a:rPr lang="fa-IR" sz="1200" kern="1200" baseline="0" dirty="0" smtClean="0">
                          <a:solidFill>
                            <a:schemeClr val="dk1"/>
                          </a:solidFill>
                          <a:latin typeface="+mn-lt"/>
                          <a:ea typeface="+mn-ea"/>
                          <a:cs typeface="+mn-cs"/>
                        </a:rPr>
                        <a:t>نداشته باشند</a:t>
                      </a:r>
                    </a:p>
                    <a:p>
                      <a:pPr algn="r" rtl="1"/>
                      <a:r>
                        <a:rPr lang="fa-IR" sz="1200" kern="1200" baseline="0" dirty="0" smtClean="0">
                          <a:solidFill>
                            <a:schemeClr val="dk1"/>
                          </a:solidFill>
                          <a:latin typeface="+mn-lt"/>
                          <a:ea typeface="+mn-ea"/>
                          <a:cs typeface="+mn-cs"/>
                        </a:rPr>
                        <a:t>یا</a:t>
                      </a:r>
                    </a:p>
                    <a:p>
                      <a:pPr algn="r" rtl="1"/>
                      <a:r>
                        <a:rPr lang="fa-IR" sz="1200" kern="1200" baseline="0" dirty="0" smtClean="0">
                          <a:solidFill>
                            <a:schemeClr val="dk1"/>
                          </a:solidFill>
                          <a:latin typeface="+mn-lt"/>
                          <a:ea typeface="+mn-ea"/>
                          <a:cs typeface="+mn-cs"/>
                        </a:rPr>
                        <a:t>پرونده پرسنلی 1- 0</a:t>
                      </a:r>
                    </a:p>
                    <a:p>
                      <a:pPr algn="r" rtl="1"/>
                      <a:r>
                        <a:rPr lang="fa-IR" sz="1200" kern="1200" baseline="0" dirty="0" smtClean="0">
                          <a:solidFill>
                            <a:schemeClr val="dk1"/>
                          </a:solidFill>
                          <a:latin typeface="+mn-lt"/>
                          <a:ea typeface="+mn-ea"/>
                          <a:cs typeface="+mn-cs"/>
                        </a:rPr>
                        <a:t>نفر موجود باشد</a:t>
                      </a:r>
                      <a:endParaRPr lang="en-US" sz="1200" dirty="0"/>
                    </a:p>
                  </a:txBody>
                  <a:tcPr/>
                </a:tc>
                <a:tc>
                  <a:txBody>
                    <a:bodyPr/>
                    <a:lstStyle/>
                    <a:p>
                      <a:endParaRPr lang="en-US" dirty="0"/>
                    </a:p>
                  </a:txBody>
                  <a:tcPr anchor="ctr"/>
                </a:tc>
                <a:tc>
                  <a:txBody>
                    <a:bodyPr/>
                    <a:lstStyle/>
                    <a:p>
                      <a:r>
                        <a:rPr lang="fa-IR" dirty="0" smtClean="0"/>
                        <a:t>ي</a:t>
                      </a:r>
                      <a:endParaRPr lang="en-US" dirty="0"/>
                    </a:p>
                  </a:txBody>
                  <a:tcPr anchor="ctr"/>
                </a:tc>
                <a:tc>
                  <a:txBody>
                    <a:bodyPr/>
                    <a:lstStyle/>
                    <a:p>
                      <a:endParaRPr lang="en-US" sz="1200" dirty="0"/>
                    </a:p>
                  </a:txBody>
                  <a:tcPr anchor="ctr"/>
                </a:tc>
                <a:tc>
                  <a:txBody>
                    <a:bodyPr/>
                    <a:lstStyle/>
                    <a:p>
                      <a:r>
                        <a:rPr lang="fa-IR" dirty="0" smtClean="0"/>
                        <a:t>ه</a:t>
                      </a:r>
                      <a:endParaRPr lang="en-US" dirty="0"/>
                    </a:p>
                  </a:txBody>
                  <a:tcPr anchor="ctr"/>
                </a:tc>
                <a:tc>
                  <a:txBody>
                    <a:bodyPr/>
                    <a:lstStyle/>
                    <a:p>
                      <a:pPr algn="r" rtl="1"/>
                      <a:r>
                        <a:rPr lang="fa-IR" sz="1200" kern="1200" baseline="0" dirty="0" smtClean="0">
                          <a:solidFill>
                            <a:schemeClr val="dk1"/>
                          </a:solidFill>
                          <a:latin typeface="+mn-lt"/>
                          <a:ea typeface="+mn-ea"/>
                          <a:cs typeface="+mn-cs"/>
                        </a:rPr>
                        <a:t>لیست کارکنان این بخش</a:t>
                      </a:r>
                    </a:p>
                    <a:p>
                      <a:pPr algn="r" rtl="1"/>
                      <a:r>
                        <a:rPr lang="fa-IR" sz="1200" kern="1200" baseline="0" dirty="0" smtClean="0">
                          <a:solidFill>
                            <a:schemeClr val="dk1"/>
                          </a:solidFill>
                          <a:latin typeface="+mn-lt"/>
                          <a:ea typeface="+mn-ea"/>
                          <a:cs typeface="+mn-cs"/>
                        </a:rPr>
                        <a:t>و</a:t>
                      </a:r>
                    </a:p>
                    <a:p>
                      <a:pPr algn="r" rtl="1"/>
                      <a:r>
                        <a:rPr lang="fa-IR" sz="1200" kern="1200" baseline="0" dirty="0" smtClean="0">
                          <a:solidFill>
                            <a:schemeClr val="dk1"/>
                          </a:solidFill>
                          <a:latin typeface="+mn-lt"/>
                          <a:ea typeface="+mn-ea"/>
                          <a:cs typeface="+mn-cs"/>
                        </a:rPr>
                        <a:t>پرونده پرسنلی کاغذی/</a:t>
                      </a:r>
                    </a:p>
                    <a:p>
                      <a:pPr algn="r" rtl="1"/>
                      <a:r>
                        <a:rPr lang="fa-IR" sz="1200" kern="1200" baseline="0" dirty="0" smtClean="0">
                          <a:solidFill>
                            <a:schemeClr val="dk1"/>
                          </a:solidFill>
                          <a:latin typeface="+mn-lt"/>
                          <a:ea typeface="+mn-ea"/>
                          <a:cs typeface="+mn-cs"/>
                        </a:rPr>
                        <a:t>الکترونیک آنان</a:t>
                      </a:r>
                      <a:endParaRPr lang="en-US" sz="1200" dirty="0"/>
                    </a:p>
                  </a:txBody>
                  <a:tcPr anchor="ctr"/>
                </a:tc>
                <a:tc>
                  <a:txBody>
                    <a:bodyPr/>
                    <a:lstStyle/>
                    <a:p>
                      <a:r>
                        <a:rPr lang="fa-IR" sz="1200" dirty="0" smtClean="0"/>
                        <a:t>الف</a:t>
                      </a:r>
                      <a:endParaRPr lang="en-US" sz="1200" dirty="0"/>
                    </a:p>
                  </a:txBody>
                  <a:tcPr anchor="ctr"/>
                </a:tc>
                <a:tc rowSpan="5">
                  <a:txBody>
                    <a:bodyPr/>
                    <a:lstStyle/>
                    <a:p>
                      <a:endParaRPr lang="en-US" dirty="0"/>
                    </a:p>
                  </a:txBody>
                  <a:tcPr/>
                </a:tc>
              </a:tr>
              <a:tr h="313647">
                <a:tc vMerge="1">
                  <a:txBody>
                    <a:bodyPr/>
                    <a:lstStyle/>
                    <a:p>
                      <a:endParaRPr lang="en-US"/>
                    </a:p>
                  </a:txBody>
                  <a:tcPr/>
                </a:tc>
                <a:tc vMerge="1">
                  <a:txBody>
                    <a:bodyPr/>
                    <a:lstStyle/>
                    <a:p>
                      <a:endParaRPr lang="en-US" dirty="0"/>
                    </a:p>
                  </a:txBody>
                  <a:tcPr/>
                </a:tc>
                <a:tc vMerge="1">
                  <a:txBody>
                    <a:bodyPr/>
                    <a:lstStyle/>
                    <a:p>
                      <a:endParaRPr lang="en-US"/>
                    </a:p>
                  </a:txBody>
                  <a:tcPr/>
                </a:tc>
                <a:tc vMerge="1">
                  <a:txBody>
                    <a:bodyPr/>
                    <a:lstStyle/>
                    <a:p>
                      <a:endParaRPr lang="en-US"/>
                    </a:p>
                  </a:txBody>
                  <a:tcPr/>
                </a:tc>
                <a:tc>
                  <a:txBody>
                    <a:bodyPr/>
                    <a:lstStyle/>
                    <a:p>
                      <a:endParaRPr lang="en-US"/>
                    </a:p>
                  </a:txBody>
                  <a:tcPr anchor="ctr"/>
                </a:tc>
                <a:tc>
                  <a:txBody>
                    <a:bodyPr/>
                    <a:lstStyle/>
                    <a:p>
                      <a:r>
                        <a:rPr lang="fa-IR" dirty="0" smtClean="0"/>
                        <a:t>ك</a:t>
                      </a:r>
                      <a:endParaRPr lang="en-US" dirty="0"/>
                    </a:p>
                  </a:txBody>
                  <a:tcPr anchor="ctr"/>
                </a:tc>
                <a:tc>
                  <a:txBody>
                    <a:bodyPr/>
                    <a:lstStyle/>
                    <a:p>
                      <a:endParaRPr lang="en-US" sz="1200" dirty="0"/>
                    </a:p>
                  </a:txBody>
                  <a:tcPr anchor="ctr"/>
                </a:tc>
                <a:tc>
                  <a:txBody>
                    <a:bodyPr/>
                    <a:lstStyle/>
                    <a:p>
                      <a:r>
                        <a:rPr lang="fa-IR" dirty="0" smtClean="0"/>
                        <a:t>و</a:t>
                      </a:r>
                      <a:endParaRPr lang="en-US" dirty="0"/>
                    </a:p>
                  </a:txBody>
                  <a:tcPr anchor="ctr"/>
                </a:tc>
                <a:tc>
                  <a:txBody>
                    <a:bodyPr/>
                    <a:lstStyle/>
                    <a:p>
                      <a:pPr algn="r" rtl="1"/>
                      <a:endParaRPr lang="en-US" sz="1200" dirty="0"/>
                    </a:p>
                  </a:txBody>
                  <a:tcPr anchor="ctr"/>
                </a:tc>
                <a:tc>
                  <a:txBody>
                    <a:bodyPr/>
                    <a:lstStyle/>
                    <a:p>
                      <a:r>
                        <a:rPr lang="fa-IR" sz="1200" dirty="0" smtClean="0"/>
                        <a:t>ب</a:t>
                      </a:r>
                      <a:endParaRPr lang="en-US" sz="1200" dirty="0"/>
                    </a:p>
                  </a:txBody>
                  <a:tcPr anchor="ctr"/>
                </a:tc>
                <a:tc vMerge="1">
                  <a:txBody>
                    <a:bodyPr/>
                    <a:lstStyle/>
                    <a:p>
                      <a:endParaRPr lang="en-US" dirty="0"/>
                    </a:p>
                  </a:txBody>
                  <a:tcPr/>
                </a:tc>
              </a:tr>
              <a:tr h="313647">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a:p>
                  </a:txBody>
                  <a:tcPr anchor="ctr"/>
                </a:tc>
                <a:tc>
                  <a:txBody>
                    <a:bodyPr/>
                    <a:lstStyle/>
                    <a:p>
                      <a:r>
                        <a:rPr lang="fa-IR" dirty="0" smtClean="0"/>
                        <a:t>ل</a:t>
                      </a:r>
                      <a:endParaRPr lang="en-US" dirty="0"/>
                    </a:p>
                  </a:txBody>
                  <a:tcPr anchor="ctr"/>
                </a:tc>
                <a:tc>
                  <a:txBody>
                    <a:bodyPr/>
                    <a:lstStyle/>
                    <a:p>
                      <a:endParaRPr lang="en-US" sz="1200" dirty="0"/>
                    </a:p>
                  </a:txBody>
                  <a:tcPr anchor="ctr"/>
                </a:tc>
                <a:tc>
                  <a:txBody>
                    <a:bodyPr/>
                    <a:lstStyle/>
                    <a:p>
                      <a:r>
                        <a:rPr lang="fa-IR" dirty="0" smtClean="0"/>
                        <a:t>ز</a:t>
                      </a:r>
                      <a:endParaRPr lang="en-US" dirty="0"/>
                    </a:p>
                  </a:txBody>
                  <a:tcPr anchor="ctr"/>
                </a:tc>
                <a:tc>
                  <a:txBody>
                    <a:bodyPr/>
                    <a:lstStyle/>
                    <a:p>
                      <a:pPr algn="r" rtl="1"/>
                      <a:r>
                        <a:rPr lang="fa-IR" sz="1200" kern="1200" baseline="0" dirty="0" smtClean="0">
                          <a:solidFill>
                            <a:schemeClr val="dk1"/>
                          </a:solidFill>
                          <a:latin typeface="+mn-lt"/>
                          <a:ea typeface="+mn-ea"/>
                          <a:cs typeface="+mn-cs"/>
                        </a:rPr>
                        <a:t>در دسترس این بخش</a:t>
                      </a:r>
                      <a:endParaRPr lang="en-US" sz="1200" dirty="0"/>
                    </a:p>
                  </a:txBody>
                  <a:tcPr anchor="ctr"/>
                </a:tc>
                <a:tc>
                  <a:txBody>
                    <a:bodyPr/>
                    <a:lstStyle/>
                    <a:p>
                      <a:r>
                        <a:rPr lang="fa-IR" sz="1200" dirty="0" smtClean="0"/>
                        <a:t>ج</a:t>
                      </a:r>
                      <a:endParaRPr lang="en-US" sz="1200" dirty="0"/>
                    </a:p>
                  </a:txBody>
                  <a:tcPr anchor="ctr"/>
                </a:tc>
                <a:tc vMerge="1">
                  <a:txBody>
                    <a:bodyPr/>
                    <a:lstStyle/>
                    <a:p>
                      <a:endParaRPr lang="en-US" dirty="0"/>
                    </a:p>
                  </a:txBody>
                  <a:tcPr/>
                </a:tc>
              </a:tr>
              <a:tr h="1333001">
                <a:tc vMerge="1">
                  <a:txBody>
                    <a:bodyPr/>
                    <a:lstStyle/>
                    <a:p>
                      <a:endParaRPr lang="en-US"/>
                    </a:p>
                  </a:txBody>
                  <a:tcPr/>
                </a:tc>
                <a:tc vMerge="1">
                  <a:txBody>
                    <a:bodyPr/>
                    <a:lstStyle/>
                    <a:p>
                      <a:endParaRPr lang="en-US" dirty="0"/>
                    </a:p>
                  </a:txBody>
                  <a:tcPr/>
                </a:tc>
                <a:tc vMerge="1">
                  <a:txBody>
                    <a:bodyPr/>
                    <a:lstStyle/>
                    <a:p>
                      <a:endParaRPr lang="en-US"/>
                    </a:p>
                  </a:txBody>
                  <a:tcPr/>
                </a:tc>
                <a:tc vMerge="1">
                  <a:txBody>
                    <a:bodyPr/>
                    <a:lstStyle/>
                    <a:p>
                      <a:endParaRPr lang="en-US"/>
                    </a:p>
                  </a:txBody>
                  <a:tcPr/>
                </a:tc>
                <a:tc>
                  <a:txBody>
                    <a:bodyPr/>
                    <a:lstStyle/>
                    <a:p>
                      <a:endParaRPr lang="en-US" dirty="0"/>
                    </a:p>
                  </a:txBody>
                  <a:tcPr anchor="ctr"/>
                </a:tc>
                <a:tc>
                  <a:txBody>
                    <a:bodyPr/>
                    <a:lstStyle/>
                    <a:p>
                      <a:r>
                        <a:rPr lang="fa-IR" dirty="0" smtClean="0"/>
                        <a:t>م</a:t>
                      </a:r>
                      <a:endParaRPr lang="en-US" dirty="0"/>
                    </a:p>
                  </a:txBody>
                  <a:tcPr anchor="ctr"/>
                </a:tc>
                <a:tc>
                  <a:txBody>
                    <a:bodyPr/>
                    <a:lstStyle/>
                    <a:p>
                      <a:endParaRPr lang="en-US" sz="1200" dirty="0"/>
                    </a:p>
                  </a:txBody>
                  <a:tcPr anchor="ctr"/>
                </a:tc>
                <a:tc>
                  <a:txBody>
                    <a:bodyPr/>
                    <a:lstStyle/>
                    <a:p>
                      <a:r>
                        <a:rPr lang="fa-IR" dirty="0" smtClean="0"/>
                        <a:t>ح</a:t>
                      </a:r>
                      <a:endParaRPr lang="en-US" dirty="0"/>
                    </a:p>
                  </a:txBody>
                  <a:tcPr anchor="ctr"/>
                </a:tc>
                <a:tc>
                  <a:txBody>
                    <a:bodyPr/>
                    <a:lstStyle/>
                    <a:p>
                      <a:pPr algn="r" rtl="1"/>
                      <a:r>
                        <a:rPr lang="fa-IR" sz="1200" kern="1200" baseline="0" dirty="0" smtClean="0">
                          <a:solidFill>
                            <a:schemeClr val="dk1"/>
                          </a:solidFill>
                          <a:latin typeface="+mn-lt"/>
                          <a:ea typeface="+mn-ea"/>
                          <a:cs typeface="+mn-cs"/>
                        </a:rPr>
                        <a:t>پرونده پرسنلی 5 نفر از کارکنان</a:t>
                      </a:r>
                    </a:p>
                    <a:p>
                      <a:pPr algn="r" rtl="1"/>
                      <a:r>
                        <a:rPr lang="fa-IR" sz="1200" kern="1200" baseline="0" dirty="0" smtClean="0">
                          <a:solidFill>
                            <a:schemeClr val="dk1"/>
                          </a:solidFill>
                          <a:latin typeface="+mn-lt"/>
                          <a:ea typeface="+mn-ea"/>
                          <a:cs typeface="+mn-cs"/>
                        </a:rPr>
                        <a:t>این بخش که به طور تصادفی از</a:t>
                      </a:r>
                    </a:p>
                    <a:p>
                      <a:pPr algn="r" rtl="1"/>
                      <a:r>
                        <a:rPr lang="fa-IR" sz="1200" kern="1200" baseline="0" dirty="0" smtClean="0">
                          <a:solidFill>
                            <a:schemeClr val="dk1"/>
                          </a:solidFill>
                          <a:latin typeface="+mn-lt"/>
                          <a:ea typeface="+mn-ea"/>
                          <a:cs typeface="+mn-cs"/>
                        </a:rPr>
                        <a:t>روی لیست کارکنان و از رده های</a:t>
                      </a:r>
                    </a:p>
                    <a:p>
                      <a:pPr algn="r" rtl="1"/>
                      <a:r>
                        <a:rPr lang="fa-IR" sz="1200" kern="1200" baseline="0" dirty="0" smtClean="0">
                          <a:solidFill>
                            <a:schemeClr val="dk1"/>
                          </a:solidFill>
                          <a:latin typeface="+mn-lt"/>
                          <a:ea typeface="+mn-ea"/>
                          <a:cs typeface="+mn-cs"/>
                        </a:rPr>
                        <a:t>شغلی مختلف انتخاب شده اند*</a:t>
                      </a:r>
                      <a:endParaRPr lang="en-US" sz="1200" dirty="0"/>
                    </a:p>
                  </a:txBody>
                  <a:tcPr anchor="ctr"/>
                </a:tc>
                <a:tc>
                  <a:txBody>
                    <a:bodyPr/>
                    <a:lstStyle/>
                    <a:p>
                      <a:r>
                        <a:rPr lang="fa-IR" sz="1200" dirty="0" smtClean="0"/>
                        <a:t>د</a:t>
                      </a:r>
                      <a:endParaRPr lang="en-US" sz="1200" dirty="0"/>
                    </a:p>
                  </a:txBody>
                  <a:tcPr anchor="ctr"/>
                </a:tc>
                <a:tc vMerge="1">
                  <a:txBody>
                    <a:bodyPr/>
                    <a:lstStyle/>
                    <a:p>
                      <a:endParaRPr lang="en-US" dirty="0"/>
                    </a:p>
                  </a:txBody>
                  <a:tcPr/>
                </a:tc>
              </a:tr>
              <a:tr h="322897">
                <a:tc vMerge="1">
                  <a:txBody>
                    <a:bodyPr/>
                    <a:lstStyle/>
                    <a:p>
                      <a:endParaRPr lang="en-US"/>
                    </a:p>
                  </a:txBody>
                  <a:tcPr/>
                </a:tc>
                <a:tc vMerge="1">
                  <a:txBody>
                    <a:bodyPr/>
                    <a:lstStyle/>
                    <a:p>
                      <a:endParaRPr lang="en-US" dirty="0"/>
                    </a:p>
                  </a:txBody>
                  <a:tcPr/>
                </a:tc>
                <a:tc vMerge="1">
                  <a:txBody>
                    <a:bodyPr/>
                    <a:lstStyle/>
                    <a:p>
                      <a:endParaRPr lang="en-US"/>
                    </a:p>
                  </a:txBody>
                  <a:tcPr/>
                </a:tc>
                <a:tc vMerge="1">
                  <a:txBody>
                    <a:bodyPr/>
                    <a:lstStyle/>
                    <a:p>
                      <a:endParaRPr lang="en-US"/>
                    </a:p>
                  </a:txBody>
                  <a:tcPr/>
                </a:tc>
                <a:tc>
                  <a:txBody>
                    <a:bodyPr/>
                    <a:lstStyle/>
                    <a:p>
                      <a:endParaRPr lang="en-US"/>
                    </a:p>
                  </a:txBody>
                  <a:tcPr/>
                </a:tc>
                <a:tc>
                  <a:txBody>
                    <a:bodyPr/>
                    <a:lstStyle/>
                    <a:p>
                      <a:endParaRPr lang="en-US"/>
                    </a:p>
                  </a:txBody>
                  <a:tcPr/>
                </a:tc>
                <a:tc>
                  <a:txBody>
                    <a:bodyPr/>
                    <a:lstStyle/>
                    <a:p>
                      <a:endParaRPr lang="en-US" sz="1200" dirty="0"/>
                    </a:p>
                  </a:txBody>
                  <a:tcPr/>
                </a:tc>
                <a:tc>
                  <a:txBody>
                    <a:bodyPr/>
                    <a:lstStyle/>
                    <a:p>
                      <a:r>
                        <a:rPr lang="fa-IR" dirty="0" smtClean="0"/>
                        <a:t>ط</a:t>
                      </a:r>
                      <a:endParaRPr lang="en-US" dirty="0"/>
                    </a:p>
                  </a:txBody>
                  <a:tcPr anchor="ctr"/>
                </a:tc>
                <a:tc>
                  <a:txBody>
                    <a:bodyPr/>
                    <a:lstStyle/>
                    <a:p>
                      <a:endParaRPr lang="en-US" sz="1200" dirty="0"/>
                    </a:p>
                  </a:txBody>
                  <a:tcPr/>
                </a:tc>
                <a:tc>
                  <a:txBody>
                    <a:bodyPr/>
                    <a:lstStyle/>
                    <a:p>
                      <a:endParaRPr lang="en-US" sz="1200" dirty="0"/>
                    </a:p>
                  </a:txBody>
                  <a:tcPr/>
                </a:tc>
                <a:tc vMerge="1">
                  <a:txBody>
                    <a:bodyPr/>
                    <a:lstStyle/>
                    <a:p>
                      <a:endParaRPr lang="en-US"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r" rtl="1"/>
            <a:r>
              <a:rPr lang="fa-IR" dirty="0" smtClean="0"/>
              <a:t>در جداول امتیازدهی در قسمت تعداد مستندات یا مشاهدات یا مصاحبه ها، معمولاً به عدد 5 یا 10 اشاره شده است. به عنوان مثال گفته شده با 5 نفر از کارکنان بخش یا واحد مربوطه مصاحبه شده و در صورت دریافت پاسخ صحیح از سوی 1- 0 نفر، امتیاز صفر، از سوی 3- 2 نفر، امتیاز یک و از سوی 5- 4 نفر، امتیاز دو داده شود. اما ممکن است این مصاحبه در واحدی صورت بگیرد که کارکنان آن در مجموع 3 نفر هستند. در این موارد باید براساس شرایط موجود درصد گرفته شود.</a:t>
            </a:r>
          </a:p>
          <a:p>
            <a:pPr algn="r" rtl="1"/>
            <a:r>
              <a:rPr lang="fa-IR" dirty="0" smtClean="0"/>
              <a:t> به عنوان مثال اگر در واحدی سه نفر مشغول به کار بوده و در مصاحبه دو نفر پاسخ صحیح و یک نفر پاسخ نادرست بدهند، در این صورت 2 تقسیم بر 3 شده و در 100 ضرب می شود که حاصل آن 66/ 66 ٪ می شود. اکنون با توجه به ملا کهای ذیل امتیازدهی انجام می شود:</a:t>
            </a:r>
          </a:p>
          <a:p>
            <a:pPr algn="r" rtl="1"/>
            <a:r>
              <a:rPr lang="fa-IR" dirty="0" smtClean="0"/>
              <a:t>اگر درصد حاصله بین 20 - 0٪ باشد، امتیاز صفر داده می شود. </a:t>
            </a:r>
          </a:p>
          <a:p>
            <a:pPr algn="r" rtl="1"/>
            <a:r>
              <a:rPr lang="fa-IR" dirty="0" smtClean="0"/>
              <a:t>اگر بین 60 - 21٪ باشد، امتیاز یک داده خواهد شد </a:t>
            </a:r>
          </a:p>
          <a:p>
            <a:pPr algn="r" rtl="1"/>
            <a:r>
              <a:rPr lang="fa-IR" dirty="0" smtClean="0"/>
              <a:t> اگر بین 100 - 61٪ باشد، امتیاز دو به آن تعلق خواهد گرفت. </a:t>
            </a:r>
          </a:p>
          <a:p>
            <a:pPr algn="r" rtl="1"/>
            <a:r>
              <a:rPr lang="fa-IR" dirty="0" smtClean="0"/>
              <a:t>بنابر این چون دراین مثال،٪66 /66 عددی بین 100 - 61٪ است، امتیاز 2 به آن داده خواهد شد</a:t>
            </a:r>
            <a:endParaRPr lang="en-US" dirty="0"/>
          </a:p>
        </p:txBody>
      </p:sp>
      <p:sp>
        <p:nvSpPr>
          <p:cNvPr id="2" name="Title 1"/>
          <p:cNvSpPr>
            <a:spLocks noGrp="1"/>
          </p:cNvSpPr>
          <p:nvPr>
            <p:ph type="title"/>
          </p:nvPr>
        </p:nvSpPr>
        <p:spPr/>
        <p:txBody>
          <a:bodyPr/>
          <a:lstStyle/>
          <a:p>
            <a:pPr algn="ctr" rtl="1"/>
            <a:r>
              <a:rPr lang="fa-IR" dirty="0" smtClean="0"/>
              <a:t>كليات بند5</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amond(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diamond(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diamond(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diamond(in)">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diamond(in)">
                                      <p:cBhvr>
                                        <p:cTn id="3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r" rtl="1"/>
            <a:r>
              <a:rPr lang="fa-IR" dirty="0" smtClean="0"/>
              <a:t>در برخی استانداردها که مربوط به شرایط احراز مسئولین قسمت های مختلف بیمارستان است، نحوه ی امتیاز دهی متفاوت است و برای هر یک از موارد تحصیلات، تجربیات و دوره های آموزشی،امتیازی در نظر گرفته شده است که با توجه به شرایط مسئول مربوطه در بیمارستان، امتیاز مذکور داده شده و مجموع امتیازات، امتیاز آن سنجه را نشان خواهد داد.</a:t>
            </a:r>
          </a:p>
          <a:p>
            <a:pPr algn="r" rtl="1"/>
            <a:r>
              <a:rPr lang="fa-IR" dirty="0" smtClean="0"/>
              <a:t>در صورتی که مسئول واحد ابلاغ مدون با امضا ی رییس بیمارستان را نداشته باشد هیچ امتیازی به این سنجه تعلق نمیگیرد و در صورتیکه ابلاغ وجود داشته باشد به روش ذیل امتیاز داده می شود:</a:t>
            </a:r>
          </a:p>
          <a:p>
            <a:pPr algn="r" rtl="1"/>
            <a:r>
              <a:rPr lang="fa-IR" dirty="0" smtClean="0"/>
              <a:t>متخصص طب كار يا دكتري بهداشت حرفه اي (5 امتیاز)</a:t>
            </a:r>
          </a:p>
          <a:p>
            <a:pPr algn="r" rtl="1"/>
            <a:r>
              <a:rPr lang="fa-IR" dirty="0" smtClean="0"/>
              <a:t>كارشناس ارشد بهداشت حرفه اي (4 امتیاز)</a:t>
            </a:r>
          </a:p>
          <a:p>
            <a:pPr algn="r" rtl="1"/>
            <a:r>
              <a:rPr lang="fa-IR" dirty="0" smtClean="0"/>
              <a:t>كارشناس بهداشت حرفه اي يا پزشك سلامت شغلي (3 امتیاز)</a:t>
            </a:r>
          </a:p>
          <a:p>
            <a:pPr algn="r" rtl="1"/>
            <a:r>
              <a:rPr lang="fa-IR" dirty="0" smtClean="0"/>
              <a:t>3 سال سابقه كار برای متخصص طب كار يا دكتري بهداشت حرفه اي (1 امتیاز)</a:t>
            </a:r>
          </a:p>
          <a:p>
            <a:pPr algn="r" rtl="1"/>
            <a:r>
              <a:rPr lang="fa-IR" dirty="0" smtClean="0"/>
              <a:t>4 سال سابقه كار برای كارشناس ارشد بهداشت حرفه اي (1 امتیاز)</a:t>
            </a:r>
          </a:p>
          <a:p>
            <a:pPr algn="r" rtl="1"/>
            <a:r>
              <a:rPr lang="fa-IR" dirty="0" smtClean="0"/>
              <a:t>5 سال سابقه كار برای كارشناس بهداشت حرفه اي يا پزشك سلامت شغلي (1 امتیاز)</a:t>
            </a:r>
            <a:endParaRPr lang="en-US" dirty="0"/>
          </a:p>
        </p:txBody>
      </p:sp>
      <p:sp>
        <p:nvSpPr>
          <p:cNvPr id="2" name="Title 1"/>
          <p:cNvSpPr>
            <a:spLocks noGrp="1"/>
          </p:cNvSpPr>
          <p:nvPr>
            <p:ph type="title"/>
          </p:nvPr>
        </p:nvSpPr>
        <p:spPr/>
        <p:txBody>
          <a:bodyPr/>
          <a:lstStyle/>
          <a:p>
            <a:pPr algn="ctr" rtl="1"/>
            <a:r>
              <a:rPr lang="fa-IR" dirty="0" smtClean="0"/>
              <a:t>كليات بند6</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amond(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diamond(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diamond(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diamond(in)">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diamond(in)">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8" presetClass="entr" presetSubtype="16"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diamond(in)">
                                      <p:cBhvr>
                                        <p:cTn id="42" dur="20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8" presetClass="entr" presetSubtype="16"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diamond(in)">
                                      <p:cBhvr>
                                        <p:cTn id="47"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r" rtl="1"/>
            <a:r>
              <a:rPr lang="fa-IR" dirty="0" smtClean="0"/>
              <a:t>لازم به ذکر است که روش امتیازدهی اعتباربخشی با ارزشیابی قبلی، متفاوت است و برخلاف گذشته که با توجه به مجموع امتیازات کسب شده توسط بیمارستان، درجه مربوطه مشخص می شد،در اعتباربخشی براساس درصد امتیاز کسب شده از مجموع امتیازات قابل کسب برای بیمارستان،محاسبه انجام خواهد شد. به این ترتیب درمواردی که سنجه برای یک بخش یا واحد غیرقابل ارزیابی باشد،بیمارستان مشکلی نخواهد داشت و از بابت آن امتیازی از دست نخواهد داد. در بیمارستان های تک تخصصی نیز، زمانیکه یک بخش یا واحد در بیمارستان موجود نباشد، بخش مربوطه در این بیمارستان غیر قابل ارزیابی خواهد بود و از این بابت از بیمارستان امتیازی کسر نخواهد شد. اما باید به این نکته ی مهم توجه داشت که رعایت استانداردهای برخی بخش ها و واحدها برای تمام بیمارستا نها الزامی است و اگر بیمارستان، آن بخش ها یا واحدها را نداشته باشد، امتیاز مربوطه را از دست خواهد داد. به عنوان مثال می توان از واحد بهداشت حرفه ای در این زمینه نام برد.</a:t>
            </a:r>
            <a:endParaRPr lang="en-US" dirty="0"/>
          </a:p>
        </p:txBody>
      </p:sp>
      <p:sp>
        <p:nvSpPr>
          <p:cNvPr id="2" name="Title 1"/>
          <p:cNvSpPr>
            <a:spLocks noGrp="1"/>
          </p:cNvSpPr>
          <p:nvPr>
            <p:ph type="title"/>
          </p:nvPr>
        </p:nvSpPr>
        <p:spPr/>
        <p:txBody>
          <a:bodyPr/>
          <a:lstStyle/>
          <a:p>
            <a:pPr algn="ctr" rtl="1"/>
            <a:r>
              <a:rPr lang="fa-IR" dirty="0" smtClean="0"/>
              <a:t>كليات بند7</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4414" y="1785926"/>
            <a:ext cx="6572296" cy="830997"/>
          </a:xfrm>
          <a:prstGeom prst="rect">
            <a:avLst/>
          </a:prstGeom>
        </p:spPr>
        <p:txBody>
          <a:bodyPr wrap="square">
            <a:spAutoFit/>
          </a:bodyPr>
          <a:lstStyle/>
          <a:p>
            <a:pPr algn="ctr"/>
            <a:r>
              <a:rPr lang="fa-IR" sz="4800" b="1" dirty="0" smtClean="0"/>
              <a:t>سنجه هاي بهداشت حرفه اي </a:t>
            </a:r>
            <a:endParaRPr lang="en-US" sz="4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85860"/>
            <a:ext cx="9144000" cy="4840303"/>
          </a:xfrm>
        </p:spPr>
        <p:txBody>
          <a:bodyPr>
            <a:normAutofit/>
          </a:bodyPr>
          <a:lstStyle/>
          <a:p>
            <a:pPr algn="r" rtl="1"/>
            <a:r>
              <a:rPr lang="fa-IR" dirty="0"/>
              <a:t>کتاب های راهنمای ارزیابی استانداردهای اعتباربخشی بیمارستان، به منظور شفاف و عینی شدن سنجش استانداردهای مذکور تدوین شد </a:t>
            </a:r>
            <a:r>
              <a:rPr lang="fa-IR" dirty="0" smtClean="0"/>
              <a:t>ه است </a:t>
            </a:r>
            <a:r>
              <a:rPr lang="fa-IR" dirty="0"/>
              <a:t>اما در عین حال یک راهنمای گام به گام و دقیق برای </a:t>
            </a:r>
            <a:r>
              <a:rPr lang="fa-IR" dirty="0" smtClean="0"/>
              <a:t>اجرای استانداردها </a:t>
            </a:r>
            <a:r>
              <a:rPr lang="fa-IR" dirty="0"/>
              <a:t>در بیمارستان ها نیز به شمار می رود. برای استفاده هرچه بهتر از این کتاب به موارد ذیل توجه فرمایید</a:t>
            </a:r>
            <a:r>
              <a:rPr lang="fa-IR" dirty="0" smtClean="0"/>
              <a:t>:</a:t>
            </a:r>
          </a:p>
          <a:p>
            <a:pPr algn="r" rtl="1"/>
            <a:r>
              <a:rPr lang="fa-IR" dirty="0" smtClean="0"/>
              <a:t>تعاريف</a:t>
            </a:r>
          </a:p>
          <a:p>
            <a:pPr algn="r" rtl="1"/>
            <a:r>
              <a:rPr lang="fa-IR" dirty="0" smtClean="0"/>
              <a:t>كليات</a:t>
            </a:r>
          </a:p>
          <a:p>
            <a:pPr algn="r" rtl="1"/>
            <a:r>
              <a:rPr lang="fa-IR" dirty="0" smtClean="0"/>
              <a:t>سنجه هاي اختصاصي</a:t>
            </a:r>
          </a:p>
          <a:p>
            <a:pPr algn="r" rtl="1"/>
            <a:endParaRPr lang="fa-IR" dirty="0" smtClean="0"/>
          </a:p>
        </p:txBody>
      </p:sp>
      <p:sp>
        <p:nvSpPr>
          <p:cNvPr id="2" name="Title 1"/>
          <p:cNvSpPr>
            <a:spLocks noGrp="1"/>
          </p:cNvSpPr>
          <p:nvPr>
            <p:ph type="title"/>
          </p:nvPr>
        </p:nvSpPr>
        <p:spPr/>
        <p:txBody>
          <a:bodyPr/>
          <a:lstStyle/>
          <a:p>
            <a:pPr algn="ctr"/>
            <a:r>
              <a:rPr lang="fa-IR" b="1" dirty="0"/>
              <a:t>راهنمای استفاده از کتاب</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amond(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diamond(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diamond(in)">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8229600" cy="5572164"/>
          </a:xfrm>
        </p:spPr>
        <p:txBody>
          <a:bodyPr>
            <a:normAutofit/>
          </a:bodyPr>
          <a:lstStyle/>
          <a:p>
            <a:pPr algn="r" rtl="1">
              <a:buNone/>
            </a:pPr>
            <a:r>
              <a:rPr lang="fa-IR" b="1" dirty="0" smtClean="0"/>
              <a:t>-1-1 نسخه ای از برنامه استراتژیک بیمارستان در این واحد در دسترس است.</a:t>
            </a:r>
          </a:p>
          <a:p>
            <a:pPr algn="r" rtl="1"/>
            <a:r>
              <a:rPr lang="fa-IR" dirty="0" smtClean="0"/>
              <a:t>سنجه . برنامه استراتژيك بيمارستان با ويژگي هاي مندرج در سنجه های استاندارد 2- 1- 1 مديريت و رهبري مطابقت داشته و در دسترس اين واحد است.</a:t>
            </a:r>
          </a:p>
          <a:p>
            <a:pPr algn="r" rtl="1"/>
            <a:r>
              <a:rPr lang="fa-IR" dirty="0" smtClean="0"/>
              <a:t>اين سنجه امتياز 0و 2 دارد.</a:t>
            </a:r>
          </a:p>
          <a:p>
            <a:pPr algn="r" rtl="1"/>
            <a:r>
              <a:rPr lang="fa-IR" dirty="0" smtClean="0"/>
              <a:t>بیمارستان برنامه استراتژیک ندارد یا مشخصات مندرج دربند «ب » را ندارد ياحتی در دسترس یکی ازافراد مورد مصاحبه نیست در اين حالت امتياز 0 ميگيرد</a:t>
            </a:r>
          </a:p>
          <a:p>
            <a:pPr algn="r" rtl="1"/>
            <a:r>
              <a:rPr lang="fa-IR" dirty="0" smtClean="0"/>
              <a:t>بیمارستان برنامه استراتژیک دارد ومشخصات مندرج دربند «ب » را دارد و در دسترس تمامی افراد مورد مصاحبه است در اين حالت امتياز 2 ميگيرد</a:t>
            </a:r>
            <a:endParaRPr lang="en-US" dirty="0"/>
          </a:p>
        </p:txBody>
      </p:sp>
      <p:sp>
        <p:nvSpPr>
          <p:cNvPr id="2" name="Title 1"/>
          <p:cNvSpPr>
            <a:spLocks noGrp="1"/>
          </p:cNvSpPr>
          <p:nvPr>
            <p:ph type="title"/>
          </p:nvPr>
        </p:nvSpPr>
        <p:spPr>
          <a:xfrm>
            <a:off x="457200" y="274638"/>
            <a:ext cx="8229600" cy="582594"/>
          </a:xfrm>
        </p:spPr>
        <p:txBody>
          <a:bodyPr>
            <a:normAutofit fontScale="90000"/>
          </a:bodyPr>
          <a:lstStyle/>
          <a:p>
            <a:pPr algn="ctr" rtl="1"/>
            <a:r>
              <a:rPr lang="fa-IR" b="1" dirty="0" smtClean="0"/>
              <a:t>1) برنامه استراتژیک</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amond(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diamond(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diamond(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diamond(in)">
                                      <p:cBhvr>
                                        <p:cTn id="3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r>
              <a:rPr lang="fa-IR" b="1" dirty="0" smtClean="0"/>
              <a:t>در واحد بهداشت حرفه ای، نسخه ای خوانا و قاب شده از رسالت بیمارستان، در محلی مناسب وقابل رویت، نصب شد هاست.</a:t>
            </a:r>
          </a:p>
          <a:p>
            <a:pPr algn="r" rtl="1"/>
            <a:r>
              <a:rPr lang="fa-IR" sz="2600" dirty="0" smtClean="0"/>
              <a:t>سنجه 1. رسالت بيمارستان با خط خوانا كه از فاصله 2 متري قابل خواندن باشد تايپ، قاب یا لمینت شده است.</a:t>
            </a:r>
          </a:p>
          <a:p>
            <a:pPr algn="r" rtl="1"/>
            <a:r>
              <a:rPr lang="fa-IR" sz="2600" dirty="0" smtClean="0"/>
              <a:t> موارد مندرج در قسمت مستندات را نداشته باشد امتياز0</a:t>
            </a:r>
          </a:p>
          <a:p>
            <a:pPr algn="r" rtl="1"/>
            <a:r>
              <a:rPr lang="fa-IR" sz="2600" dirty="0" smtClean="0"/>
              <a:t>قسمتی از موارد مندرج در قسمت مستندات را داشته باشد امتياز1</a:t>
            </a:r>
          </a:p>
          <a:p>
            <a:pPr algn="r" rtl="1"/>
            <a:r>
              <a:rPr lang="fa-IR" sz="2600" dirty="0" smtClean="0"/>
              <a:t>موارد مندرج در قسمت مستندات را به طور کامل داشته باشد امتياز2</a:t>
            </a:r>
            <a:endParaRPr lang="en-US" sz="2600" dirty="0"/>
          </a:p>
        </p:txBody>
      </p:sp>
      <p:sp>
        <p:nvSpPr>
          <p:cNvPr id="2" name="Title 1"/>
          <p:cNvSpPr>
            <a:spLocks noGrp="1"/>
          </p:cNvSpPr>
          <p:nvPr>
            <p:ph type="title"/>
          </p:nvPr>
        </p:nvSpPr>
        <p:spPr/>
        <p:txBody>
          <a:bodyPr/>
          <a:lstStyle/>
          <a:p>
            <a:pPr algn="ctr"/>
            <a:r>
              <a:rPr lang="fa-IR" b="1" dirty="0" smtClean="0"/>
              <a:t>برنامه استراتژیک(ادامه)</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amond(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diamond(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diamond(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diamond(in)">
                                      <p:cBhvr>
                                        <p:cTn id="3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سنجه 2. رسالت بیمارستان در مجاورت تابلوي اعلانات این واحد نصب شده است.</a:t>
            </a:r>
          </a:p>
          <a:p>
            <a:pPr algn="r" rtl="1"/>
            <a:r>
              <a:rPr lang="fa-IR" dirty="0" smtClean="0"/>
              <a:t>درمجاورت تابلو اعلانات نصب نشده است امتياز0</a:t>
            </a:r>
          </a:p>
          <a:p>
            <a:pPr algn="r" rtl="1"/>
            <a:r>
              <a:rPr lang="fa-IR" dirty="0" smtClean="0"/>
              <a:t>درمجاورت تابلو اعلانات نصب شده است امتياز2</a:t>
            </a:r>
            <a:endParaRPr lang="en-US" dirty="0"/>
          </a:p>
        </p:txBody>
      </p:sp>
      <p:sp>
        <p:nvSpPr>
          <p:cNvPr id="2" name="Title 1"/>
          <p:cNvSpPr>
            <a:spLocks noGrp="1"/>
          </p:cNvSpPr>
          <p:nvPr>
            <p:ph type="title"/>
          </p:nvPr>
        </p:nvSpPr>
        <p:spPr/>
        <p:txBody>
          <a:bodyPr/>
          <a:lstStyle/>
          <a:p>
            <a:pPr algn="ctr"/>
            <a:r>
              <a:rPr lang="fa-IR" b="1" dirty="0" smtClean="0"/>
              <a:t>برنامه استراتژیک(ادامه)</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4422"/>
            <a:ext cx="8229600" cy="5072098"/>
          </a:xfrm>
        </p:spPr>
        <p:txBody>
          <a:bodyPr>
            <a:normAutofit/>
          </a:bodyPr>
          <a:lstStyle/>
          <a:p>
            <a:pPr algn="r" rtl="1"/>
            <a:r>
              <a:rPr lang="fa-IR" b="1" dirty="0" smtClean="0"/>
              <a:t>1- 3) تمام ک ارکنان واحد بهداشت حرفه ای، از رسالت بیمارستان و نقش این واحد در راستای دستیابی به اهداف استراتژیک آن اطلاع دارند.</a:t>
            </a:r>
          </a:p>
          <a:p>
            <a:pPr algn="r" rtl="1"/>
            <a:r>
              <a:rPr lang="fa-IR" dirty="0" smtClean="0"/>
              <a:t>سنجه 1. تمام كاركنان این واحد، از رسالت سازمان مطلع هستند.</a:t>
            </a:r>
          </a:p>
          <a:p>
            <a:pPr algn="r" rtl="1"/>
            <a:r>
              <a:rPr lang="fa-IR" dirty="0" smtClean="0"/>
              <a:t>مسئول این واحد نداند یا 0-1 نفر از کارکنان این واحد بدانند امتياز0</a:t>
            </a:r>
          </a:p>
          <a:p>
            <a:pPr algn="r" rtl="1"/>
            <a:r>
              <a:rPr lang="fa-IR" dirty="0" smtClean="0"/>
              <a:t>3-2 نفر بدانند امتياز1</a:t>
            </a:r>
          </a:p>
          <a:p>
            <a:pPr algn="r" rtl="1"/>
            <a:r>
              <a:rPr lang="fa-IR" dirty="0" smtClean="0"/>
              <a:t>5- 4 نفر بدانند امتياز2</a:t>
            </a:r>
          </a:p>
          <a:p>
            <a:pPr algn="r" rtl="1"/>
            <a:r>
              <a:rPr lang="fa-IR" dirty="0" smtClean="0"/>
              <a:t>تذکر: لازم نیست دقیقا کلمه به کلمه رسالت بیمارستان گفته شود و کافی است که به نکات و مفاهیم اصلی اشاره گردد.</a:t>
            </a:r>
            <a:endParaRPr lang="en-US" dirty="0"/>
          </a:p>
        </p:txBody>
      </p:sp>
      <p:sp>
        <p:nvSpPr>
          <p:cNvPr id="2" name="Title 1"/>
          <p:cNvSpPr>
            <a:spLocks noGrp="1"/>
          </p:cNvSpPr>
          <p:nvPr>
            <p:ph type="title"/>
          </p:nvPr>
        </p:nvSpPr>
        <p:spPr>
          <a:xfrm>
            <a:off x="457200" y="274638"/>
            <a:ext cx="8229600" cy="654032"/>
          </a:xfrm>
        </p:spPr>
        <p:txBody>
          <a:bodyPr>
            <a:normAutofit fontScale="90000"/>
          </a:bodyPr>
          <a:lstStyle/>
          <a:p>
            <a:pPr algn="ctr"/>
            <a:r>
              <a:rPr lang="fa-IR" b="1" dirty="0" smtClean="0"/>
              <a:t>برنامه استراتژیک(ادامه)</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amond(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diamond(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diamond(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diamond(in)">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diamond(in)">
                                      <p:cBhvr>
                                        <p:cTn id="3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1357298"/>
            <a:ext cx="8401080" cy="4857784"/>
          </a:xfrm>
        </p:spPr>
        <p:txBody>
          <a:bodyPr>
            <a:normAutofit/>
          </a:bodyPr>
          <a:lstStyle/>
          <a:p>
            <a:pPr algn="r" rtl="1"/>
            <a:r>
              <a:rPr lang="fa-IR" dirty="0" smtClean="0"/>
              <a:t>سنجه 2. تمام كاركنان این واحد، از نقش اين واحد در راستاي دستیابی به اهداف استراتژ يك بيمارستان در قالب برنامه عملیاتی مربوطه مطلع هستند.</a:t>
            </a:r>
          </a:p>
          <a:p>
            <a:pPr algn="r" rtl="1"/>
            <a:r>
              <a:rPr lang="fa-IR" dirty="0" smtClean="0"/>
              <a:t>مستندات بند«الف » را ندارد یا شرایط بند «ب » را ندارد یا مسئول این واحد نداند یا0-1 نفر از کارکنان این واحد بدانند امتياز0</a:t>
            </a:r>
          </a:p>
          <a:p>
            <a:pPr algn="r" rtl="1"/>
            <a:r>
              <a:rPr lang="fa-IR" dirty="0" smtClean="0"/>
              <a:t>مستندات بند«الف » را دارد وشرایط بند«ب » را دارد ومسئول این واحد از آن اطلاع دارد اما 2-3 نفر از کارکنان این واحد بدانند امتياز1</a:t>
            </a:r>
          </a:p>
          <a:p>
            <a:pPr algn="r" rtl="1"/>
            <a:r>
              <a:rPr lang="fa-IR" dirty="0" smtClean="0"/>
              <a:t>مستندات بند«الف » را دارد و شرایط بند«ب » را دارد ومسئول این واحد از آن اطلاع دارد و4-5 نفر از کارکنان این واحد بدانند امتياز2</a:t>
            </a:r>
            <a:endParaRPr lang="en-US" dirty="0"/>
          </a:p>
        </p:txBody>
      </p:sp>
      <p:sp>
        <p:nvSpPr>
          <p:cNvPr id="2" name="Title 1"/>
          <p:cNvSpPr>
            <a:spLocks noGrp="1"/>
          </p:cNvSpPr>
          <p:nvPr>
            <p:ph type="title"/>
          </p:nvPr>
        </p:nvSpPr>
        <p:spPr>
          <a:xfrm>
            <a:off x="457200" y="274638"/>
            <a:ext cx="8229600" cy="1011222"/>
          </a:xfrm>
        </p:spPr>
        <p:txBody>
          <a:bodyPr/>
          <a:lstStyle/>
          <a:p>
            <a:pPr algn="ctr"/>
            <a:r>
              <a:rPr lang="fa-IR" b="1" dirty="0" smtClean="0"/>
              <a:t>برنامه استراتژیک(ادامه)</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amond(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diamond(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diamond(in)">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r>
              <a:rPr lang="fa-IR" dirty="0" smtClean="0"/>
              <a:t>لازم است هدف استراتژیک کلان( </a:t>
            </a:r>
            <a:r>
              <a:rPr lang="en-US" dirty="0" smtClean="0"/>
              <a:t>Goal</a:t>
            </a:r>
            <a:r>
              <a:rPr lang="fa-IR" dirty="0" smtClean="0"/>
              <a:t>)</a:t>
            </a:r>
            <a:r>
              <a:rPr lang="en-US" dirty="0" smtClean="0"/>
              <a:t> </a:t>
            </a:r>
            <a:r>
              <a:rPr lang="fa-IR" dirty="0" smtClean="0"/>
              <a:t>مرتبط با این واحد مشخص شده و اهداف عینی ( </a:t>
            </a:r>
            <a:r>
              <a:rPr lang="en-US" dirty="0" smtClean="0"/>
              <a:t>(Objectives </a:t>
            </a:r>
            <a:r>
              <a:rPr lang="fa-IR" dirty="0" smtClean="0"/>
              <a:t>مرتبط با هدف کلان مربوطه که مسئولیت اجرای آن با این واحد است نیزبا هماهنگی واحد بهبودکیفیت مشخص شده و مستندات آن در اختیار این واحد قرار گیرد و تمام کارکنان این واحد از اهداف برنامه عملیاتی واحد خود در راستای دستیابی به اهداف کلان برنامه استراتژیک آگاه باشند( به عنوان مثال اگر برای سال جاری 4 هدف عملیاتی دارندکه در راستای دستیابی به یک هدف کلان استراتژیک است، همه کارکنان هدف استراتژیک کلان مورد نظر و این4 هدف عملیاتی را بدانند.)</a:t>
            </a:r>
            <a:endParaRPr lang="en-US" dirty="0"/>
          </a:p>
        </p:txBody>
      </p:sp>
      <p:sp>
        <p:nvSpPr>
          <p:cNvPr id="2" name="Title 1"/>
          <p:cNvSpPr>
            <a:spLocks noGrp="1"/>
          </p:cNvSpPr>
          <p:nvPr>
            <p:ph type="title"/>
          </p:nvPr>
        </p:nvSpPr>
        <p:spPr/>
        <p:txBody>
          <a:bodyPr/>
          <a:lstStyle/>
          <a:p>
            <a:pPr algn="ctr"/>
            <a:r>
              <a:rPr lang="fa-IR" dirty="0" smtClean="0"/>
              <a:t>تذكر</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r>
              <a:rPr lang="fa-IR" dirty="0" smtClean="0"/>
              <a:t>سنجه 3. تمام افرادي كه به عنوان آموز شگيرنده و آموزش دهنده از طرف دانشگاه به اين واحد معرفي شده اند، از رسالت سازمان مطلع هستند</a:t>
            </a:r>
          </a:p>
          <a:p>
            <a:pPr algn="r" rtl="1"/>
            <a:r>
              <a:rPr lang="fa-IR" dirty="0" smtClean="0"/>
              <a:t>0تا1 نفر بدانندامتياز0.</a:t>
            </a:r>
          </a:p>
          <a:p>
            <a:pPr algn="r" rtl="1"/>
            <a:r>
              <a:rPr lang="fa-IR" dirty="0" smtClean="0"/>
              <a:t>3- 2 نفر بدانند امتياز1</a:t>
            </a:r>
          </a:p>
          <a:p>
            <a:pPr algn="r" rtl="1"/>
            <a:r>
              <a:rPr lang="fa-IR" dirty="0" smtClean="0"/>
              <a:t>5- 4 نفر بدانند امتياز2</a:t>
            </a:r>
          </a:p>
          <a:p>
            <a:pPr algn="r" rtl="1"/>
            <a:r>
              <a:rPr lang="fa-IR" dirty="0" smtClean="0"/>
              <a:t>در بیمارستان های غیرآموزشی یا درصورتی که آموزش گیرنده ای به این واحد معرفی نمی شود، غير قابل ارزيابي </a:t>
            </a:r>
            <a:endParaRPr lang="en-US" dirty="0"/>
          </a:p>
        </p:txBody>
      </p:sp>
      <p:sp>
        <p:nvSpPr>
          <p:cNvPr id="2" name="Title 1"/>
          <p:cNvSpPr>
            <a:spLocks noGrp="1"/>
          </p:cNvSpPr>
          <p:nvPr>
            <p:ph type="title"/>
          </p:nvPr>
        </p:nvSpPr>
        <p:spPr/>
        <p:txBody>
          <a:bodyPr/>
          <a:lstStyle/>
          <a:p>
            <a:pPr algn="ctr"/>
            <a:r>
              <a:rPr lang="fa-IR" b="1" dirty="0" smtClean="0"/>
              <a:t>برنامه استراتژیک(ادامه)</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amond(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diamond(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diamond(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diamond(in)">
                                      <p:cBhvr>
                                        <p:cTn id="3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b="1" dirty="0" smtClean="0"/>
              <a:t>2-1 ) واحد بهداشت حرف هاي به ترتيب ارجحيت واجد شرايط ذيل م يباشد:</a:t>
            </a:r>
          </a:p>
          <a:p>
            <a:pPr algn="r" rtl="1"/>
            <a:r>
              <a:rPr lang="fa-IR" b="1" dirty="0" smtClean="0"/>
              <a:t>2-1-1 ) متخصص طب كاريا دكتراي بهداشت حرفه اي با 3 سال سابقه كار دربيمارستان</a:t>
            </a:r>
          </a:p>
          <a:p>
            <a:pPr algn="r" rtl="1"/>
            <a:r>
              <a:rPr lang="fa-IR" b="1" dirty="0" smtClean="0"/>
              <a:t>2-1-2 ) كارشناس ارشد بهداشت حرفه اي با 4 سال سابقه كار در بيمارستان</a:t>
            </a:r>
          </a:p>
          <a:p>
            <a:pPr algn="r" rtl="1"/>
            <a:r>
              <a:rPr lang="fa-IR" b="1" dirty="0" smtClean="0"/>
              <a:t>2-1-3 ) كارشناس بهداشت حرفه اي يا پزشك سلامت شغلي، هر يك با 5 سال سابقه كار در بيمارستان</a:t>
            </a:r>
            <a:endParaRPr lang="en-US" dirty="0"/>
          </a:p>
        </p:txBody>
      </p:sp>
      <p:sp>
        <p:nvSpPr>
          <p:cNvPr id="2" name="Title 1"/>
          <p:cNvSpPr>
            <a:spLocks noGrp="1"/>
          </p:cNvSpPr>
          <p:nvPr>
            <p:ph type="title"/>
          </p:nvPr>
        </p:nvSpPr>
        <p:spPr/>
        <p:txBody>
          <a:bodyPr/>
          <a:lstStyle/>
          <a:p>
            <a:pPr algn="ctr" rtl="1"/>
            <a:r>
              <a:rPr lang="fa-IR" b="1" dirty="0" smtClean="0"/>
              <a:t>2) مسئول واحد</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amond(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diamond(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diamond(in)">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1600200"/>
            <a:ext cx="8858312" cy="4900634"/>
          </a:xfrm>
        </p:spPr>
        <p:txBody>
          <a:bodyPr>
            <a:normAutofit fontScale="92500" lnSpcReduction="20000"/>
          </a:bodyPr>
          <a:lstStyle/>
          <a:p>
            <a:pPr algn="r" rtl="1"/>
            <a:r>
              <a:rPr lang="fa-IR" dirty="0" smtClean="0"/>
              <a:t>سنجه 1. مسئول واحد بهداشت حرفه اي طی حکمی از سوی رییس بیمارستان* یا مسئول پست متناظر آن به عنوان مسئول این واحد تعیین شده است.</a:t>
            </a:r>
          </a:p>
          <a:p>
            <a:pPr algn="r" rtl="1"/>
            <a:r>
              <a:rPr lang="fa-IR" dirty="0" smtClean="0"/>
              <a:t>سنجه 2. فردی واجد معلومات و تجربیات منطبق با ارجحیت های تعیین شده در متن استاندارد مسئولیت این واحد را برعهد ه دارد.</a:t>
            </a:r>
          </a:p>
          <a:p>
            <a:pPr algn="r" rtl="1"/>
            <a:r>
              <a:rPr lang="fa-IR" dirty="0" smtClean="0"/>
              <a:t>در صورتی که مسئول واحد ابلاغ مدون با امضا ی رییس بیمارستان را نداشته باشد هیچ امتیازی به این سنجه تعلق نمیگیرد و در صورتیکه ابلاغ وجود داشته باشد به روش ذیل امتیاز داده می شود:</a:t>
            </a:r>
          </a:p>
          <a:p>
            <a:pPr algn="r" rtl="1"/>
            <a:r>
              <a:rPr lang="fa-IR" dirty="0" smtClean="0"/>
              <a:t>متخصص طب كار يا دكتراي بهداشت حرفه اي (5 امتیاز) </a:t>
            </a:r>
          </a:p>
          <a:p>
            <a:pPr algn="r" rtl="1"/>
            <a:r>
              <a:rPr lang="fa-IR" dirty="0" smtClean="0"/>
              <a:t>كارشناس ارشد بهداشت حرفه اي (4 امتیاز)</a:t>
            </a:r>
          </a:p>
          <a:p>
            <a:pPr algn="r" rtl="1"/>
            <a:r>
              <a:rPr lang="fa-IR" dirty="0" smtClean="0"/>
              <a:t>كارشناس بهداشت حرفه اي يا پزشك سلامت شغلي (3 امتیاز)</a:t>
            </a:r>
          </a:p>
          <a:p>
            <a:pPr algn="r" rtl="1"/>
            <a:r>
              <a:rPr lang="fa-IR" dirty="0" smtClean="0"/>
              <a:t>3 سال سابقه كار برای متخصص طب كار يا دكتراي بهداشت حرفه اي( 1امتیاز)</a:t>
            </a:r>
          </a:p>
          <a:p>
            <a:pPr algn="r" rtl="1"/>
            <a:r>
              <a:rPr lang="fa-IR" dirty="0" smtClean="0"/>
              <a:t>4 سال سابقه كار برای كارشناس ارشد بهداشت حرفه اي (1 امتیاز)</a:t>
            </a:r>
          </a:p>
          <a:p>
            <a:pPr algn="r" rtl="1"/>
            <a:r>
              <a:rPr lang="fa-IR" dirty="0" smtClean="0"/>
              <a:t>5 سال سابقه كار برای كارشناس بهداشت حرفه اي يا پزشك سلامت شغلي (1امتیاز)</a:t>
            </a:r>
            <a:endParaRPr lang="en-US" dirty="0"/>
          </a:p>
        </p:txBody>
      </p:sp>
      <p:sp>
        <p:nvSpPr>
          <p:cNvPr id="2" name="Title 1"/>
          <p:cNvSpPr>
            <a:spLocks noGrp="1"/>
          </p:cNvSpPr>
          <p:nvPr>
            <p:ph type="title"/>
          </p:nvPr>
        </p:nvSpPr>
        <p:spPr/>
        <p:txBody>
          <a:bodyPr/>
          <a:lstStyle/>
          <a:p>
            <a:pPr algn="ctr"/>
            <a:r>
              <a:rPr lang="fa-IR" b="1" dirty="0" smtClean="0"/>
              <a:t>مسئول واحد(ادامه)</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heckerboard(across)">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heckerboard(across)">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checkerboard(across)">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checkerboard(across)">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checkerboard(across)">
                                      <p:cBhvr>
                                        <p:cTn id="47" dur="5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checkerboard(across)">
                                      <p:cBhvr>
                                        <p:cTn id="5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r" rtl="1"/>
            <a:r>
              <a:rPr lang="fa-IR" b="1" dirty="0" smtClean="0"/>
              <a:t>2-2) مسئول واحد دارای اختیارات واگذار شده به منظور مدیریت و کسب اطمینان از اجرای صحیح برنامه ایمنی و سلامت حرفه ای در بیمارستان است.</a:t>
            </a:r>
          </a:p>
          <a:p>
            <a:pPr algn="r" rtl="1"/>
            <a:r>
              <a:rPr lang="fa-IR" dirty="0" smtClean="0"/>
              <a:t>سنجه . شواهد و مستندات نشان میدهند مسئول دارای اختیارات واگذار شده به منظور مدیریت و کسب اطمینان از اجرای صحیح برنامه ایمنی و سلامت حرفه ای در بیمارستان است.</a:t>
            </a:r>
          </a:p>
          <a:p>
            <a:pPr algn="r" rtl="1"/>
            <a:r>
              <a:rPr lang="fa-IR" b="1" dirty="0" smtClean="0"/>
              <a:t>3-2 ) مسئول واحد، عضو کمیته کنترل عفونت بیمارستان است و نسخه ای از صورتجلسات کمیته را نزد خود نگهداری می نماید.</a:t>
            </a:r>
          </a:p>
          <a:p>
            <a:pPr algn="r" rtl="1"/>
            <a:r>
              <a:rPr lang="fa-IR" dirty="0" smtClean="0"/>
              <a:t>سنجه 1. مستندات نشان میدهند مسئول واحد بهداشت حرفه ای در کمیته کنترل عفونت عضویت دارد.</a:t>
            </a:r>
          </a:p>
          <a:p>
            <a:pPr algn="r" rtl="1"/>
            <a:r>
              <a:rPr lang="fa-IR" dirty="0" smtClean="0"/>
              <a:t>سنجه 2. مستندات نشان میدهند مسئول واحد بهداشت حرفه ای به طور مستمر در جلسات کمیته کنترل عفونت شرکت می نماید.</a:t>
            </a:r>
            <a:endParaRPr lang="en-US" dirty="0"/>
          </a:p>
        </p:txBody>
      </p:sp>
      <p:sp>
        <p:nvSpPr>
          <p:cNvPr id="2" name="Title 1"/>
          <p:cNvSpPr>
            <a:spLocks noGrp="1"/>
          </p:cNvSpPr>
          <p:nvPr>
            <p:ph type="title"/>
          </p:nvPr>
        </p:nvSpPr>
        <p:spPr/>
        <p:txBody>
          <a:bodyPr/>
          <a:lstStyle/>
          <a:p>
            <a:pPr algn="ctr"/>
            <a:r>
              <a:rPr lang="fa-IR" b="1" dirty="0" smtClean="0"/>
              <a:t>مسئول واحد(ادامه)</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heckerboard(across)">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heckerboard(across)">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r>
              <a:rPr lang="ar-SA" b="1" dirty="0" smtClean="0"/>
              <a:t>تعریف اعتبار بخشی: </a:t>
            </a:r>
            <a:endParaRPr lang="en-US" dirty="0" smtClean="0"/>
          </a:p>
          <a:p>
            <a:pPr algn="r" rtl="1"/>
            <a:r>
              <a:rPr lang="ar-SA" dirty="0" smtClean="0"/>
              <a:t>اعتباربخشی به معنی ارزیابی سیستماتیک مراکز ارائة خدمات سلامت با استانداردهای مشخص است. استانداردهایی که بر بهبود مداوم کیفیت، محوربودن بیمار و بهبود امنیت بیمار و کارکنان تأکید دارد. «اعتباربخشی » برای تشریح کیفیت خدمات بهداشتی درمانی و به عنوان مبنای تفکر آن به کار گرفته می شود.</a:t>
            </a:r>
            <a:endParaRPr lang="en-US" dirty="0" smtClean="0"/>
          </a:p>
          <a:p>
            <a:pPr algn="r" rtl="1"/>
            <a:r>
              <a:rPr lang="ar-SA" dirty="0" smtClean="0"/>
              <a:t>خط مشی مراقبت های سلامت و درک آنچه به کیفیت مراقبت مربوط می شود و تمرکز برروی اصول بنیادی برای یکپارچه نمودن توسعة سیستم بهداشت و درمان و پویانمودن آن، اساس «اعتباربخشی » را تشکیل می دهد.</a:t>
            </a:r>
            <a:endParaRPr lang="en-US" dirty="0" smtClean="0"/>
          </a:p>
          <a:p>
            <a:pPr algn="r" rtl="1"/>
            <a:endParaRPr lang="en-US" dirty="0"/>
          </a:p>
        </p:txBody>
      </p:sp>
      <p:sp>
        <p:nvSpPr>
          <p:cNvPr id="2" name="Title 1"/>
          <p:cNvSpPr>
            <a:spLocks noGrp="1"/>
          </p:cNvSpPr>
          <p:nvPr>
            <p:ph type="title"/>
          </p:nvPr>
        </p:nvSpPr>
        <p:spPr/>
        <p:txBody>
          <a:bodyPr/>
          <a:lstStyle/>
          <a:p>
            <a:pPr algn="ctr"/>
            <a:r>
              <a:rPr lang="fa-IR" dirty="0" smtClean="0"/>
              <a:t>تعاريف</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lgn="r" rtl="1"/>
            <a:r>
              <a:rPr lang="fa-IR" b="1" dirty="0" smtClean="0"/>
              <a:t>3- )1 پرونده پرسنلی (كاغذي/ الکترونیک) هر یک از کارکنان واحد بهداشت حرفه ای، حداقل شامل موارد ذيل بوده و یک نسخه از آن در دسترس مسئول واحد است:</a:t>
            </a:r>
          </a:p>
          <a:p>
            <a:pPr algn="r" rtl="1"/>
            <a:r>
              <a:rPr lang="fa-IR" b="1" dirty="0" smtClean="0"/>
              <a:t>3-1-1) نام و نام خانوادگی، جزیيات تماس (شامل تلفن و آدرس فرد و خویشاوندان یا دوستانیک ه در صورت لزوم، از طریق آ نها بتوان با وي تماس گرفت) و سمت سازماني</a:t>
            </a:r>
          </a:p>
          <a:p>
            <a:pPr algn="r" rtl="1"/>
            <a:r>
              <a:rPr lang="fa-IR" b="1" dirty="0" smtClean="0"/>
              <a:t>3-1-2 ) شرح وظایف شغلی امضا شده توسط فرد</a:t>
            </a:r>
          </a:p>
          <a:p>
            <a:pPr algn="r" rtl="1"/>
            <a:r>
              <a:rPr lang="fa-IR" b="1" dirty="0" smtClean="0"/>
              <a:t>3-1-3 ) چک لیستهای گذراندن دوره توجیهی بدو ورود، مباحث ایمنی، سلامت شغلي و بهداشت محیط امضا شده توسط فرد</a:t>
            </a:r>
          </a:p>
          <a:p>
            <a:pPr algn="r" rtl="1"/>
            <a:r>
              <a:rPr lang="fa-IR" b="1" dirty="0" smtClean="0"/>
              <a:t>3-1-4 ) کپی آخرين مدرک تحصیلی</a:t>
            </a:r>
          </a:p>
          <a:p>
            <a:pPr algn="r" rtl="1"/>
            <a:r>
              <a:rPr lang="fa-IR" b="1" dirty="0" smtClean="0"/>
              <a:t>3-1- 5 ) کپی مدارك دوره های آموزشی طی شده</a:t>
            </a:r>
          </a:p>
          <a:p>
            <a:pPr algn="r" rtl="1"/>
            <a:r>
              <a:rPr lang="fa-IR" b="1" dirty="0" smtClean="0"/>
              <a:t>3-1-6 ) مستندات مربوط به آزمو نهای اولیه و دوره ای توانمندی کارکنان به منظور انجام مسئولیتهای محوله</a:t>
            </a:r>
          </a:p>
          <a:p>
            <a:pPr algn="r" rtl="1"/>
            <a:r>
              <a:rPr lang="fa-IR" b="1" dirty="0" smtClean="0"/>
              <a:t>3-1-7 ) مستندات مربوط به آزمو نهاي دوره اي ارزيابي حرفه ای و غیرحرفه ای كاركنان</a:t>
            </a:r>
          </a:p>
          <a:p>
            <a:pPr algn="r" rtl="1"/>
            <a:r>
              <a:rPr lang="fa-IR" b="1" dirty="0" smtClean="0"/>
              <a:t>3-1-8 ) مستندات مربوط به سنوات خدمت به تفکیک محل خدمت</a:t>
            </a:r>
          </a:p>
          <a:p>
            <a:pPr algn="r" rtl="1"/>
            <a:r>
              <a:rPr lang="fa-IR" b="1" dirty="0" smtClean="0"/>
              <a:t>3-1-9 ) برنامه توسعه فردی</a:t>
            </a:r>
          </a:p>
          <a:p>
            <a:pPr algn="r" rtl="1"/>
            <a:r>
              <a:rPr lang="fa-IR" b="1" dirty="0" smtClean="0"/>
              <a:t>3-1-10 ) مستندات مربوط به سوابق بررسی ها و معاینات دوره ای لازم کارکنان (براساس دستورالعملها و قوانین موجود)</a:t>
            </a:r>
            <a:endParaRPr lang="en-US" dirty="0"/>
          </a:p>
        </p:txBody>
      </p:sp>
      <p:sp>
        <p:nvSpPr>
          <p:cNvPr id="2" name="Title 1"/>
          <p:cNvSpPr>
            <a:spLocks noGrp="1"/>
          </p:cNvSpPr>
          <p:nvPr>
            <p:ph type="title"/>
          </p:nvPr>
        </p:nvSpPr>
        <p:spPr>
          <a:xfrm>
            <a:off x="457200" y="0"/>
            <a:ext cx="8229600" cy="1643050"/>
          </a:xfrm>
        </p:spPr>
        <p:txBody>
          <a:bodyPr>
            <a:normAutofit fontScale="90000"/>
          </a:bodyPr>
          <a:lstStyle/>
          <a:p>
            <a:pPr algn="ctr"/>
            <a:r>
              <a:rPr lang="fa-IR" b="1" dirty="0" smtClean="0"/>
              <a:t>مدیریت و توانمندسازی منابع انسانی</a:t>
            </a:r>
            <a:br>
              <a:rPr lang="fa-IR" b="1" dirty="0" smtClean="0"/>
            </a:br>
            <a:r>
              <a:rPr lang="fa-IR" b="1" dirty="0" smtClean="0"/>
              <a:t>3) پرونده پرسنلی (كاغذي/ الکترونیک)</a:t>
            </a:r>
            <a:br>
              <a:rPr lang="fa-IR" b="1" dirty="0" smtClean="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heckerboard(across)">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heckerboard(across)">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checkerboard(across)">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checkerboard(across)">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checkerboard(across)">
                                      <p:cBhvr>
                                        <p:cTn id="47" dur="5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checkerboard(across)">
                                      <p:cBhvr>
                                        <p:cTn id="52" dur="500"/>
                                        <p:tgtEl>
                                          <p:spTgt spid="3">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5" presetClass="entr" presetSubtype="10" fill="hold" grpId="0"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Effect transition="in" filter="checkerboard(across)">
                                      <p:cBhvr>
                                        <p:cTn id="57" dur="500"/>
                                        <p:tgtEl>
                                          <p:spTgt spid="3">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5" presetClass="entr" presetSubtype="10" fill="hold" grpId="0" nodeType="clickEffect">
                                  <p:stCondLst>
                                    <p:cond delay="0"/>
                                  </p:stCondLst>
                                  <p:childTnLst>
                                    <p:set>
                                      <p:cBhvr>
                                        <p:cTn id="61" dur="1" fill="hold">
                                          <p:stCondLst>
                                            <p:cond delay="0"/>
                                          </p:stCondLst>
                                        </p:cTn>
                                        <p:tgtEl>
                                          <p:spTgt spid="3">
                                            <p:txEl>
                                              <p:pRg st="10" end="10"/>
                                            </p:txEl>
                                          </p:spTgt>
                                        </p:tgtEl>
                                        <p:attrNameLst>
                                          <p:attrName>style.visibility</p:attrName>
                                        </p:attrNameLst>
                                      </p:cBhvr>
                                      <p:to>
                                        <p:strVal val="visible"/>
                                      </p:to>
                                    </p:set>
                                    <p:animEffect transition="in" filter="checkerboard(across)">
                                      <p:cBhvr>
                                        <p:cTn id="6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1600200"/>
            <a:ext cx="8786874" cy="4525963"/>
          </a:xfrm>
        </p:spPr>
        <p:txBody>
          <a:bodyPr>
            <a:normAutofit/>
          </a:bodyPr>
          <a:lstStyle/>
          <a:p>
            <a:pPr algn="r" rtl="1"/>
            <a:r>
              <a:rPr lang="fa-IR" dirty="0" smtClean="0"/>
              <a:t>سنجه 1. اطلاعات مربوط به پرونده پرسنلی به صورت فایل کاغذی/ الکترونیکی در دسترس مسئول واحد است.</a:t>
            </a:r>
          </a:p>
          <a:p>
            <a:pPr algn="r" rtl="1"/>
            <a:r>
              <a:rPr lang="fa-IR" dirty="0" smtClean="0"/>
              <a:t>سنجه 2. اصل محرمانه بودن و امنیت اطلاعات رعایت می شود. در صورتی که اختیار دسترسی به فرد دیگری تفویض شده است، مستندات رسمی آن موجود است.</a:t>
            </a:r>
          </a:p>
          <a:p>
            <a:pPr algn="r" rtl="1"/>
            <a:r>
              <a:rPr lang="fa-IR" dirty="0" smtClean="0"/>
              <a:t>سنجه 3. پرونده پرسنلی حاوی تمام موارد ذکر شده در استاندارد است.</a:t>
            </a:r>
          </a:p>
          <a:p>
            <a:pPr algn="r" rtl="1"/>
            <a:r>
              <a:rPr lang="fa-IR" dirty="0" smtClean="0"/>
              <a:t>سنجه 4. مستندات مربوط به سوابق بررسی ها و معاینات دوره ای کارکنان مطابق فرم پنج برگی معاینات دوره ای تکمیل شده موجود است.</a:t>
            </a:r>
            <a:endParaRPr lang="en-US" dirty="0"/>
          </a:p>
        </p:txBody>
      </p:sp>
      <p:sp>
        <p:nvSpPr>
          <p:cNvPr id="2" name="Title 1"/>
          <p:cNvSpPr>
            <a:spLocks noGrp="1"/>
          </p:cNvSpPr>
          <p:nvPr>
            <p:ph type="title"/>
          </p:nvPr>
        </p:nvSpPr>
        <p:spPr/>
        <p:txBody>
          <a:bodyPr/>
          <a:lstStyle/>
          <a:p>
            <a:pPr algn="ctr"/>
            <a:r>
              <a:rPr lang="fa-IR" b="1" dirty="0" smtClean="0"/>
              <a:t>مدیریت و توانمندسازی منابع انسانی</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amond(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diamond(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diamond(in)">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1600200"/>
            <a:ext cx="8643998" cy="4525963"/>
          </a:xfrm>
        </p:spPr>
        <p:txBody>
          <a:bodyPr>
            <a:normAutofit/>
          </a:bodyPr>
          <a:lstStyle/>
          <a:p>
            <a:pPr algn="r" rtl="1"/>
            <a:r>
              <a:rPr lang="fa-IR" b="1" dirty="0" smtClean="0"/>
              <a:t>4 ) در واحد بهداشت حرفه ای، لیستي از همه کارکنان این واحد، در تمام اوقات شبانه روز در دسترس بوده وحداقل شامل موارد ذيل است:</a:t>
            </a:r>
          </a:p>
          <a:p>
            <a:pPr algn="r" rtl="1"/>
            <a:r>
              <a:rPr lang="fa-IR" b="1" dirty="0" smtClean="0"/>
              <a:t>4-1-1 ) نام و نام خانوادگی</a:t>
            </a:r>
          </a:p>
          <a:p>
            <a:pPr algn="r" rtl="1"/>
            <a:r>
              <a:rPr lang="fa-IR" b="1" dirty="0" smtClean="0"/>
              <a:t>4-1-2 ) جزیيات تماس (شامل تلفن و آدرس فرد و خویشاوندان یا دوستانی که در صورت لزوم، از طریق آ نها بتوان با وي تماس گرفت).</a:t>
            </a:r>
          </a:p>
          <a:p>
            <a:pPr algn="r" rtl="1"/>
            <a:r>
              <a:rPr lang="fa-IR" b="1" dirty="0" smtClean="0"/>
              <a:t>4-1-3 )سمت سازماني</a:t>
            </a:r>
          </a:p>
          <a:p>
            <a:pPr algn="r" rtl="1"/>
            <a:r>
              <a:rPr lang="fa-IR" dirty="0" smtClean="0"/>
              <a:t>سنجه . دسترسی شبانه روزي به لیست کارکنان شامل اطلاعات خواسته شده، در استاندارد با رعايت اصل محرمانه بودن و امنيت امکان پذیر است.</a:t>
            </a:r>
            <a:endParaRPr lang="en-US" dirty="0"/>
          </a:p>
        </p:txBody>
      </p:sp>
      <p:sp>
        <p:nvSpPr>
          <p:cNvPr id="2" name="Title 1"/>
          <p:cNvSpPr>
            <a:spLocks noGrp="1"/>
          </p:cNvSpPr>
          <p:nvPr>
            <p:ph type="title"/>
          </p:nvPr>
        </p:nvSpPr>
        <p:spPr/>
        <p:txBody>
          <a:bodyPr/>
          <a:lstStyle/>
          <a:p>
            <a:pPr algn="ctr"/>
            <a:r>
              <a:rPr lang="fa-IR" b="1" dirty="0" smtClean="0"/>
              <a:t>4) لیست کارکنان</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heckerboard(across)">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heckerboard(across)">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600200"/>
            <a:ext cx="8258204" cy="4686320"/>
          </a:xfrm>
        </p:spPr>
        <p:txBody>
          <a:bodyPr>
            <a:normAutofit fontScale="92500" lnSpcReduction="20000"/>
          </a:bodyPr>
          <a:lstStyle/>
          <a:p>
            <a:pPr algn="r" rtl="1"/>
            <a:r>
              <a:rPr lang="fa-IR" b="1" dirty="0" smtClean="0"/>
              <a:t>4- 2) براي مواردي كه نیاز به حضور اورژانسي پرسنل، خارج از لیست نوبتکاری شبانه روزی است، برنامه ريزي انجام شد هاست.</a:t>
            </a:r>
          </a:p>
          <a:p>
            <a:pPr algn="r" rtl="1"/>
            <a:r>
              <a:rPr lang="fa-IR" dirty="0" smtClean="0"/>
              <a:t>سنجه . برنامه اي براي مواردي كه نیاز به حضور اورژانسي پرسنل خارج از لیست نوبت كاري شبانه روزی است، تدوين شده و نحوه فراخواني كاركنان در آن ديده شده است.</a:t>
            </a:r>
          </a:p>
          <a:p>
            <a:pPr algn="r" rtl="1"/>
            <a:r>
              <a:rPr lang="fa-IR" b="1" dirty="0" smtClean="0"/>
              <a:t>4-3 ) محاسبه و چينش كاركنان در هر نوبت کاری، متناسب با حجم کار است.</a:t>
            </a:r>
          </a:p>
          <a:p>
            <a:pPr algn="r" rtl="1"/>
            <a:r>
              <a:rPr lang="fa-IR" dirty="0" smtClean="0"/>
              <a:t>سنجه 1. مستندات نشان ميدهند كه حجم كار حداقل ماهانه مورد بررسي قرار گرفته، مواردي مانند تغيير شيفت هاي كاري، تغيير فصول، تعطيلات، شرايط منطقه اي، قومي و مذهبي و.... در محاسبه نیروی مورد نیاز مد نظر قرار میگیرد.</a:t>
            </a:r>
          </a:p>
          <a:p>
            <a:pPr algn="r" rtl="1"/>
            <a:r>
              <a:rPr lang="fa-IR" dirty="0" smtClean="0"/>
              <a:t>سنجه 2. شواهد و مستندات نشان میدهند چينش نيرو در هر نوبت کاری متناسب با محاسبات صورت گرفته و پيش بيني هاي حاصل از تجربيات گذشته انجام می شود.</a:t>
            </a:r>
            <a:endParaRPr lang="en-US" dirty="0"/>
          </a:p>
        </p:txBody>
      </p:sp>
      <p:sp>
        <p:nvSpPr>
          <p:cNvPr id="2" name="Title 1"/>
          <p:cNvSpPr>
            <a:spLocks noGrp="1"/>
          </p:cNvSpPr>
          <p:nvPr>
            <p:ph type="title"/>
          </p:nvPr>
        </p:nvSpPr>
        <p:spPr/>
        <p:txBody>
          <a:bodyPr/>
          <a:lstStyle/>
          <a:p>
            <a:pPr algn="ctr"/>
            <a:r>
              <a:rPr lang="fa-IR" b="1" dirty="0" smtClean="0"/>
              <a:t>لیست کارکنان(ادامه)</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1600200"/>
            <a:ext cx="8401080" cy="4757758"/>
          </a:xfrm>
        </p:spPr>
        <p:txBody>
          <a:bodyPr>
            <a:normAutofit fontScale="85000" lnSpcReduction="20000"/>
          </a:bodyPr>
          <a:lstStyle/>
          <a:p>
            <a:pPr algn="r" rtl="1"/>
            <a:r>
              <a:rPr lang="fa-IR" b="1" dirty="0" smtClean="0"/>
              <a:t>5 -1) در واحد بهداشت حرفه اي، یک کتابچه / مجموعه توجیهی برای آشنا سازی پرسنل جدید با شرایط عمومی بیمارستان و ویژگی ها و نکات اختصاصی این واحد، موجود است که حداقل شامل موارد ذیل است :</a:t>
            </a:r>
          </a:p>
          <a:p>
            <a:pPr algn="r" rtl="1"/>
            <a:r>
              <a:rPr lang="fa-IR" b="1" dirty="0" smtClean="0"/>
              <a:t>5-1-1 ) معرفی کلی بیمارستان (ازجمله رسالت، چشم انداز، ارز شها، موضوعات مربوط به رعایت حقوق گیرندگان خدمت، ایمنی بیمار، برنامه کنترل عفونت، نقشه</a:t>
            </a:r>
          </a:p>
          <a:p>
            <a:pPr algn="r" rtl="1"/>
            <a:r>
              <a:rPr lang="fa-IR" b="1" dirty="0" smtClean="0"/>
              <a:t>ساختمان موضوعات آتش نشانی، مديريت بحران، مدیریت خطر، ویژگی های فرهنگی وبومی مردم منطقه، نمودار و سلسله مراتب سازمانی، قوانین مربوط به رعایت</a:t>
            </a:r>
          </a:p>
          <a:p>
            <a:pPr algn="r" rtl="1"/>
            <a:r>
              <a:rPr lang="fa-IR" b="1" dirty="0" smtClean="0"/>
              <a:t>استانداردهای پوشش،امور اداری و مالی همچون مرخصی ها، تاخیر و تعجیل، حضور و غیاب،حقوق و مزایا، پاداش و اضافه کار، روند ارتقای شغلی و امکانات رفاهی)</a:t>
            </a:r>
          </a:p>
          <a:p>
            <a:pPr algn="r" rtl="1"/>
            <a:r>
              <a:rPr lang="fa-IR" b="1" dirty="0" smtClean="0"/>
              <a:t>5-1-2 ) معرفي جزیيات و آخرین دستورالعملها، آیین نامه ها و بخشنامه های خاص این واحد و مواردمرتبط با مسئولیتها و شرح وظایف هر فرد</a:t>
            </a:r>
          </a:p>
          <a:p>
            <a:pPr algn="r" rtl="1"/>
            <a:r>
              <a:rPr lang="fa-IR" b="1" dirty="0" smtClean="0"/>
              <a:t>5-1- 3 ) زیر مجموعه ای حاوی اطلاعات مربوط به تمام تجهیزات اختصاصی این واحد.</a:t>
            </a:r>
            <a:endParaRPr lang="en-US" dirty="0"/>
          </a:p>
        </p:txBody>
      </p:sp>
      <p:sp>
        <p:nvSpPr>
          <p:cNvPr id="2" name="Title 1"/>
          <p:cNvSpPr>
            <a:spLocks noGrp="1"/>
          </p:cNvSpPr>
          <p:nvPr>
            <p:ph type="title"/>
          </p:nvPr>
        </p:nvSpPr>
        <p:spPr/>
        <p:txBody>
          <a:bodyPr/>
          <a:lstStyle/>
          <a:p>
            <a:pPr algn="ctr" rtl="1"/>
            <a:r>
              <a:rPr lang="fa-IR" b="1" dirty="0" smtClean="0"/>
              <a:t>5) دوره توجیهی بدو ورود</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heckerboard(across)">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heckerboard(across)">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checkerboard(across)">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r" rtl="1"/>
            <a:r>
              <a:rPr lang="fa-IR" dirty="0" smtClean="0"/>
              <a:t>سنجه 1. بیمارستان كتابچه/ مجموعه توجيهي (كاغذي/ الكترونيك) حاوي سه قسمت عناوين مندرج در استاندارد (معرفي كلي بيمارستان، معرفي جزیيات و آخرين دستورالعمل ها وتجهيزات اختصاصي) را به صورت کاغذی/ الکترونیکی تهیه نموده است.</a:t>
            </a:r>
          </a:p>
          <a:p>
            <a:pPr algn="r" rtl="1"/>
            <a:r>
              <a:rPr lang="fa-IR" dirty="0" smtClean="0"/>
              <a:t>سنجه 2. در اين واحد تمامي كاركنان به كتابچه / مجموعه توجيهي(كاغذي/ الكترونيك) دسترسي دارند.</a:t>
            </a:r>
          </a:p>
          <a:p>
            <a:pPr algn="r" rtl="1"/>
            <a:r>
              <a:rPr lang="fa-IR" dirty="0" smtClean="0"/>
              <a:t>سنجه 3. كاركنان جدید الورود (کارکنانی که طی یکسال قبل از زمان ارزیابی وارد این واحد شده اند) اين واحد از محتويات كتابچه / مجموعه توجيهي مطلع هستند.</a:t>
            </a:r>
          </a:p>
          <a:p>
            <a:pPr algn="r" rtl="1"/>
            <a:r>
              <a:rPr lang="fa-IR" dirty="0" smtClean="0"/>
              <a:t>سنجه 4. تمام افرادی که به عنوان آموزش گیرنده وآموز ش دهنده (جدید الورود) از طرف مراکز آموزشی به این واحد معرفی شده اند از محتویات کتابچه / مجموعه توجیهی مطلع هستند.(در اولین سال اعتباربخشی شامل همه افراد است).</a:t>
            </a:r>
            <a:endParaRPr lang="en-US" dirty="0"/>
          </a:p>
        </p:txBody>
      </p:sp>
      <p:sp>
        <p:nvSpPr>
          <p:cNvPr id="2" name="Title 1"/>
          <p:cNvSpPr>
            <a:spLocks noGrp="1"/>
          </p:cNvSpPr>
          <p:nvPr>
            <p:ph type="title"/>
          </p:nvPr>
        </p:nvSpPr>
        <p:spPr/>
        <p:txBody>
          <a:bodyPr/>
          <a:lstStyle/>
          <a:p>
            <a:pPr algn="ctr" rtl="1"/>
            <a:r>
              <a:rPr lang="fa-IR" dirty="0" smtClean="0"/>
              <a:t>دوره توجیهی بدو ورود(ادامه)</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amond(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diamond(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diamond(in)">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1600200"/>
            <a:ext cx="8786874" cy="4525963"/>
          </a:xfrm>
        </p:spPr>
        <p:txBody>
          <a:bodyPr>
            <a:normAutofit fontScale="92500" lnSpcReduction="10000"/>
          </a:bodyPr>
          <a:lstStyle/>
          <a:p>
            <a:pPr algn="r" rtl="1"/>
            <a:r>
              <a:rPr lang="fa-IR" b="1" dirty="0" smtClean="0"/>
              <a:t>6- 1) آزمون اولیه ی توانمندی کارکنان با توجه به نقشها و مسئولیتهای آنان، انجام میشود.</a:t>
            </a:r>
          </a:p>
          <a:p>
            <a:pPr algn="r" rtl="1"/>
            <a:r>
              <a:rPr lang="fa-IR" dirty="0" smtClean="0"/>
              <a:t>سنجه 1. لیست اقداماتی که کارکنان این واحد جهت عهده دار شدن نقشها و مسئولیت های خود در رده های مختلف شغلی ضروریست در آن توانمند باشند، تدوین شده است.</a:t>
            </a:r>
          </a:p>
          <a:p>
            <a:pPr algn="r" rtl="1"/>
            <a:r>
              <a:rPr lang="fa-IR" dirty="0" smtClean="0"/>
              <a:t>سنجه 2. آزمون اوليه صلاحيت و توانمندي براساس مفاد سنجه ( 1) قبل از شروع به كار يا عهده دار شدن نقش و مسئوليت جديد براي تمام كاركنان جدید الورود اين واحد طراحي شده و اجرا ميشود.</a:t>
            </a:r>
          </a:p>
          <a:p>
            <a:pPr algn="r" rtl="1"/>
            <a:r>
              <a:rPr lang="fa-IR" b="1" dirty="0" smtClean="0"/>
              <a:t>6-2 ) آزمو نهای توانمندی دوره ای حداقل سالی یک بار، برای تمام کارکنان، برگزارمیشوند.</a:t>
            </a:r>
          </a:p>
          <a:p>
            <a:pPr algn="r" rtl="1"/>
            <a:r>
              <a:rPr lang="fa-IR" dirty="0" smtClean="0"/>
              <a:t>سنجه . آزمون دوره اي صلاحيت و توانمندي براي تمامي كاركنان* اين واحد با توجه به برنامه توسعه فردی آنان (</a:t>
            </a:r>
            <a:r>
              <a:rPr lang="en-US" dirty="0" smtClean="0"/>
              <a:t>(PDP </a:t>
            </a:r>
            <a:r>
              <a:rPr lang="fa-IR" dirty="0" smtClean="0"/>
              <a:t>حداقل سالی یک بار اجرا مي شود.</a:t>
            </a:r>
            <a:endParaRPr lang="en-US" dirty="0"/>
          </a:p>
        </p:txBody>
      </p:sp>
      <p:sp>
        <p:nvSpPr>
          <p:cNvPr id="2" name="Title 1"/>
          <p:cNvSpPr>
            <a:spLocks noGrp="1"/>
          </p:cNvSpPr>
          <p:nvPr>
            <p:ph type="title"/>
          </p:nvPr>
        </p:nvSpPr>
        <p:spPr/>
        <p:txBody>
          <a:bodyPr/>
          <a:lstStyle/>
          <a:p>
            <a:pPr algn="ctr" rtl="1"/>
            <a:r>
              <a:rPr lang="fa-IR" b="1" dirty="0" smtClean="0"/>
              <a:t>6 )آزمون صلاحیت و توانمندی کارکنان</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amond(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diamond(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diamond(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diamond(in)">
                                      <p:cBhvr>
                                        <p:cTn id="3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r>
              <a:rPr lang="fa-IR" dirty="0" smtClean="0"/>
              <a:t>1-اگر در زمان اعتباربخشی، زمان آزمون تمام کارکنان مشخص شده اما در مورد برخی از کارکنان هنوز این زمان فرا نرسیده، امتیاز این سنجه و سنجه های مشابه (مانند برگزاری دوره های آموزشی یا انجام مداخلات اصلاحی) داده می شود.</a:t>
            </a:r>
          </a:p>
          <a:p>
            <a:pPr algn="r" rtl="1"/>
            <a:r>
              <a:rPr lang="fa-IR" dirty="0" smtClean="0"/>
              <a:t>2- برنامه توسعه فردی جدولی شامل چهار ستون است که ستون اول آن نیازهای آموزشی، ستون دوم روش پاسخ به نیازهای آموزشی مربوطه، ستون سوم زمان برگزاری دوره آموزشی وستون چهارم نتیجه ارزیابی را مشخص می نماید.</a:t>
            </a:r>
            <a:endParaRPr lang="en-US" dirty="0"/>
          </a:p>
        </p:txBody>
      </p:sp>
      <p:sp>
        <p:nvSpPr>
          <p:cNvPr id="2" name="Title 1"/>
          <p:cNvSpPr>
            <a:spLocks noGrp="1"/>
          </p:cNvSpPr>
          <p:nvPr>
            <p:ph type="title"/>
          </p:nvPr>
        </p:nvSpPr>
        <p:spPr/>
        <p:txBody>
          <a:bodyPr/>
          <a:lstStyle/>
          <a:p>
            <a:pPr algn="ctr"/>
            <a:r>
              <a:rPr lang="fa-IR" dirty="0" smtClean="0"/>
              <a:t>تذكر</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472518" cy="4525963"/>
          </a:xfrm>
        </p:spPr>
        <p:txBody>
          <a:bodyPr>
            <a:normAutofit fontScale="77500" lnSpcReduction="20000"/>
          </a:bodyPr>
          <a:lstStyle/>
          <a:p>
            <a:pPr algn="r" rtl="1"/>
            <a:r>
              <a:rPr lang="fa-IR" b="1" dirty="0" smtClean="0"/>
              <a:t>6-2)اقدامات اصلاحی به منظور رفع نارساییهاي شناسایی شده در آزمون اولیه / دور های توانمندی کارکنان، انجام میگیرد.</a:t>
            </a:r>
          </a:p>
          <a:p>
            <a:pPr algn="r" rtl="1"/>
            <a:r>
              <a:rPr lang="fa-IR" dirty="0" smtClean="0"/>
              <a:t>سنجه 1. نارسايي ها براساس نتايج آزمون هاي توانمندي اوليه شناسايي و اولويت بندي مي شوند.</a:t>
            </a:r>
          </a:p>
          <a:p>
            <a:pPr algn="r" rtl="1"/>
            <a:r>
              <a:rPr lang="fa-IR" dirty="0" smtClean="0"/>
              <a:t>سنجه 2. نارسايي ها براساس نتايج آزمون هاي توانمندي دوره ای شناسايي و اولويت بندي مي شوند.</a:t>
            </a:r>
          </a:p>
          <a:p>
            <a:pPr algn="r" rtl="1"/>
            <a:r>
              <a:rPr lang="fa-IR" dirty="0" smtClean="0"/>
              <a:t>سنجه 3. اقدامات اصلاحي، براساس نتايج آزمون هاي توانمندي اوليه به عمل آمده، اجرا مي شود.</a:t>
            </a:r>
          </a:p>
          <a:p>
            <a:pPr algn="r" rtl="1"/>
            <a:r>
              <a:rPr lang="fa-IR" dirty="0" smtClean="0"/>
              <a:t>سنجه 4. اقدامات اصلاحي، براساس نتايج آزمون هاي توانمندي دوره ای به عمل آمده، اجرا مي شود.</a:t>
            </a:r>
          </a:p>
          <a:p>
            <a:pPr algn="r" rtl="1"/>
            <a:r>
              <a:rPr lang="fa-IR" dirty="0" smtClean="0">
                <a:solidFill>
                  <a:srgbClr val="FF0000"/>
                </a:solidFill>
              </a:rPr>
              <a:t>تذکر</a:t>
            </a:r>
            <a:r>
              <a:rPr lang="fa-IR" dirty="0" smtClean="0"/>
              <a:t>: در امتیاز دهی سنجه ( 4) ارزیابان محترم مد نظر داشته باشند که تاریخ انجام اقدام اصلاحی را کنترل نمایند اگر در زمان انجام ارزیابی به منظور اعتبا ربخشی هنوز تاریخ تعیین شده، جهت اقدام اصلاحی فرا نرسیده است، امتیاز را بدهند اما اگر تاریخ آن گذشته است مستندات مربوطه را کنترل نمایند و پس از مصاحبه با کارکنان مرتبط امتیاز مناسب را مطابق جدول فوق منظور نمایند.</a:t>
            </a:r>
            <a:endParaRPr lang="en-US" dirty="0"/>
          </a:p>
        </p:txBody>
      </p:sp>
      <p:sp>
        <p:nvSpPr>
          <p:cNvPr id="2" name="Title 1"/>
          <p:cNvSpPr>
            <a:spLocks noGrp="1"/>
          </p:cNvSpPr>
          <p:nvPr>
            <p:ph type="title"/>
          </p:nvPr>
        </p:nvSpPr>
        <p:spPr/>
        <p:txBody>
          <a:bodyPr/>
          <a:lstStyle/>
          <a:p>
            <a:pPr algn="ctr"/>
            <a:r>
              <a:rPr lang="fa-IR" b="1" dirty="0" smtClean="0"/>
              <a:t>آزمون صلاحیت و توانمندی کارکنان(ادامه)</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heckerboard(across)">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heckerboard(across)">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checkerboard(across)">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1600200"/>
            <a:ext cx="8572560" cy="4525963"/>
          </a:xfrm>
        </p:spPr>
        <p:txBody>
          <a:bodyPr>
            <a:normAutofit/>
          </a:bodyPr>
          <a:lstStyle/>
          <a:p>
            <a:pPr algn="r" rtl="1"/>
            <a:r>
              <a:rPr lang="fa-IR" b="1" dirty="0" smtClean="0"/>
              <a:t>6- 3) اثربخشي اقدامات اصلاحي انجام شده در جهت ارتقای توانمندي دوره ای كاركنان، مورد بررسي قرار می گیرند.</a:t>
            </a:r>
          </a:p>
          <a:p>
            <a:pPr algn="r" rtl="1"/>
            <a:r>
              <a:rPr lang="fa-IR" dirty="0" smtClean="0"/>
              <a:t>سنجه 1. شاخصهای اثر بخشی اقدامات اصلاحی در دو سطح تعیین شده اند، سطح اول براساس نتایج پیش آزمون و پس آزمون اقدامات اصلاحی و سطح دوم براساس شاخصهای اصلی این واحد مانند میزان رضایت کارکنان، میزان حوادث ناخواسته</a:t>
            </a:r>
          </a:p>
          <a:p>
            <a:pPr algn="r" rtl="1"/>
            <a:r>
              <a:rPr lang="fa-IR" dirty="0" smtClean="0"/>
              <a:t>سنجه 2. اثربخشي اقدامات اصلاحي انجام شده، در جهت ارتقاي توانمندي كاركنان و رفع نارسايي هاي شناسايي شده براساس نتايج آزمو نهاي دوره اي، تحليل شاخص هاي كليدي عملكرد و مبتني بر شواهد بررسي مي گردد.</a:t>
            </a:r>
            <a:endParaRPr lang="en-US" dirty="0"/>
          </a:p>
        </p:txBody>
      </p:sp>
      <p:sp>
        <p:nvSpPr>
          <p:cNvPr id="2" name="Title 1"/>
          <p:cNvSpPr>
            <a:spLocks noGrp="1"/>
          </p:cNvSpPr>
          <p:nvPr>
            <p:ph type="title"/>
          </p:nvPr>
        </p:nvSpPr>
        <p:spPr/>
        <p:txBody>
          <a:bodyPr/>
          <a:lstStyle/>
          <a:p>
            <a:pPr algn="ctr"/>
            <a:r>
              <a:rPr lang="fa-IR" b="1" dirty="0" smtClean="0"/>
              <a:t>آزمون صلاحیت و توانمندی کارکنان</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ar-SA" b="1" dirty="0" smtClean="0"/>
              <a:t>حاکمیت بالینی چارچوبی است که در آن سازمان های ارائه دهنده خدمات در قبال بهبود دائمی در خدمات پاسخگو بوده و یا با ایجاد محیطی که در آن تعالی در خدمات بالینی شکوفا می شود به صیانت از استانداردهای عالی خدمت می پردازد. حاکمیت بالینی فعالیت جدیدی نیست بلکه کارکنان بالینی همیشه نگران ارائه بهترین استانداردها برای بیماران هستند.</a:t>
            </a:r>
            <a:endParaRPr lang="en-US" dirty="0" smtClean="0"/>
          </a:p>
          <a:p>
            <a:pPr algn="r" rtl="1"/>
            <a:endParaRPr lang="en-US" dirty="0"/>
          </a:p>
        </p:txBody>
      </p:sp>
      <p:sp>
        <p:nvSpPr>
          <p:cNvPr id="2" name="Title 1"/>
          <p:cNvSpPr>
            <a:spLocks noGrp="1"/>
          </p:cNvSpPr>
          <p:nvPr>
            <p:ph type="title"/>
          </p:nvPr>
        </p:nvSpPr>
        <p:spPr/>
        <p:txBody>
          <a:bodyPr/>
          <a:lstStyle/>
          <a:p>
            <a:pPr algn="ctr"/>
            <a:r>
              <a:rPr lang="fa-IR" dirty="0" smtClean="0"/>
              <a:t>تعاريف (ادامه)</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928670"/>
            <a:ext cx="8786874" cy="5197493"/>
          </a:xfrm>
        </p:spPr>
        <p:txBody>
          <a:bodyPr>
            <a:normAutofit/>
          </a:bodyPr>
          <a:lstStyle/>
          <a:p>
            <a:pPr algn="r" rtl="1"/>
            <a:r>
              <a:rPr lang="fa-IR" b="1" dirty="0" smtClean="0"/>
              <a:t>7-1 ) واحد بهداشت حرفه اي، یک گزارش ارزیابی سالانه از نیا زهای آموزشی این واحد، در راستای تحقق اهداف برنامه استراتژیک و برنامه بهبودكيفيت سازمان، به واحد آموزش یا کمیته بهبودکیفیت بیمارستان، ارایه می نماید.</a:t>
            </a:r>
          </a:p>
          <a:p>
            <a:pPr algn="r" rtl="1"/>
            <a:r>
              <a:rPr lang="fa-IR" dirty="0" smtClean="0"/>
              <a:t>سنجه 1. شواهد ومستندات نشان ميدهد که واحد بهداشت حرفه ای نیازسنجی آموزشی سالانه کارکنان را براساس شرح وظایف، برنامه استراتژیک، بهبودکیفیت، تحلیل شاخص ها و سیستم گزارش خطاها انجام داده و نتایج را به واحد آموزش یا کمیته بهبودکیفیت بیمارستان تحویل می نماید.</a:t>
            </a:r>
          </a:p>
          <a:p>
            <a:pPr algn="r" rtl="1"/>
            <a:r>
              <a:rPr lang="fa-IR" dirty="0" smtClean="0"/>
              <a:t>سنجه 2. شواهد و مستندات نشان می دهند براساس نیاز سنجی آموزشی انجام شده مطابق سنجه 1 برای تمامی کارکنان این واحد با مشارکت آنان برنامه توسعه فردی تدوین شده است.</a:t>
            </a:r>
          </a:p>
          <a:p>
            <a:pPr algn="r" rtl="1"/>
            <a:endParaRPr lang="fa-IR" dirty="0" smtClean="0"/>
          </a:p>
          <a:p>
            <a:pPr algn="r" rtl="1"/>
            <a:endParaRPr lang="en-US" dirty="0"/>
          </a:p>
        </p:txBody>
      </p:sp>
      <p:sp>
        <p:nvSpPr>
          <p:cNvPr id="2" name="Title 1"/>
          <p:cNvSpPr>
            <a:spLocks noGrp="1"/>
          </p:cNvSpPr>
          <p:nvPr>
            <p:ph type="title"/>
          </p:nvPr>
        </p:nvSpPr>
        <p:spPr>
          <a:xfrm>
            <a:off x="457200" y="274638"/>
            <a:ext cx="8229600" cy="796908"/>
          </a:xfrm>
        </p:spPr>
        <p:txBody>
          <a:bodyPr>
            <a:normAutofit fontScale="90000"/>
          </a:bodyPr>
          <a:lstStyle/>
          <a:p>
            <a:pPr algn="ctr"/>
            <a:r>
              <a:rPr lang="fa-IR" b="1" dirty="0" smtClean="0"/>
              <a:t>7)آموزش و توانمندسازی کارکنان</a:t>
            </a:r>
            <a:br>
              <a:rPr lang="fa-IR" b="1" dirty="0" smtClean="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1600200"/>
            <a:ext cx="8786874" cy="4525963"/>
          </a:xfrm>
        </p:spPr>
        <p:txBody>
          <a:bodyPr>
            <a:normAutofit/>
          </a:bodyPr>
          <a:lstStyle/>
          <a:p>
            <a:pPr algn="r" rtl="1"/>
            <a:r>
              <a:rPr lang="fa-IR" b="1" dirty="0" smtClean="0"/>
              <a:t>7-2) تمام کارکنان، دوره هاي آموزشی لازم را حداقل سالی یک بار، می گذرانند.</a:t>
            </a:r>
          </a:p>
          <a:p>
            <a:pPr algn="r" rtl="1"/>
            <a:r>
              <a:rPr lang="fa-IR" dirty="0" smtClean="0"/>
              <a:t>سنجه . مستندات نشان می دهند تمام کارکنان، دوره هاي آموزشی را براساس برنامه توسعه فردی خود حداقل سالانه می گذرانند.</a:t>
            </a:r>
          </a:p>
          <a:p>
            <a:pPr algn="r" rtl="1"/>
            <a:r>
              <a:rPr lang="fa-IR" b="1" dirty="0" smtClean="0"/>
              <a:t>7-3 ) کارکنان حداقل سالی یک بار در دوره های بازآموزی مدون و غیرمدون رسمی و مرتبط، شرکت می نمایند.</a:t>
            </a:r>
          </a:p>
          <a:p>
            <a:pPr algn="r" rtl="1"/>
            <a:r>
              <a:rPr lang="fa-IR" dirty="0" smtClean="0"/>
              <a:t>سنجه 1. شواهد و مستندات نشان می دهند تمام کارکنان، دوره های بازآموزی مدون را حداقل سالانه می گذرانند.</a:t>
            </a:r>
          </a:p>
          <a:p>
            <a:pPr algn="r" rtl="1"/>
            <a:r>
              <a:rPr lang="fa-IR" dirty="0" smtClean="0"/>
              <a:t>سنجه 2. شواهد و مستندات نشان می دهند تمام کارکنان، دوره های باز آموزی غیر مدون رسمی را حداقل سالانه می گذرانند.</a:t>
            </a:r>
            <a:endParaRPr lang="en-US" dirty="0"/>
          </a:p>
        </p:txBody>
      </p:sp>
      <p:sp>
        <p:nvSpPr>
          <p:cNvPr id="2" name="Title 1"/>
          <p:cNvSpPr>
            <a:spLocks noGrp="1"/>
          </p:cNvSpPr>
          <p:nvPr>
            <p:ph type="title"/>
          </p:nvPr>
        </p:nvSpPr>
        <p:spPr/>
        <p:txBody>
          <a:bodyPr/>
          <a:lstStyle/>
          <a:p>
            <a:pPr algn="ctr"/>
            <a:r>
              <a:rPr lang="fa-IR" b="1" dirty="0" smtClean="0"/>
              <a:t>آموزش و توانمندسازی کارکنان(ادامه)</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heckerboard(across)">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heckerboard(across)">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00174"/>
            <a:ext cx="9144000" cy="4625989"/>
          </a:xfrm>
        </p:spPr>
        <p:txBody>
          <a:bodyPr>
            <a:normAutofit/>
          </a:bodyPr>
          <a:lstStyle/>
          <a:p>
            <a:pPr algn="r" rtl="1"/>
            <a:r>
              <a:rPr lang="fa-IR" b="1" dirty="0" smtClean="0"/>
              <a:t>7-4 )</a:t>
            </a:r>
            <a:r>
              <a:rPr lang="fa-IR" dirty="0" smtClean="0"/>
              <a:t> تمام کارکنان واحد در فواصل زمانی مناسب، آموز شهاي لازم در زمينه اجرای صحیح احياي قلبي- ريوي پایه را دريافت مي نمايند.</a:t>
            </a:r>
          </a:p>
          <a:p>
            <a:pPr algn="r" rtl="1"/>
            <a:r>
              <a:rPr lang="fa-IR" dirty="0" smtClean="0"/>
              <a:t>سنجه . شواهد و مستندات نشان می دهند تمام کارکنان آموزش های لازم در زمینه اجرای صحیح احياي قلبي- ريوي پایه در فواصل زمانی مناسب (حداقل سالانه) می گذرانند.</a:t>
            </a:r>
          </a:p>
          <a:p>
            <a:pPr algn="r" rtl="1"/>
            <a:r>
              <a:rPr lang="fa-IR" dirty="0" smtClean="0"/>
              <a:t>7-5 ) تمام کارکنان در زمينه نقش خود در تشخيص ارز شها و عقايد گیرندگان خدمت و رعايت حقوق آنان به طور مستمرآموزش می بینند.</a:t>
            </a:r>
          </a:p>
          <a:p>
            <a:pPr algn="r" rtl="1"/>
            <a:r>
              <a:rPr lang="fa-IR" dirty="0" smtClean="0"/>
              <a:t>سنجه . شواهد و مستندات نشان می دهند تمامی کارکنان در زمينه ي نقش خود در تشخيص ارز شها و عقايد گیرندگان خدمت و رعايت حقوق آنان بطور مستمر( حداقل سالانه) آموزش می بینند.</a:t>
            </a:r>
            <a:endParaRPr lang="en-US" dirty="0" smtClean="0"/>
          </a:p>
        </p:txBody>
      </p:sp>
      <p:sp>
        <p:nvSpPr>
          <p:cNvPr id="2" name="Title 1"/>
          <p:cNvSpPr>
            <a:spLocks noGrp="1"/>
          </p:cNvSpPr>
          <p:nvPr>
            <p:ph type="title"/>
          </p:nvPr>
        </p:nvSpPr>
        <p:spPr/>
        <p:txBody>
          <a:bodyPr/>
          <a:lstStyle/>
          <a:p>
            <a:pPr algn="ctr"/>
            <a:r>
              <a:rPr lang="fa-IR" b="1" dirty="0" smtClean="0"/>
              <a:t>آموزش و توانمندسازی کارکنان(ادامه)</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heckerboard(across)">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1600200"/>
            <a:ext cx="8472518" cy="4900634"/>
          </a:xfrm>
        </p:spPr>
        <p:txBody>
          <a:bodyPr>
            <a:normAutofit fontScale="62500" lnSpcReduction="20000"/>
          </a:bodyPr>
          <a:lstStyle/>
          <a:p>
            <a:pPr algn="r" rtl="1"/>
            <a:r>
              <a:rPr lang="fa-IR" b="1" dirty="0" smtClean="0"/>
              <a:t>7- 6) تمام کارکنان در زمينه ارتقای مهار تهای رفتاري و ارتباطی خود، به طور مستمرآموزش م یبینند.</a:t>
            </a:r>
          </a:p>
          <a:p>
            <a:pPr algn="r" rtl="1"/>
            <a:r>
              <a:rPr lang="fa-IR" dirty="0" smtClean="0"/>
              <a:t>سنجه . شواهد و مستندات نشان میدهند تمامی كاركنان در زمينه ي ارتقای مهارت های رفتاري وارتباطی خود، به طور مستمر(حداقل سالانه) آموزش می بینند.</a:t>
            </a:r>
          </a:p>
          <a:p>
            <a:pPr algn="r" rtl="1"/>
            <a:r>
              <a:rPr lang="fa-IR" b="1" dirty="0" smtClean="0"/>
              <a:t>7-7 ) تمام کارکنان در زمينه ایمنی بیمار، کنترل عفونت، بهداشت محيط، ايمني و سلامت شغلی،آتش نشاني، مديريت خطر و مدیریت بحران، سالانه آموزش مي بينند.</a:t>
            </a:r>
          </a:p>
          <a:p>
            <a:pPr algn="r" rtl="1"/>
            <a:r>
              <a:rPr lang="fa-IR" dirty="0" smtClean="0"/>
              <a:t>سنجه 1. شواهد و مستندات نشان می دهند تمامی کارکنان دوره آموزشی در زمینه ایمنی بیمار را حداقل سالانه می گذرانند.</a:t>
            </a:r>
          </a:p>
          <a:p>
            <a:pPr algn="r" rtl="1"/>
            <a:r>
              <a:rPr lang="fa-IR" dirty="0" smtClean="0"/>
              <a:t>سنجه 2. شواهد و مستندات نشان می دهند تمامی کارکنان دوره آموزشی در زمینه کنترل عفونت را حداقل سالانه می گذرانند.</a:t>
            </a:r>
          </a:p>
          <a:p>
            <a:pPr algn="r" rtl="1"/>
            <a:r>
              <a:rPr lang="fa-IR" dirty="0" smtClean="0"/>
              <a:t>سنجه 3. شواهد و مستندات نشان می دهند تمامی کارکنان دوره آموزشی در زمینه بهداشت محیط را حداقل سالانه می گذرانند.</a:t>
            </a:r>
          </a:p>
          <a:p>
            <a:pPr algn="r" rtl="1"/>
            <a:r>
              <a:rPr lang="fa-IR" dirty="0" smtClean="0"/>
              <a:t>سنجه 4. شواهد و مستندات نشان می دهند تمامی کارکنان دوره آموزشی در زمینه ایمنی و سلامت شغلی را حداقل سالانه می گذرانند.</a:t>
            </a:r>
          </a:p>
          <a:p>
            <a:pPr algn="r" rtl="1"/>
            <a:r>
              <a:rPr lang="fa-IR" dirty="0" smtClean="0"/>
              <a:t>سنجه 5. شواهد و مستندات نشان میدهند تمامی کارکنان دوره آموزشی در زمینه آتش نشانی را حداقل سالانه می گذرانند.</a:t>
            </a:r>
          </a:p>
          <a:p>
            <a:pPr algn="r" rtl="1"/>
            <a:r>
              <a:rPr lang="fa-IR" dirty="0" smtClean="0"/>
              <a:t>سنجه 6. شواهد و مستندات نشان می دهند تمامی کارکنان دوره آموزشی در زمینه مدیریت خطر را حداقل سالانه می گذرانند.</a:t>
            </a:r>
          </a:p>
          <a:p>
            <a:pPr algn="r" rtl="1"/>
            <a:r>
              <a:rPr lang="fa-IR" dirty="0" smtClean="0"/>
              <a:t>سنجه 7. شواهد و مستندات نشان می دهند تمامی کارکنان دوره آموزشی در زمینه مدیریت بحران را حداقل سالانه می گذرانند.</a:t>
            </a:r>
            <a:endParaRPr lang="en-US" dirty="0"/>
          </a:p>
        </p:txBody>
      </p:sp>
      <p:sp>
        <p:nvSpPr>
          <p:cNvPr id="2" name="Title 1"/>
          <p:cNvSpPr>
            <a:spLocks noGrp="1"/>
          </p:cNvSpPr>
          <p:nvPr>
            <p:ph type="title"/>
          </p:nvPr>
        </p:nvSpPr>
        <p:spPr/>
        <p:txBody>
          <a:bodyPr/>
          <a:lstStyle/>
          <a:p>
            <a:pPr algn="ctr"/>
            <a:r>
              <a:rPr lang="fa-IR" b="1" dirty="0" smtClean="0"/>
              <a:t>آموزش و توانمندسازی کارکنان(ادامه)</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heckerboard(across)">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heckerboard(across)">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checkerboard(across)">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checkerboard(across)">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checkerboard(across)">
                                      <p:cBhvr>
                                        <p:cTn id="47" dur="5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checkerboard(across)">
                                      <p:cBhvr>
                                        <p:cTn id="52" dur="500"/>
                                        <p:tgtEl>
                                          <p:spTgt spid="3">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5" presetClass="entr" presetSubtype="10" fill="hold" grpId="0"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Effect transition="in" filter="checkerboard(across)">
                                      <p:cBhvr>
                                        <p:cTn id="5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643050"/>
            <a:ext cx="9144000" cy="4714908"/>
          </a:xfrm>
        </p:spPr>
        <p:txBody>
          <a:bodyPr/>
          <a:lstStyle/>
          <a:p>
            <a:pPr algn="r" rtl="1"/>
            <a:r>
              <a:rPr lang="fa-IR" b="1" dirty="0" smtClean="0"/>
              <a:t>7- 8) تمام کارکنان این واحد حداقل یکبار در سال، تمرین(</a:t>
            </a:r>
            <a:r>
              <a:rPr lang="en-US" b="1" dirty="0" smtClean="0"/>
              <a:t>(drill </a:t>
            </a:r>
            <a:r>
              <a:rPr lang="fa-IR" b="1" dirty="0" smtClean="0"/>
              <a:t>آتشنشاني،انجام می دهند.</a:t>
            </a:r>
          </a:p>
          <a:p>
            <a:pPr algn="r" rtl="1"/>
            <a:r>
              <a:rPr lang="fa-IR" dirty="0" smtClean="0"/>
              <a:t>سنجه . شواهد و مستندات نشان میدهند دراین واحد تمرین (</a:t>
            </a:r>
            <a:r>
              <a:rPr lang="en-US" dirty="0" smtClean="0"/>
              <a:t>(drill </a:t>
            </a:r>
            <a:r>
              <a:rPr lang="fa-IR" dirty="0" smtClean="0"/>
              <a:t>که عبارت است از تمرین شبیه سازی شده و ساختگی بدون تخلیه و ایجاد استرس برای بیماران جهت پیشگیری،کنترل و بازگشت به حالت اولیه در موارد آتش سوزی، حداقل سالانه برگزار می گردد.</a:t>
            </a:r>
            <a:endParaRPr lang="en-US" dirty="0"/>
          </a:p>
        </p:txBody>
      </p:sp>
      <p:sp>
        <p:nvSpPr>
          <p:cNvPr id="2" name="Title 1"/>
          <p:cNvSpPr>
            <a:spLocks noGrp="1"/>
          </p:cNvSpPr>
          <p:nvPr>
            <p:ph type="title"/>
          </p:nvPr>
        </p:nvSpPr>
        <p:spPr/>
        <p:txBody>
          <a:bodyPr/>
          <a:lstStyle/>
          <a:p>
            <a:pPr algn="ctr"/>
            <a:r>
              <a:rPr lang="fa-IR" b="1" dirty="0" smtClean="0"/>
              <a:t>آموزش و توانمندسازی کارکنان(ادامه)</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600200"/>
            <a:ext cx="9144000" cy="4525963"/>
          </a:xfrm>
        </p:spPr>
        <p:txBody>
          <a:bodyPr>
            <a:normAutofit fontScale="92500"/>
          </a:bodyPr>
          <a:lstStyle/>
          <a:p>
            <a:pPr algn="r" rtl="1"/>
            <a:r>
              <a:rPr lang="fa-IR" b="1" dirty="0" smtClean="0"/>
              <a:t>8-1 ) کتابچه/ مجموعه ایمنی و سلامت شغلی و بهداشت محیط در این واحد موجود و شامل موارد ذیل است:</a:t>
            </a:r>
          </a:p>
          <a:p>
            <a:pPr algn="r" rtl="1"/>
            <a:r>
              <a:rPr lang="fa-IR" b="1" dirty="0" smtClean="0"/>
              <a:t>8-1-1 ) اطلاعات عمومی در ارتباط با ایمنی و سلامت شغلی و بهداشت محیط</a:t>
            </a:r>
          </a:p>
          <a:p>
            <a:pPr algn="r" rtl="1"/>
            <a:r>
              <a:rPr lang="fa-IR" b="1" dirty="0" smtClean="0"/>
              <a:t>8-1-2 ) اطلاعات اختصاصی برای این واحد، شامل وجود و استفاده از وسایل حفاظت فردی</a:t>
            </a:r>
          </a:p>
          <a:p>
            <a:pPr algn="r" rtl="1"/>
            <a:r>
              <a:rPr lang="fa-IR" dirty="0" smtClean="0"/>
              <a:t>سنجه 1. کتابچه/ مجموعه (كاغذي/ الكترونيك) ایمنی و سلامت شغلی و بهداشت محیط با توجه به برنامه مديريت خطر بيمارستان تدوين شده است و در دسترس کارکنان این واحد است.</a:t>
            </a:r>
          </a:p>
          <a:p>
            <a:pPr algn="r" rtl="1"/>
            <a:r>
              <a:rPr lang="fa-IR" dirty="0" smtClean="0"/>
              <a:t>سنجه 2. کتابچه/ مجموعه شامل اطلاعات عمومي مندرج دراستاندارد است.</a:t>
            </a:r>
          </a:p>
          <a:p>
            <a:pPr algn="r" rtl="1"/>
            <a:r>
              <a:rPr lang="fa-IR" dirty="0" smtClean="0"/>
              <a:t>سنجه 3. کتابچه/ مجموعه شامل اطلاعات اختصاصي مندرج دراستاندارد است.</a:t>
            </a:r>
            <a:endParaRPr lang="en-US" dirty="0"/>
          </a:p>
        </p:txBody>
      </p:sp>
      <p:sp>
        <p:nvSpPr>
          <p:cNvPr id="2" name="Title 1"/>
          <p:cNvSpPr>
            <a:spLocks noGrp="1"/>
          </p:cNvSpPr>
          <p:nvPr>
            <p:ph type="title"/>
          </p:nvPr>
        </p:nvSpPr>
        <p:spPr/>
        <p:txBody>
          <a:bodyPr>
            <a:normAutofit fontScale="90000"/>
          </a:bodyPr>
          <a:lstStyle/>
          <a:p>
            <a:pPr algn="ctr"/>
            <a:r>
              <a:rPr lang="fa-IR" b="1" dirty="0" smtClean="0"/>
              <a:t>8) کتابچه/ مجموعه ایمنی و سلامت شغلی و بهداشت محیط</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heckerboard(across)">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heckerboard(across)">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checkerboard(across)">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600200"/>
            <a:ext cx="9144000" cy="4525963"/>
          </a:xfrm>
        </p:spPr>
        <p:txBody>
          <a:bodyPr>
            <a:normAutofit fontScale="92500"/>
          </a:bodyPr>
          <a:lstStyle/>
          <a:p>
            <a:pPr algn="r" rtl="1"/>
            <a:r>
              <a:rPr lang="fa-IR" b="1" dirty="0" smtClean="0"/>
              <a:t>8 ) اطلاع رساني در خصوص جديدترين نكات و رو شهاي ايمن عملكرد و سلامت شغلي ويژه اين واحد، با هدف كاهش خطرات شناسایي شده واحد، از طريق بروشور (جزوه آموزشی) انجام مي شود.</a:t>
            </a:r>
          </a:p>
          <a:p>
            <a:pPr algn="r" rtl="1"/>
            <a:r>
              <a:rPr lang="fa-IR" dirty="0" smtClean="0"/>
              <a:t>سنجه 1. بروشور (جزوه آموزشی) با تاکید بر مهم ترين مطالب کتابچه با توجه به اولويتهاي برنامه مديريت خطر بيمارستان و موارد جدیدي كه هنوز وارد اين ويرايش کتابچه نشده است،تدوين شده و در دسترس کارکنان این واحد است.</a:t>
            </a:r>
          </a:p>
          <a:p>
            <a:pPr algn="r" rtl="1"/>
            <a:r>
              <a:rPr lang="fa-IR" dirty="0" smtClean="0"/>
              <a:t>سنجه 2. کارکنان این واحداز محتویات کتابچه/ مجموعه و بروشور ایمنی، سلامت شغلی وبهداشت محیط مطلع هستند.</a:t>
            </a:r>
          </a:p>
          <a:p>
            <a:pPr algn="r" rtl="1"/>
            <a:r>
              <a:rPr lang="fa-IR" dirty="0" smtClean="0"/>
              <a:t>سنجه 3. کارکنان این واحد مطالب و نکات مندرج در کتابچه / مجموعه و بروشور ایمنی، سلامت شغلی و بهداشت محیط را حین انجام کار رعایت میکنند.</a:t>
            </a:r>
            <a:endParaRPr lang="en-US" dirty="0"/>
          </a:p>
        </p:txBody>
      </p:sp>
      <p:sp>
        <p:nvSpPr>
          <p:cNvPr id="2" name="Title 1"/>
          <p:cNvSpPr>
            <a:spLocks noGrp="1"/>
          </p:cNvSpPr>
          <p:nvPr>
            <p:ph type="title"/>
          </p:nvPr>
        </p:nvSpPr>
        <p:spPr/>
        <p:txBody>
          <a:bodyPr>
            <a:normAutofit fontScale="90000"/>
          </a:bodyPr>
          <a:lstStyle/>
          <a:p>
            <a:pPr algn="ctr"/>
            <a:r>
              <a:rPr lang="fa-IR" b="1" dirty="0" smtClean="0"/>
              <a:t>کتابچه/ مجموعه ایمنی و سلامت شغلی و بهداشت محیط(ادامه)</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heckerboard(across)">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lgn="r" rtl="1"/>
            <a:r>
              <a:rPr lang="fa-IR" b="1" dirty="0" smtClean="0"/>
              <a:t>9-1 ) یک کتابچه/ مجموعه خط مشی ها و رو شها در واحد بهداشت حرفه ای وجود دارد که موضوعات مدیریتی و باليني اين واحد را توصیف م ینماید:</a:t>
            </a:r>
          </a:p>
          <a:p>
            <a:pPr algn="r" rtl="1"/>
            <a:r>
              <a:rPr lang="fa-IR" b="1" dirty="0" smtClean="0"/>
              <a:t>9-1-1 ) خ طمش یها و رو شها در تمام بیمارستان دارای قالب یکسان و یکنواخت هستند.</a:t>
            </a:r>
          </a:p>
          <a:p>
            <a:pPr algn="r" rtl="1"/>
            <a:r>
              <a:rPr lang="fa-IR" b="1" dirty="0" smtClean="0"/>
              <a:t>9-1-2 ) خط مشی ها و رو شها به طور منظم بازنگری ميشوند.</a:t>
            </a:r>
          </a:p>
          <a:p>
            <a:pPr algn="r" rtl="1"/>
            <a:r>
              <a:rPr lang="fa-IR" b="1" dirty="0" smtClean="0"/>
              <a:t>9-1- 3 )خط مشی ها به روشنی مشخص هستند.</a:t>
            </a:r>
          </a:p>
          <a:p>
            <a:pPr algn="r" rtl="1"/>
            <a:r>
              <a:rPr lang="fa-IR" b="1" dirty="0" smtClean="0"/>
              <a:t>9-1-4 )رو شها به روشنی مشخص هستند.</a:t>
            </a:r>
          </a:p>
          <a:p>
            <a:pPr algn="r" rtl="1"/>
            <a:r>
              <a:rPr lang="fa-IR" b="1" dirty="0" smtClean="0"/>
              <a:t>9-1-5 )كتابچه / مجموعه دارای يك فهرست دقیق است.</a:t>
            </a:r>
          </a:p>
          <a:p>
            <a:pPr algn="r" rtl="1"/>
            <a:r>
              <a:rPr lang="fa-IR" b="1" dirty="0" smtClean="0"/>
              <a:t>9-1-6 )كتابچه / مجموعه دارای نمايه مشخص است.</a:t>
            </a:r>
          </a:p>
          <a:p>
            <a:pPr algn="r" rtl="1"/>
            <a:r>
              <a:rPr lang="fa-IR" dirty="0" smtClean="0"/>
              <a:t>سنجه . كتابچه /مجموعه (كاغذي/ الكترونيكي)خط مشی ها و رو شها شامل موارد مندرج در استاندارد در اين واحد موجود و در دسترس تمامي كاركنان است.</a:t>
            </a:r>
            <a:endParaRPr lang="en-US" dirty="0"/>
          </a:p>
        </p:txBody>
      </p:sp>
      <p:sp>
        <p:nvSpPr>
          <p:cNvPr id="3" name="Title 2"/>
          <p:cNvSpPr>
            <a:spLocks noGrp="1"/>
          </p:cNvSpPr>
          <p:nvPr>
            <p:ph type="title"/>
          </p:nvPr>
        </p:nvSpPr>
        <p:spPr/>
        <p:txBody>
          <a:bodyPr/>
          <a:lstStyle/>
          <a:p>
            <a:pPr algn="ctr" rtl="1"/>
            <a:r>
              <a:rPr lang="fa-IR" dirty="0" smtClean="0"/>
              <a:t>9) خط مشی ها و روش ها</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checkerboard(across)">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checkerboard(across)">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checkerboard(across)">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checkerboard(across)">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checkerboard(across)">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checkerboard(across)">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checkerboard(across)">
                                      <p:cBhvr>
                                        <p:cTn id="42" dur="500"/>
                                        <p:tgtEl>
                                          <p:spTgt spid="2">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2">
                                            <p:txEl>
                                              <p:pRg st="7" end="7"/>
                                            </p:txEl>
                                          </p:spTgt>
                                        </p:tgtEl>
                                        <p:attrNameLst>
                                          <p:attrName>style.visibility</p:attrName>
                                        </p:attrNameLst>
                                      </p:cBhvr>
                                      <p:to>
                                        <p:strVal val="visible"/>
                                      </p:to>
                                    </p:set>
                                    <p:animEffect transition="in" filter="checkerboard(across)">
                                      <p:cBhvr>
                                        <p:cTn id="47"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481328"/>
            <a:ext cx="8929718" cy="4525963"/>
          </a:xfrm>
        </p:spPr>
        <p:txBody>
          <a:bodyPr>
            <a:normAutofit fontScale="62500" lnSpcReduction="20000"/>
          </a:bodyPr>
          <a:lstStyle/>
          <a:p>
            <a:pPr algn="r" rtl="1"/>
            <a:r>
              <a:rPr lang="fa-IR" b="1" dirty="0" smtClean="0"/>
              <a:t>9-2-1 ) معاینات پزشکی قبل از استخدام</a:t>
            </a:r>
          </a:p>
          <a:p>
            <a:pPr algn="r" rtl="1"/>
            <a:r>
              <a:rPr lang="fa-IR" b="1" dirty="0" smtClean="0"/>
              <a:t>9-2-2 ) اجرا و ثبت برنامه ایمن سازی</a:t>
            </a:r>
          </a:p>
          <a:p>
            <a:pPr algn="r" rtl="1"/>
            <a:r>
              <a:rPr lang="fa-IR" b="1" dirty="0" smtClean="0"/>
              <a:t>9-2-3 ) رعایت اصول ارگونومی برای مثال نحوه صحیح جابه جایی بار و اجسام سنگین (با استفاده از آیین نامه حفاظتی حمل بار دستی)</a:t>
            </a:r>
          </a:p>
          <a:p>
            <a:pPr algn="r" rtl="1"/>
            <a:r>
              <a:rPr lang="fa-IR" b="1" dirty="0" smtClean="0"/>
              <a:t>9-2-4) ممنوعیت گذاردن درپوش سرنگ و سر سوزن بعد از استفاده (</a:t>
            </a:r>
            <a:r>
              <a:rPr lang="en-US" b="1" dirty="0" smtClean="0"/>
              <a:t>No recapping</a:t>
            </a:r>
            <a:r>
              <a:rPr lang="fa-IR" b="1" dirty="0" smtClean="0"/>
              <a:t>)</a:t>
            </a:r>
          </a:p>
          <a:p>
            <a:pPr algn="r" rtl="1"/>
            <a:r>
              <a:rPr lang="fa-IR" b="1" dirty="0" smtClean="0"/>
              <a:t>9-2-5)فرایند مکتوب برای تکمیل فر مهای اتفاقات و حوادث ناخواسته</a:t>
            </a:r>
          </a:p>
          <a:p>
            <a:pPr algn="r" rtl="1"/>
            <a:r>
              <a:rPr lang="fa-IR" b="1" dirty="0" smtClean="0"/>
              <a:t>9-2-6 ) ملاحظات کارکنان در طی دوره حاملگی</a:t>
            </a:r>
          </a:p>
          <a:p>
            <a:pPr algn="r" rtl="1"/>
            <a:r>
              <a:rPr lang="fa-IR" b="1" dirty="0" smtClean="0"/>
              <a:t>9-2-7 ) دستورالعمل مدیریت خطر دراتفاقات ناخواسته برای مثال: خرابی یک وسیله - غیر ایمن بودن پریز یک وسیله الکتریکی</a:t>
            </a:r>
          </a:p>
          <a:p>
            <a:pPr algn="r" rtl="1"/>
            <a:r>
              <a:rPr lang="fa-IR" b="1" dirty="0" smtClean="0"/>
              <a:t>9-2-8 ) موارد کاربرد و راهنمای عملی استفاده صحیح از وسایل حفاظتی نظیر: گان، ماسک، محافظ چشم، دستكش، كفش و روپوش</a:t>
            </a:r>
          </a:p>
          <a:p>
            <a:pPr algn="r" rtl="1"/>
            <a:r>
              <a:rPr lang="fa-IR" b="1" dirty="0" smtClean="0"/>
              <a:t>9-2-9 )راهنمای الزامات کارکنان در صورت تماس با خون</a:t>
            </a:r>
          </a:p>
          <a:p>
            <a:pPr algn="r" rtl="1"/>
            <a:r>
              <a:rPr lang="fa-IR" b="1" dirty="0" smtClean="0"/>
              <a:t>9-2-10) راهنمای رعایت الزامات بهداشتی – ایمنی کارکنان در صورت تماس با خون و مایعات و بافتهای بدن</a:t>
            </a:r>
          </a:p>
          <a:p>
            <a:pPr algn="r" rtl="1"/>
            <a:r>
              <a:rPr lang="fa-IR" b="1" dirty="0" smtClean="0"/>
              <a:t>9-2-11)نحوه صحيح ریختن مایعات از ظرفی به ظرف دیگر (برای مثال مایعات شیمیایی وخون)</a:t>
            </a:r>
          </a:p>
          <a:p>
            <a:pPr algn="r" rtl="1"/>
            <a:r>
              <a:rPr lang="fa-IR" b="1" dirty="0" smtClean="0"/>
              <a:t>9-2-12 ) استفاده صحيح از برگه هاي اطلاع رسانی در خصوص ايمني مواد(</a:t>
            </a:r>
            <a:r>
              <a:rPr lang="en-US" b="1" dirty="0" smtClean="0"/>
              <a:t>MSDS</a:t>
            </a:r>
            <a:r>
              <a:rPr lang="fa-IR" b="1" dirty="0" smtClean="0"/>
              <a:t>)</a:t>
            </a:r>
          </a:p>
          <a:p>
            <a:pPr algn="r" rtl="1"/>
            <a:r>
              <a:rPr lang="fa-IR" b="1" dirty="0" smtClean="0"/>
              <a:t>9-2-13 )مواجهه با عوامل فیزیکی (صدا، نور، ارتعاش، شرایط جوی، پرتوها، میدا نهای مغناطیسی و..)</a:t>
            </a:r>
          </a:p>
          <a:p>
            <a:pPr algn="r" rtl="1"/>
            <a:r>
              <a:rPr lang="fa-IR" b="1" dirty="0" smtClean="0"/>
              <a:t>9-2 -14)بیماری کارکنان (الزامات کارکنان در صورت ابتلا به انواع بیمار یها)</a:t>
            </a:r>
            <a:endParaRPr lang="en-US" dirty="0"/>
          </a:p>
        </p:txBody>
      </p:sp>
      <p:sp>
        <p:nvSpPr>
          <p:cNvPr id="3" name="Title 2"/>
          <p:cNvSpPr>
            <a:spLocks noGrp="1"/>
          </p:cNvSpPr>
          <p:nvPr>
            <p:ph type="title"/>
          </p:nvPr>
        </p:nvSpPr>
        <p:spPr/>
        <p:txBody>
          <a:bodyPr/>
          <a:lstStyle/>
          <a:p>
            <a:pPr algn="ctr" rtl="1"/>
            <a:r>
              <a:rPr lang="fa-IR" dirty="0" smtClean="0"/>
              <a:t>خط مشي هاي بهداشت حرفه اي</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checkerboard(across)">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checkerboard(across)">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checkerboard(across)">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checkerboard(across)">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checkerboard(across)">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checkerboard(across)">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checkerboard(across)">
                                      <p:cBhvr>
                                        <p:cTn id="42" dur="500"/>
                                        <p:tgtEl>
                                          <p:spTgt spid="2">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2">
                                            <p:txEl>
                                              <p:pRg st="7" end="7"/>
                                            </p:txEl>
                                          </p:spTgt>
                                        </p:tgtEl>
                                        <p:attrNameLst>
                                          <p:attrName>style.visibility</p:attrName>
                                        </p:attrNameLst>
                                      </p:cBhvr>
                                      <p:to>
                                        <p:strVal val="visible"/>
                                      </p:to>
                                    </p:set>
                                    <p:animEffect transition="in" filter="checkerboard(across)">
                                      <p:cBhvr>
                                        <p:cTn id="47" dur="500"/>
                                        <p:tgtEl>
                                          <p:spTgt spid="2">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2">
                                            <p:txEl>
                                              <p:pRg st="8" end="8"/>
                                            </p:txEl>
                                          </p:spTgt>
                                        </p:tgtEl>
                                        <p:attrNameLst>
                                          <p:attrName>style.visibility</p:attrName>
                                        </p:attrNameLst>
                                      </p:cBhvr>
                                      <p:to>
                                        <p:strVal val="visible"/>
                                      </p:to>
                                    </p:set>
                                    <p:animEffect transition="in" filter="checkerboard(across)">
                                      <p:cBhvr>
                                        <p:cTn id="52" dur="500"/>
                                        <p:tgtEl>
                                          <p:spTgt spid="2">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5" presetClass="entr" presetSubtype="10" fill="hold" grpId="0" nodeType="clickEffect">
                                  <p:stCondLst>
                                    <p:cond delay="0"/>
                                  </p:stCondLst>
                                  <p:childTnLst>
                                    <p:set>
                                      <p:cBhvr>
                                        <p:cTn id="56" dur="1" fill="hold">
                                          <p:stCondLst>
                                            <p:cond delay="0"/>
                                          </p:stCondLst>
                                        </p:cTn>
                                        <p:tgtEl>
                                          <p:spTgt spid="2">
                                            <p:txEl>
                                              <p:pRg st="9" end="9"/>
                                            </p:txEl>
                                          </p:spTgt>
                                        </p:tgtEl>
                                        <p:attrNameLst>
                                          <p:attrName>style.visibility</p:attrName>
                                        </p:attrNameLst>
                                      </p:cBhvr>
                                      <p:to>
                                        <p:strVal val="visible"/>
                                      </p:to>
                                    </p:set>
                                    <p:animEffect transition="in" filter="checkerboard(across)">
                                      <p:cBhvr>
                                        <p:cTn id="57" dur="500"/>
                                        <p:tgtEl>
                                          <p:spTgt spid="2">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5" presetClass="entr" presetSubtype="10" fill="hold" grpId="0" nodeType="clickEffect">
                                  <p:stCondLst>
                                    <p:cond delay="0"/>
                                  </p:stCondLst>
                                  <p:childTnLst>
                                    <p:set>
                                      <p:cBhvr>
                                        <p:cTn id="61" dur="1" fill="hold">
                                          <p:stCondLst>
                                            <p:cond delay="0"/>
                                          </p:stCondLst>
                                        </p:cTn>
                                        <p:tgtEl>
                                          <p:spTgt spid="2">
                                            <p:txEl>
                                              <p:pRg st="10" end="10"/>
                                            </p:txEl>
                                          </p:spTgt>
                                        </p:tgtEl>
                                        <p:attrNameLst>
                                          <p:attrName>style.visibility</p:attrName>
                                        </p:attrNameLst>
                                      </p:cBhvr>
                                      <p:to>
                                        <p:strVal val="visible"/>
                                      </p:to>
                                    </p:set>
                                    <p:animEffect transition="in" filter="checkerboard(across)">
                                      <p:cBhvr>
                                        <p:cTn id="62" dur="500"/>
                                        <p:tgtEl>
                                          <p:spTgt spid="2">
                                            <p:txEl>
                                              <p:pRg st="10" end="1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5" presetClass="entr" presetSubtype="10" fill="hold" grpId="0" nodeType="clickEffect">
                                  <p:stCondLst>
                                    <p:cond delay="0"/>
                                  </p:stCondLst>
                                  <p:childTnLst>
                                    <p:set>
                                      <p:cBhvr>
                                        <p:cTn id="66" dur="1" fill="hold">
                                          <p:stCondLst>
                                            <p:cond delay="0"/>
                                          </p:stCondLst>
                                        </p:cTn>
                                        <p:tgtEl>
                                          <p:spTgt spid="2">
                                            <p:txEl>
                                              <p:pRg st="11" end="11"/>
                                            </p:txEl>
                                          </p:spTgt>
                                        </p:tgtEl>
                                        <p:attrNameLst>
                                          <p:attrName>style.visibility</p:attrName>
                                        </p:attrNameLst>
                                      </p:cBhvr>
                                      <p:to>
                                        <p:strVal val="visible"/>
                                      </p:to>
                                    </p:set>
                                    <p:animEffect transition="in" filter="checkerboard(across)">
                                      <p:cBhvr>
                                        <p:cTn id="67" dur="500"/>
                                        <p:tgtEl>
                                          <p:spTgt spid="2">
                                            <p:txEl>
                                              <p:pRg st="11" end="11"/>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5" presetClass="entr" presetSubtype="10" fill="hold" grpId="0" nodeType="clickEffect">
                                  <p:stCondLst>
                                    <p:cond delay="0"/>
                                  </p:stCondLst>
                                  <p:childTnLst>
                                    <p:set>
                                      <p:cBhvr>
                                        <p:cTn id="71" dur="1" fill="hold">
                                          <p:stCondLst>
                                            <p:cond delay="0"/>
                                          </p:stCondLst>
                                        </p:cTn>
                                        <p:tgtEl>
                                          <p:spTgt spid="2">
                                            <p:txEl>
                                              <p:pRg st="12" end="12"/>
                                            </p:txEl>
                                          </p:spTgt>
                                        </p:tgtEl>
                                        <p:attrNameLst>
                                          <p:attrName>style.visibility</p:attrName>
                                        </p:attrNameLst>
                                      </p:cBhvr>
                                      <p:to>
                                        <p:strVal val="visible"/>
                                      </p:to>
                                    </p:set>
                                    <p:animEffect transition="in" filter="checkerboard(across)">
                                      <p:cBhvr>
                                        <p:cTn id="72" dur="500"/>
                                        <p:tgtEl>
                                          <p:spTgt spid="2">
                                            <p:txEl>
                                              <p:pRg st="12" end="12"/>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 presetClass="entr" presetSubtype="10" fill="hold" grpId="0" nodeType="clickEffect">
                                  <p:stCondLst>
                                    <p:cond delay="0"/>
                                  </p:stCondLst>
                                  <p:childTnLst>
                                    <p:set>
                                      <p:cBhvr>
                                        <p:cTn id="76" dur="1" fill="hold">
                                          <p:stCondLst>
                                            <p:cond delay="0"/>
                                          </p:stCondLst>
                                        </p:cTn>
                                        <p:tgtEl>
                                          <p:spTgt spid="2">
                                            <p:txEl>
                                              <p:pRg st="13" end="13"/>
                                            </p:txEl>
                                          </p:spTgt>
                                        </p:tgtEl>
                                        <p:attrNameLst>
                                          <p:attrName>style.visibility</p:attrName>
                                        </p:attrNameLst>
                                      </p:cBhvr>
                                      <p:to>
                                        <p:strVal val="visible"/>
                                      </p:to>
                                    </p:set>
                                    <p:animEffect transition="in" filter="checkerboard(across)">
                                      <p:cBhvr>
                                        <p:cTn id="77" dur="500"/>
                                        <p:tgtEl>
                                          <p:spTgt spid="2">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سنجه:</a:t>
            </a:r>
          </a:p>
          <a:p>
            <a:pPr algn="r" rtl="1"/>
            <a:r>
              <a:rPr lang="fa-IR" dirty="0" smtClean="0"/>
              <a:t>عبارتست از سوالاتي كه پاسخ آن با مشاهده ،مصاحبه و ارائه مستندات به منظور يافتن انطباق و عدم انطباق با استانداردها و دستورالعمل ها طرح شده است.</a:t>
            </a:r>
            <a:endParaRPr lang="en-US" dirty="0"/>
          </a:p>
        </p:txBody>
      </p:sp>
      <p:sp>
        <p:nvSpPr>
          <p:cNvPr id="2" name="Title 1"/>
          <p:cNvSpPr>
            <a:spLocks noGrp="1"/>
          </p:cNvSpPr>
          <p:nvPr>
            <p:ph type="title"/>
          </p:nvPr>
        </p:nvSpPr>
        <p:spPr/>
        <p:txBody>
          <a:bodyPr/>
          <a:lstStyle/>
          <a:p>
            <a:pPr algn="ctr"/>
            <a:r>
              <a:rPr lang="fa-IR" dirty="0" smtClean="0"/>
              <a:t>تعاريف (ادامه)</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amond(in)">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1357298"/>
            <a:ext cx="8858312" cy="4768865"/>
          </a:xfrm>
        </p:spPr>
        <p:txBody>
          <a:bodyPr>
            <a:normAutofit/>
          </a:bodyPr>
          <a:lstStyle/>
          <a:p>
            <a:pPr algn="r" rtl="1"/>
            <a:r>
              <a:rPr lang="fa-IR" dirty="0" smtClean="0"/>
              <a:t>در این کتاب برای هر استاندارد یک یا چند سنجه برای سنجش اجزای آن، تدوین شده است و در ذیل هر سنجه یک جدول راهنمای امتیازدهی قرارگرفته که شامل چهار ستون اصلی مستندات،مشاهدات، مصاحبه و امتیازات است و نشان می دهد ارزیابان برای بررسی میزان اجرایی شدن سنجه ی مربوطه، باید چه مستنداتی را بررسی نموده، چه مواردی را مشاهده نمایند و با چه کسانی مصاحبه کنند و براساس یافته ها، چه امتیازی به آن سنجه بدهند. درکنار هر ستون از حروفی استفاده شد ه است که به ترتیب نشان دهنده ی موارد ذیل هستند:</a:t>
            </a:r>
            <a:endParaRPr lang="en-US" dirty="0" smtClean="0"/>
          </a:p>
          <a:p>
            <a:endParaRPr lang="en-US" dirty="0"/>
          </a:p>
        </p:txBody>
      </p:sp>
      <p:sp>
        <p:nvSpPr>
          <p:cNvPr id="2" name="Title 1"/>
          <p:cNvSpPr>
            <a:spLocks noGrp="1"/>
          </p:cNvSpPr>
          <p:nvPr>
            <p:ph type="title"/>
          </p:nvPr>
        </p:nvSpPr>
        <p:spPr/>
        <p:txBody>
          <a:bodyPr/>
          <a:lstStyle/>
          <a:p>
            <a:pPr algn="ctr" rtl="1"/>
            <a:r>
              <a:rPr lang="fa-IR" dirty="0" smtClean="0"/>
              <a:t>كليات بند1</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a:t>الف: چه مستنداتی بررسی شود</a:t>
            </a:r>
          </a:p>
          <a:p>
            <a:pPr algn="r" rtl="1"/>
            <a:r>
              <a:rPr lang="fa-IR" dirty="0"/>
              <a:t>ب: با چه مشخصاتی</a:t>
            </a:r>
          </a:p>
          <a:p>
            <a:pPr algn="r" rtl="1"/>
            <a:r>
              <a:rPr lang="fa-IR" dirty="0"/>
              <a:t>ج: در کجا</a:t>
            </a:r>
          </a:p>
          <a:p>
            <a:pPr algn="r" rtl="1"/>
            <a:r>
              <a:rPr lang="fa-IR" dirty="0"/>
              <a:t>د: به چه تعداد</a:t>
            </a:r>
            <a:endParaRPr lang="en-US" dirty="0"/>
          </a:p>
        </p:txBody>
      </p:sp>
      <p:sp>
        <p:nvSpPr>
          <p:cNvPr id="2" name="Title 1"/>
          <p:cNvSpPr>
            <a:spLocks noGrp="1"/>
          </p:cNvSpPr>
          <p:nvPr>
            <p:ph type="title"/>
          </p:nvPr>
        </p:nvSpPr>
        <p:spPr/>
        <p:txBody>
          <a:bodyPr/>
          <a:lstStyle/>
          <a:p>
            <a:pPr algn="ctr"/>
            <a:r>
              <a:rPr lang="fa-IR" b="1" dirty="0"/>
              <a:t>ستون مستندات</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amond(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diamond(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diamond(in)">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1428736"/>
            <a:ext cx="8786874" cy="5143536"/>
          </a:xfrm>
        </p:spPr>
        <p:txBody>
          <a:bodyPr>
            <a:normAutofit/>
          </a:bodyPr>
          <a:lstStyle/>
          <a:p>
            <a:pPr algn="r" rtl="1"/>
            <a:r>
              <a:rPr lang="fa-IR" dirty="0"/>
              <a:t>ه: چه چیزی مشاهده شود</a:t>
            </a:r>
          </a:p>
          <a:p>
            <a:pPr algn="r" rtl="1"/>
            <a:r>
              <a:rPr lang="fa-IR" dirty="0"/>
              <a:t>و: در کجا</a:t>
            </a:r>
          </a:p>
          <a:p>
            <a:pPr algn="r" rtl="1"/>
            <a:r>
              <a:rPr lang="fa-IR" dirty="0"/>
              <a:t>ز: به چه تعداد</a:t>
            </a:r>
          </a:p>
          <a:p>
            <a:pPr algn="r" rtl="1"/>
            <a:r>
              <a:rPr lang="fa-IR" dirty="0"/>
              <a:t>ح: چگونه مشاهده شود</a:t>
            </a:r>
          </a:p>
          <a:p>
            <a:pPr algn="r" rtl="1"/>
            <a:r>
              <a:rPr lang="fa-IR" dirty="0"/>
              <a:t>ط: چه مدت زمانی رعایت شده </a:t>
            </a:r>
            <a:r>
              <a:rPr lang="fa-IR" dirty="0" smtClean="0"/>
              <a:t>باشد</a:t>
            </a:r>
          </a:p>
          <a:p>
            <a:pPr algn="r" rtl="1">
              <a:buNone/>
            </a:pPr>
            <a:r>
              <a:rPr lang="fa-IR" dirty="0" smtClean="0"/>
              <a:t>نكته:حرف </a:t>
            </a:r>
            <a:r>
              <a:rPr lang="fa-IR" dirty="0"/>
              <a:t>«ط » بیانگر آن است که سنجه مذکور برای چه مدتی اجرا شده است. به عنوان مثال یک خط مشی و روش ممکن است از یک ماه قبل از انجام ارزیابی، اجرایی شده باشد. با توجه به </a:t>
            </a:r>
            <a:r>
              <a:rPr lang="fa-IR" dirty="0" smtClean="0"/>
              <a:t>نوپا بودن </a:t>
            </a:r>
            <a:r>
              <a:rPr lang="fa-IR" dirty="0"/>
              <a:t>برنامه اعتباربخشی، در سال اول اجرا، این مورد بررسی نمی شود.</a:t>
            </a:r>
            <a:endParaRPr lang="en-US" dirty="0"/>
          </a:p>
        </p:txBody>
      </p:sp>
      <p:sp>
        <p:nvSpPr>
          <p:cNvPr id="2" name="Title 1"/>
          <p:cNvSpPr>
            <a:spLocks noGrp="1"/>
          </p:cNvSpPr>
          <p:nvPr>
            <p:ph type="title"/>
          </p:nvPr>
        </p:nvSpPr>
        <p:spPr/>
        <p:txBody>
          <a:bodyPr/>
          <a:lstStyle/>
          <a:p>
            <a:pPr algn="ctr"/>
            <a:r>
              <a:rPr lang="fa-IR" b="1" dirty="0"/>
              <a:t>ستون مشاهدات</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amond(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diamond(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diamond(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diamond(in)">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diamond(in)">
                                      <p:cBhvr>
                                        <p:cTn id="3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a:t>ی: با چه فرد یا افرادی مصاحبه شود</a:t>
            </a:r>
          </a:p>
          <a:p>
            <a:pPr algn="r" rtl="1"/>
            <a:r>
              <a:rPr lang="fa-IR" dirty="0"/>
              <a:t>ک: چه چیزی پرسیده شود</a:t>
            </a:r>
          </a:p>
          <a:p>
            <a:pPr algn="r" rtl="1"/>
            <a:r>
              <a:rPr lang="fa-IR" dirty="0"/>
              <a:t>ل: در کجا</a:t>
            </a:r>
          </a:p>
          <a:p>
            <a:pPr algn="r" rtl="1"/>
            <a:r>
              <a:rPr lang="fa-IR" dirty="0"/>
              <a:t>م: از چند نفر</a:t>
            </a:r>
            <a:endParaRPr lang="en-US" dirty="0"/>
          </a:p>
        </p:txBody>
      </p:sp>
      <p:sp>
        <p:nvSpPr>
          <p:cNvPr id="2" name="Title 1"/>
          <p:cNvSpPr>
            <a:spLocks noGrp="1"/>
          </p:cNvSpPr>
          <p:nvPr>
            <p:ph type="title"/>
          </p:nvPr>
        </p:nvSpPr>
        <p:spPr/>
        <p:txBody>
          <a:bodyPr/>
          <a:lstStyle/>
          <a:p>
            <a:pPr algn="ctr"/>
            <a:r>
              <a:rPr lang="fa-IR" b="1" dirty="0"/>
              <a:t>ستون مصاحبه</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amond(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diamond(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diamond(in)">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375</TotalTime>
  <Words>5640</Words>
  <Application>Microsoft Office PowerPoint</Application>
  <PresentationFormat>On-screen Show (4:3)</PresentationFormat>
  <Paragraphs>429</Paragraphs>
  <Slides>48</Slides>
  <Notes>0</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Concourse</vt:lpstr>
      <vt:lpstr>راهنمای استفاده از کتاب اعتبار بخشي بيمارستان ها (بهداشت حرفه اي)</vt:lpstr>
      <vt:lpstr>راهنمای استفاده از کتاب</vt:lpstr>
      <vt:lpstr>تعاريف</vt:lpstr>
      <vt:lpstr>تعاريف (ادامه)</vt:lpstr>
      <vt:lpstr>تعاريف (ادامه)</vt:lpstr>
      <vt:lpstr>كليات بند1</vt:lpstr>
      <vt:lpstr>ستون مستندات</vt:lpstr>
      <vt:lpstr>ستون مشاهدات</vt:lpstr>
      <vt:lpstr>ستون مصاحبه</vt:lpstr>
      <vt:lpstr>ستون امتياز</vt:lpstr>
      <vt:lpstr>مثال</vt:lpstr>
      <vt:lpstr>كليات بند2</vt:lpstr>
      <vt:lpstr>مثال</vt:lpstr>
      <vt:lpstr>كليات بند3</vt:lpstr>
      <vt:lpstr>كليات بند4</vt:lpstr>
      <vt:lpstr>كليات بند5</vt:lpstr>
      <vt:lpstr>كليات بند6</vt:lpstr>
      <vt:lpstr>كليات بند7</vt:lpstr>
      <vt:lpstr>Slide 19</vt:lpstr>
      <vt:lpstr>1) برنامه استراتژیک</vt:lpstr>
      <vt:lpstr>برنامه استراتژیک(ادامه)</vt:lpstr>
      <vt:lpstr>برنامه استراتژیک(ادامه)</vt:lpstr>
      <vt:lpstr>برنامه استراتژیک(ادامه)</vt:lpstr>
      <vt:lpstr>برنامه استراتژیک(ادامه)</vt:lpstr>
      <vt:lpstr>تذكر</vt:lpstr>
      <vt:lpstr>برنامه استراتژیک(ادامه)</vt:lpstr>
      <vt:lpstr>2) مسئول واحد</vt:lpstr>
      <vt:lpstr>مسئول واحد(ادامه)</vt:lpstr>
      <vt:lpstr>مسئول واحد(ادامه)</vt:lpstr>
      <vt:lpstr>مدیریت و توانمندسازی منابع انسانی 3) پرونده پرسنلی (كاغذي/ الکترونیک) </vt:lpstr>
      <vt:lpstr>مدیریت و توانمندسازی منابع انسانی</vt:lpstr>
      <vt:lpstr>4) لیست کارکنان</vt:lpstr>
      <vt:lpstr>لیست کارکنان(ادامه)</vt:lpstr>
      <vt:lpstr>5) دوره توجیهی بدو ورود</vt:lpstr>
      <vt:lpstr>دوره توجیهی بدو ورود(ادامه)</vt:lpstr>
      <vt:lpstr>6 )آزمون صلاحیت و توانمندی کارکنان</vt:lpstr>
      <vt:lpstr>تذكر</vt:lpstr>
      <vt:lpstr>آزمون صلاحیت و توانمندی کارکنان(ادامه)</vt:lpstr>
      <vt:lpstr>آزمون صلاحیت و توانمندی کارکنان</vt:lpstr>
      <vt:lpstr>7)آموزش و توانمندسازی کارکنان </vt:lpstr>
      <vt:lpstr>آموزش و توانمندسازی کارکنان(ادامه)</vt:lpstr>
      <vt:lpstr>آموزش و توانمندسازی کارکنان(ادامه)</vt:lpstr>
      <vt:lpstr>آموزش و توانمندسازی کارکنان(ادامه)</vt:lpstr>
      <vt:lpstr>آموزش و توانمندسازی کارکنان(ادامه)</vt:lpstr>
      <vt:lpstr>8) کتابچه/ مجموعه ایمنی و سلامت شغلی و بهداشت محیط</vt:lpstr>
      <vt:lpstr>کتابچه/ مجموعه ایمنی و سلامت شغلی و بهداشت محیط(ادامه)</vt:lpstr>
      <vt:lpstr>9) خط مشی ها و روش ها</vt:lpstr>
      <vt:lpstr>خط مشي هاي بهداشت حرفه اي</vt:lpstr>
    </vt:vector>
  </TitlesOfParts>
  <Company>MRT Win2Farsi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راهنمای استفاده از کتاب اعتبار بخشي بيمارستان ها (بهداشت حرفه اي</dc:title>
  <dc:creator>morazavi</dc:creator>
  <cp:lastModifiedBy>morazavi</cp:lastModifiedBy>
  <cp:revision>46</cp:revision>
  <dcterms:created xsi:type="dcterms:W3CDTF">2013-09-26T06:55:23Z</dcterms:created>
  <dcterms:modified xsi:type="dcterms:W3CDTF">2013-10-03T08:00:51Z</dcterms:modified>
</cp:coreProperties>
</file>