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8" r:id="rId1"/>
  </p:sldMasterIdLst>
  <p:notesMasterIdLst>
    <p:notesMasterId r:id="rId25"/>
  </p:notesMasterIdLst>
  <p:sldIdLst>
    <p:sldId id="275" r:id="rId2"/>
    <p:sldId id="288" r:id="rId3"/>
    <p:sldId id="303" r:id="rId4"/>
    <p:sldId id="304" r:id="rId5"/>
    <p:sldId id="305" r:id="rId6"/>
    <p:sldId id="307" r:id="rId7"/>
    <p:sldId id="308" r:id="rId8"/>
    <p:sldId id="310" r:id="rId9"/>
    <p:sldId id="309" r:id="rId10"/>
    <p:sldId id="289" r:id="rId11"/>
    <p:sldId id="290" r:id="rId12"/>
    <p:sldId id="291" r:id="rId13"/>
    <p:sldId id="306" r:id="rId14"/>
    <p:sldId id="294" r:id="rId15"/>
    <p:sldId id="295" r:id="rId16"/>
    <p:sldId id="296" r:id="rId17"/>
    <p:sldId id="297" r:id="rId18"/>
    <p:sldId id="298" r:id="rId19"/>
    <p:sldId id="300" r:id="rId20"/>
    <p:sldId id="302" r:id="rId21"/>
    <p:sldId id="301" r:id="rId22"/>
    <p:sldId id="299" r:id="rId23"/>
    <p:sldId id="258" r:id="rId24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15ADA664-ABD1-4B18-AB6A-5D24BBDB3C41}" type="datetimeFigureOut">
              <a:rPr lang="fa-IR" smtClean="0"/>
              <a:pPr/>
              <a:t>11/24/1437</a:t>
            </a:fld>
            <a:endParaRPr lang="fa-I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fa-I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F41C3E4F-8B46-4471-AA57-2B0BEF4A811A}" type="slidenum">
              <a:rPr lang="fa-IR" smtClean="0"/>
              <a:pPr/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209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a-IR" smtClean="0"/>
          </a:p>
        </p:txBody>
      </p:sp>
      <p:sp>
        <p:nvSpPr>
          <p:cNvPr id="132100" name="Slide Number Placeholder 3"/>
          <p:cNvSpPr txBox="1">
            <a:spLocks noGrp="1"/>
          </p:cNvSpPr>
          <p:nvPr/>
        </p:nvSpPr>
        <p:spPr bwMode="auto">
          <a:xfrm>
            <a:off x="1588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defTabSz="912813" rtl="1"/>
            <a:fld id="{EAE77EB0-9670-4E90-BB19-AF4163662D47}" type="slidenum">
              <a:rPr lang="ar-SA" sz="1200">
                <a:latin typeface="Calibri" pitchFamily="34" charset="0"/>
              </a:rPr>
              <a:pPr defTabSz="912813" rtl="1"/>
              <a:t>23</a:t>
            </a:fld>
            <a:endParaRPr lang="en-US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" Target="../slides/slide23.xml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slide" Target="../slides/slide10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slide" Target="../slides/slide23.xml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slide" Target="../slides/slide10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slide" Target="../slides/slide23.xml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slide" Target="../slides/slide10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bg>
      <p:bgPr>
        <a:blipFill dpi="0" rotWithShape="1">
          <a:blip r:embed="rId2" cstate="print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val 6">
            <a:hlinkClick r:id="rId3" action="ppaction://hlinksldjump"/>
          </p:cNvPr>
          <p:cNvSpPr/>
          <p:nvPr/>
        </p:nvSpPr>
        <p:spPr>
          <a:xfrm>
            <a:off x="3044858" y="5580668"/>
            <a:ext cx="537328" cy="537328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8" name="Oval 7"/>
          <p:cNvSpPr/>
          <p:nvPr/>
        </p:nvSpPr>
        <p:spPr>
          <a:xfrm>
            <a:off x="3649744" y="5580668"/>
            <a:ext cx="537328" cy="537328"/>
          </a:xfrm>
          <a:prstGeom prst="ellipse">
            <a:avLst/>
          </a:prstGeom>
          <a:solidFill>
            <a:srgbClr val="A6A6A6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9" name="Oval 8">
            <a:hlinkClick r:id="" action="ppaction://hlinkshowjump?jump=nextslide" tooltip="بعد"/>
          </p:cNvPr>
          <p:cNvSpPr/>
          <p:nvPr/>
        </p:nvSpPr>
        <p:spPr>
          <a:xfrm>
            <a:off x="4254630" y="5580668"/>
            <a:ext cx="537328" cy="537328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0" name="Oval 9">
            <a:hlinkClick r:id="rId4" action="ppaction://hlinksldjump"/>
          </p:cNvPr>
          <p:cNvSpPr/>
          <p:nvPr/>
        </p:nvSpPr>
        <p:spPr>
          <a:xfrm>
            <a:off x="4878370" y="5580668"/>
            <a:ext cx="537328" cy="537328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1" name="Oval 10">
            <a:hlinkClick r:id="" action="ppaction://hlinkshowjump?jump=endshow"/>
          </p:cNvPr>
          <p:cNvSpPr/>
          <p:nvPr/>
        </p:nvSpPr>
        <p:spPr>
          <a:xfrm>
            <a:off x="5484827" y="5580668"/>
            <a:ext cx="537328" cy="537328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</p:spTree>
    <p:extLst>
      <p:ext uri="{BB962C8B-B14F-4D97-AF65-F5344CB8AC3E}">
        <p14:creationId xmlns="" xmlns:p14="http://schemas.microsoft.com/office/powerpoint/2010/main" val="1196784198"/>
      </p:ext>
    </p:extLst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درباره ما">
    <p:bg>
      <p:bgPr>
        <a:blipFill dpi="0" rotWithShape="1">
          <a:blip r:embed="rId2" cstate="print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591370"/>
            <a:ext cx="7886700" cy="426725"/>
          </a:xfrm>
          <a:prstGeom prst="rect">
            <a:avLst/>
          </a:prstGeom>
        </p:spPr>
        <p:txBody>
          <a:bodyPr/>
          <a:lstStyle>
            <a:lvl1pPr algn="ctr">
              <a:defRPr sz="2800" baseline="0">
                <a:solidFill>
                  <a:srgbClr val="FFC000"/>
                </a:solidFill>
                <a:latin typeface="+mj-lt"/>
                <a:cs typeface="B Titr" pitchFamily="2" charset="-78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090340"/>
            <a:ext cx="7886700" cy="43513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000">
                <a:solidFill>
                  <a:schemeClr val="bg1"/>
                </a:solidFill>
                <a:cs typeface="B Titr" pitchFamily="2" charset="-78"/>
              </a:defRPr>
            </a:lvl1pPr>
            <a:lvl2pPr marL="457200" indent="0">
              <a:buNone/>
              <a:defRPr sz="4000">
                <a:solidFill>
                  <a:schemeClr val="bg1"/>
                </a:solidFill>
                <a:cs typeface="B Titr" pitchFamily="2" charset="-78"/>
              </a:defRPr>
            </a:lvl2pPr>
            <a:lvl3pPr marL="914400" indent="0">
              <a:buNone/>
              <a:defRPr sz="4000">
                <a:solidFill>
                  <a:schemeClr val="bg1"/>
                </a:solidFill>
                <a:cs typeface="B Titr" pitchFamily="2" charset="-78"/>
              </a:defRPr>
            </a:lvl3pPr>
            <a:lvl4pPr marL="1371600" indent="0">
              <a:buNone/>
              <a:defRPr sz="4000">
                <a:solidFill>
                  <a:schemeClr val="bg1"/>
                </a:solidFill>
                <a:cs typeface="B Titr" pitchFamily="2" charset="-78"/>
              </a:defRPr>
            </a:lvl4pPr>
            <a:lvl5pPr marL="1828800" indent="0">
              <a:buNone/>
              <a:defRPr sz="4000">
                <a:solidFill>
                  <a:schemeClr val="bg1"/>
                </a:solidFill>
                <a:cs typeface="B Titr" pitchFamily="2" charset="-78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Oval 3">
            <a:hlinkClick r:id="rId3" action="ppaction://hlinksldjump"/>
          </p:cNvPr>
          <p:cNvSpPr/>
          <p:nvPr/>
        </p:nvSpPr>
        <p:spPr>
          <a:xfrm>
            <a:off x="3044858" y="5580668"/>
            <a:ext cx="537328" cy="537328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5" name="Oval 4">
            <a:hlinkClick r:id="" action="ppaction://hlinkshowjump?jump=previousslide" tooltip="قبل"/>
          </p:cNvPr>
          <p:cNvSpPr/>
          <p:nvPr/>
        </p:nvSpPr>
        <p:spPr>
          <a:xfrm>
            <a:off x="3649744" y="5580668"/>
            <a:ext cx="537328" cy="537328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6" name="Oval 5">
            <a:hlinkClick r:id="" action="ppaction://hlinkshowjump?jump=nextslide" tooltip="بعد"/>
          </p:cNvPr>
          <p:cNvSpPr/>
          <p:nvPr/>
        </p:nvSpPr>
        <p:spPr>
          <a:xfrm>
            <a:off x="4254630" y="5580668"/>
            <a:ext cx="537328" cy="537328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7" name="Oval 6">
            <a:hlinkClick r:id="rId4" action="ppaction://hlinksldjump"/>
          </p:cNvPr>
          <p:cNvSpPr/>
          <p:nvPr/>
        </p:nvSpPr>
        <p:spPr>
          <a:xfrm>
            <a:off x="4878370" y="5580668"/>
            <a:ext cx="537328" cy="537328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8" name="Oval 7">
            <a:hlinkClick r:id="" action="ppaction://hlinkshowjump?jump=endshow"/>
          </p:cNvPr>
          <p:cNvSpPr/>
          <p:nvPr/>
        </p:nvSpPr>
        <p:spPr>
          <a:xfrm>
            <a:off x="5484827" y="5580668"/>
            <a:ext cx="537328" cy="537328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</p:spTree>
    <p:extLst>
      <p:ext uri="{BB962C8B-B14F-4D97-AF65-F5344CB8AC3E}">
        <p14:creationId xmlns="" xmlns:p14="http://schemas.microsoft.com/office/powerpoint/2010/main" val="1607298263"/>
      </p:ext>
    </p:extLst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درباره برنامه">
    <p:bg>
      <p:bgPr>
        <a:blipFill dpi="0" rotWithShape="1">
          <a:blip r:embed="rId2" cstate="print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628650" y="591370"/>
            <a:ext cx="7886700" cy="426725"/>
          </a:xfrm>
          <a:prstGeom prst="rect">
            <a:avLst/>
          </a:prstGeom>
        </p:spPr>
        <p:txBody>
          <a:bodyPr/>
          <a:lstStyle>
            <a:lvl1pPr algn="r" rtl="0">
              <a:defRPr sz="2800" baseline="0">
                <a:solidFill>
                  <a:srgbClr val="FFC000"/>
                </a:solidFill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628650" y="1090340"/>
            <a:ext cx="7886700" cy="43513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bg1"/>
                </a:solidFill>
              </a:defRPr>
            </a:lvl2pPr>
            <a:lvl3pPr marL="914400" indent="0">
              <a:buNone/>
              <a:defRPr sz="2000">
                <a:solidFill>
                  <a:schemeClr val="bg1"/>
                </a:solidFill>
              </a:defRPr>
            </a:lvl3pPr>
            <a:lvl4pPr marL="1371600" indent="0">
              <a:buNone/>
              <a:defRPr sz="2000">
                <a:solidFill>
                  <a:schemeClr val="bg1"/>
                </a:solidFill>
              </a:defRPr>
            </a:lvl4pPr>
            <a:lvl5pPr marL="1828800" indent="0">
              <a:buNone/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Oval 6">
            <a:hlinkClick r:id="rId3" action="ppaction://hlinksldjump"/>
          </p:cNvPr>
          <p:cNvSpPr/>
          <p:nvPr/>
        </p:nvSpPr>
        <p:spPr>
          <a:xfrm>
            <a:off x="3044858" y="5580668"/>
            <a:ext cx="537328" cy="537328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8" name="Oval 7">
            <a:hlinkClick r:id="" action="ppaction://hlinkshowjump?jump=previousslide" tooltip="قبل"/>
          </p:cNvPr>
          <p:cNvSpPr/>
          <p:nvPr/>
        </p:nvSpPr>
        <p:spPr>
          <a:xfrm>
            <a:off x="3649744" y="5580668"/>
            <a:ext cx="537328" cy="537328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9" name="Oval 8">
            <a:hlinkClick r:id="" action="ppaction://hlinkshowjump?jump=nextslide" tooltip="بعد"/>
          </p:cNvPr>
          <p:cNvSpPr/>
          <p:nvPr/>
        </p:nvSpPr>
        <p:spPr>
          <a:xfrm>
            <a:off x="4254630" y="5580668"/>
            <a:ext cx="537328" cy="537328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0" name="Oval 9">
            <a:hlinkClick r:id="rId4" action="ppaction://hlinksldjump"/>
          </p:cNvPr>
          <p:cNvSpPr/>
          <p:nvPr/>
        </p:nvSpPr>
        <p:spPr>
          <a:xfrm>
            <a:off x="4878370" y="5580668"/>
            <a:ext cx="537328" cy="537328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1" name="Oval 10">
            <a:hlinkClick r:id="" action="ppaction://hlinkshowjump?jump=endshow"/>
          </p:cNvPr>
          <p:cNvSpPr/>
          <p:nvPr/>
        </p:nvSpPr>
        <p:spPr>
          <a:xfrm>
            <a:off x="5484827" y="5580668"/>
            <a:ext cx="537328" cy="537328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</p:spTree>
    <p:extLst>
      <p:ext uri="{BB962C8B-B14F-4D97-AF65-F5344CB8AC3E}">
        <p14:creationId xmlns="" xmlns:p14="http://schemas.microsoft.com/office/powerpoint/2010/main" val="3746944081"/>
      </p:ext>
    </p:extLst>
  </p:cSld>
  <p:clrMapOvr>
    <a:masterClrMapping/>
  </p:clrMapOvr>
  <p:transition spd="med"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/>
          <a:lstStyle/>
          <a:p>
            <a:fld id="{1CD73DA9-C51D-4DDF-9768-57FF707D0401}" type="datetimeFigureOut">
              <a:rPr lang="fa-IR" smtClean="0"/>
              <a:pPr/>
              <a:t>11/24/1437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</p:spPr>
        <p:txBody>
          <a:bodyPr/>
          <a:lstStyle/>
          <a:p>
            <a:fld id="{D1D2DA58-C8D6-493D-8607-D8B0E88AB631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 spd="med"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11284037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3" r:id="rId4"/>
  </p:sldLayoutIdLst>
  <p:transition spd="med">
    <p:dissolve/>
  </p:transition>
  <p:timing>
    <p:tnLst>
      <p:par>
        <p:cTn id="1" dur="indefinite" restart="never" nodeType="tmRoot"/>
      </p:par>
    </p:tnLst>
  </p:timing>
  <p:txStyles>
    <p:titleStyle>
      <a:lvl1pPr algn="l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6.gif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هدف کلی</a:t>
            </a:r>
            <a:endParaRPr lang="fa-IR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2132856"/>
            <a:ext cx="7886700" cy="2122636"/>
          </a:xfrm>
        </p:spPr>
        <p:txBody>
          <a:bodyPr/>
          <a:lstStyle/>
          <a:p>
            <a:r>
              <a:rPr lang="ar-SA" dirty="0" smtClean="0"/>
              <a:t>ارتقای کمی و کیفی خدمات بهداشت حرفه ای توسط بخش خصوصی- دولتی در برنامه مقابله با صدا در محيط كار</a:t>
            </a:r>
            <a:endParaRPr lang="fa-IR" dirty="0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404664"/>
            <a:ext cx="7886700" cy="720080"/>
          </a:xfrm>
        </p:spPr>
        <p:txBody>
          <a:bodyPr/>
          <a:lstStyle/>
          <a:p>
            <a:r>
              <a:rPr lang="fa-IR" sz="4400" dirty="0" smtClean="0"/>
              <a:t>فعالیت ها</a:t>
            </a:r>
            <a:endParaRPr lang="fa-IR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090340"/>
            <a:ext cx="8352928" cy="4351338"/>
          </a:xfrm>
        </p:spPr>
        <p:txBody>
          <a:bodyPr/>
          <a:lstStyle/>
          <a:p>
            <a:pPr algn="just"/>
            <a:r>
              <a:rPr lang="ar-SA" dirty="0" smtClean="0"/>
              <a:t>نظارت براجرای برنامه های بهداشت حرفه ای در خصوص مراحل برنامه مقابله با صدا</a:t>
            </a:r>
            <a:endParaRPr lang="fa-IR" dirty="0" smtClean="0"/>
          </a:p>
          <a:p>
            <a:pPr algn="just"/>
            <a:r>
              <a:rPr lang="fa-IR" dirty="0" smtClean="0"/>
              <a:t>مروری بر اصول علمی صدا،اندازه گیرو کنترل آن</a:t>
            </a:r>
          </a:p>
          <a:p>
            <a:pPr algn="just"/>
            <a:r>
              <a:rPr lang="fa-IR" dirty="0" smtClean="0"/>
              <a:t>مرور</a:t>
            </a:r>
            <a:r>
              <a:rPr lang="ar-SA" dirty="0" smtClean="0"/>
              <a:t> نحوه استفاده از فرم ها و دستورالعمل هاي ابلاغي مركز سلامت</a:t>
            </a:r>
            <a:endParaRPr lang="fa-IR" dirty="0" smtClean="0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32656"/>
            <a:ext cx="7886700" cy="1080120"/>
          </a:xfrm>
        </p:spPr>
        <p:txBody>
          <a:bodyPr/>
          <a:lstStyle/>
          <a:p>
            <a:r>
              <a:rPr lang="fa-IR" sz="6600" dirty="0" smtClean="0"/>
              <a:t>فعالیت ها</a:t>
            </a:r>
            <a:endParaRPr lang="fa-IR" sz="6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556792"/>
            <a:ext cx="7886700" cy="3884886"/>
          </a:xfrm>
        </p:spPr>
        <p:txBody>
          <a:bodyPr/>
          <a:lstStyle/>
          <a:p>
            <a:pPr algn="just"/>
            <a:r>
              <a:rPr lang="fa-IR" dirty="0" smtClean="0">
                <a:solidFill>
                  <a:schemeClr val="accent4"/>
                </a:solidFill>
              </a:rPr>
              <a:t>غربالگری</a:t>
            </a:r>
            <a:r>
              <a:rPr lang="fa-IR" dirty="0" smtClean="0"/>
              <a:t> و شناسایی </a:t>
            </a:r>
            <a:r>
              <a:rPr lang="fa-IR" dirty="0" smtClean="0"/>
              <a:t>کارگاههای دارای عامل صدا در هر یک از مناطق بازرسی</a:t>
            </a:r>
          </a:p>
          <a:p>
            <a:pPr algn="just"/>
            <a:r>
              <a:rPr lang="fa-IR" dirty="0" smtClean="0"/>
              <a:t>اندازه گیری و ارزیابی صدا به روش علمی</a:t>
            </a:r>
          </a:p>
          <a:p>
            <a:pPr algn="just"/>
            <a:r>
              <a:rPr lang="fa-IR" dirty="0" smtClean="0"/>
              <a:t>مراحل نظارت بر اندازه گیری ها تدوین </a:t>
            </a:r>
            <a:r>
              <a:rPr lang="fa-IR" dirty="0" smtClean="0"/>
              <a:t>شود.</a:t>
            </a:r>
            <a:endParaRPr lang="fa-IR" dirty="0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sz="4400" dirty="0" smtClean="0"/>
              <a:t>برنامه حفاظت از شنوایی</a:t>
            </a:r>
            <a:r>
              <a:rPr lang="en-US" sz="4400" dirty="0" smtClean="0"/>
              <a:t/>
            </a:r>
            <a:br>
              <a:rPr lang="en-US" sz="4400" dirty="0" smtClean="0"/>
            </a:b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484784"/>
            <a:ext cx="7886700" cy="4351338"/>
          </a:xfrm>
        </p:spPr>
        <p:txBody>
          <a:bodyPr/>
          <a:lstStyle/>
          <a:p>
            <a:pPr lvl="0" algn="just"/>
            <a:r>
              <a:rPr lang="ar-SA" sz="3200" dirty="0" smtClean="0"/>
              <a:t>بررسی </a:t>
            </a:r>
            <a:r>
              <a:rPr lang="ar-SA" sz="3200" dirty="0" smtClean="0"/>
              <a:t>صدا در محیط کار و ارزیابی مواجهه </a:t>
            </a:r>
            <a:r>
              <a:rPr lang="ar-SA" sz="3200" dirty="0" smtClean="0"/>
              <a:t>کارگران</a:t>
            </a:r>
            <a:endParaRPr lang="fa-IR" sz="3200" dirty="0" smtClean="0"/>
          </a:p>
          <a:p>
            <a:pPr lvl="0" algn="just">
              <a:buFont typeface="Arial" pitchFamily="34" charset="0"/>
              <a:buChar char="•"/>
            </a:pPr>
            <a:r>
              <a:rPr lang="ar-SA" sz="3200" dirty="0" smtClean="0">
                <a:solidFill>
                  <a:schemeClr val="accent4"/>
                </a:solidFill>
              </a:rPr>
              <a:t>آموزش </a:t>
            </a:r>
            <a:r>
              <a:rPr lang="ar-SA" sz="3200" dirty="0" smtClean="0">
                <a:solidFill>
                  <a:schemeClr val="accent4"/>
                </a:solidFill>
              </a:rPr>
              <a:t>به منظور ارتقاء مهارت و کاهش صدمات</a:t>
            </a:r>
            <a:endParaRPr lang="en-US" sz="3200" dirty="0" smtClean="0">
              <a:solidFill>
                <a:schemeClr val="accent4"/>
              </a:solidFill>
            </a:endParaRPr>
          </a:p>
          <a:p>
            <a:pPr lvl="0" algn="just">
              <a:buFont typeface="Arial" pitchFamily="34" charset="0"/>
              <a:buChar char="•"/>
            </a:pPr>
            <a:r>
              <a:rPr lang="ar-SA" sz="3200" dirty="0" smtClean="0"/>
              <a:t>کنترل محیطی صدا شامل کنترل کنترلهای فنی و مدیریتی </a:t>
            </a:r>
            <a:endParaRPr lang="en-US" sz="3200" dirty="0" smtClean="0"/>
          </a:p>
          <a:p>
            <a:pPr lvl="0" algn="just">
              <a:buFont typeface="Arial" pitchFamily="34" charset="0"/>
              <a:buChar char="•"/>
            </a:pPr>
            <a:r>
              <a:rPr lang="ar-SA" sz="3200" dirty="0" smtClean="0">
                <a:solidFill>
                  <a:schemeClr val="accent4"/>
                </a:solidFill>
              </a:rPr>
              <a:t>استفاده صحیح و مؤثر از تجهیزات حفاظت شنوایی</a:t>
            </a:r>
            <a:endParaRPr lang="en-US" sz="3200" dirty="0" smtClean="0">
              <a:solidFill>
                <a:schemeClr val="accent4"/>
              </a:solidFill>
            </a:endParaRPr>
          </a:p>
          <a:p>
            <a:pPr lvl="0" algn="just">
              <a:buFont typeface="Arial" pitchFamily="34" charset="0"/>
              <a:buChar char="•"/>
            </a:pPr>
            <a:r>
              <a:rPr lang="ar-SA" sz="3200" dirty="0" smtClean="0"/>
              <a:t>پایش سلامت از طریق معاینات پزشکی خصوصاٌ </a:t>
            </a:r>
            <a:r>
              <a:rPr lang="ar-SA" sz="3200" dirty="0" smtClean="0"/>
              <a:t>ادیومتری</a:t>
            </a:r>
            <a:endParaRPr lang="fa-IR" sz="3200" dirty="0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sz="4400" b="1" dirty="0" smtClean="0"/>
              <a:t>نکته</a:t>
            </a:r>
            <a:endParaRPr lang="fa-IR" sz="4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fa-IR" dirty="0" smtClean="0"/>
              <a:t>تعداد کارگران در معرض صدا بیش از حد مواجهه شغلی مجاز</a:t>
            </a:r>
            <a:r>
              <a:rPr lang="fa-IR" sz="2400" dirty="0" smtClean="0"/>
              <a:t>(به تفکیک گروه کارگری صنایع)</a:t>
            </a:r>
            <a:endParaRPr lang="fa-IR" dirty="0" smtClean="0"/>
          </a:p>
          <a:p>
            <a:pPr>
              <a:buFont typeface="Arial" pitchFamily="34" charset="0"/>
              <a:buChar char="•"/>
            </a:pPr>
            <a:r>
              <a:rPr lang="fa-IR" dirty="0" smtClean="0"/>
              <a:t>تعداد کارگران دارای گوشی مناسب</a:t>
            </a:r>
          </a:p>
          <a:p>
            <a:pPr>
              <a:buFont typeface="Arial" pitchFamily="34" charset="0"/>
              <a:buChar char="•"/>
            </a:pPr>
            <a:r>
              <a:rPr lang="fa-IR" dirty="0" smtClean="0"/>
              <a:t>انواع گوشی ها مورد بررسی قرار گرفته</a:t>
            </a:r>
          </a:p>
          <a:p>
            <a:pPr>
              <a:buFont typeface="Arial" pitchFamily="34" charset="0"/>
              <a:buChar char="•"/>
            </a:pPr>
            <a:r>
              <a:rPr lang="fa-IR" dirty="0" smtClean="0"/>
              <a:t>آموزش نحوه استفاده و نگهداری صحیح </a:t>
            </a:r>
          </a:p>
          <a:p>
            <a:pPr>
              <a:buFont typeface="Arial" pitchFamily="34" charset="0"/>
              <a:buChar char="•"/>
            </a:pPr>
            <a:r>
              <a:rPr lang="fa-IR" dirty="0" smtClean="0"/>
              <a:t>کدام شرکت اقدامات کنترلی انجام داده گزارش تصویر تهیه و ارائه نموده</a:t>
            </a:r>
            <a:endParaRPr lang="fa-IR" dirty="0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نکته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fa-IR" dirty="0" smtClean="0"/>
              <a:t>آیا اندازه گیری انجام داده اند</a:t>
            </a:r>
          </a:p>
          <a:p>
            <a:pPr>
              <a:buFont typeface="Arial" pitchFamily="34" charset="0"/>
              <a:buChar char="•"/>
            </a:pPr>
            <a:r>
              <a:rPr lang="fa-IR" dirty="0" smtClean="0"/>
              <a:t>آیا میزان مواجهه فردی با صدا در تمام مشاغل اندازه گیری شده و در فرم معاینات مورد استفاده قرار می گیرد.</a:t>
            </a:r>
          </a:p>
          <a:p>
            <a:r>
              <a:rPr lang="fa-IR" dirty="0" smtClean="0"/>
              <a:t>آیا کارگران در خصوص صدا آموزش داده شده اند.</a:t>
            </a:r>
          </a:p>
          <a:p>
            <a:r>
              <a:rPr lang="fa-IR" dirty="0" smtClean="0"/>
              <a:t>تعداد افت شنوایی ها در منطقه شما معلوم است</a:t>
            </a:r>
            <a:endParaRPr lang="fa-IR" dirty="0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sz="4400" dirty="0" smtClean="0"/>
              <a:t>نکته</a:t>
            </a:r>
            <a:endParaRPr lang="fa-IR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484784"/>
            <a:ext cx="8640960" cy="3956894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fa-IR" sz="3200" b="1" dirty="0" smtClean="0"/>
              <a:t>آیا ادیومتری برای شاغلین در معرض انجام می </a:t>
            </a:r>
            <a:r>
              <a:rPr lang="fa-IR" sz="3200" b="1" dirty="0" smtClean="0"/>
              <a:t>شود؟</a:t>
            </a:r>
            <a:endParaRPr lang="fa-IR" sz="3200" b="1" dirty="0" smtClean="0"/>
          </a:p>
          <a:p>
            <a:pPr>
              <a:buFont typeface="Arial" pitchFamily="34" charset="0"/>
              <a:buChar char="•"/>
            </a:pPr>
            <a:r>
              <a:rPr lang="fa-IR" sz="3600" dirty="0" smtClean="0"/>
              <a:t>آیا ادیومتریهای چند سال را با هم مقایسه </a:t>
            </a:r>
            <a:r>
              <a:rPr lang="fa-IR" sz="3600" dirty="0" smtClean="0"/>
              <a:t>کرده اید؟ </a:t>
            </a:r>
            <a:endParaRPr lang="fa-IR" sz="3600" dirty="0" smtClean="0"/>
          </a:p>
          <a:p>
            <a:pPr>
              <a:buFont typeface="Arial" pitchFamily="34" charset="0"/>
              <a:buChar char="•"/>
            </a:pPr>
            <a:r>
              <a:rPr lang="fa-IR" sz="3600" dirty="0" smtClean="0"/>
              <a:t>آیا ادیومتری توسط فرد مجاز و در محل مجاز انجام شده </a:t>
            </a:r>
            <a:r>
              <a:rPr lang="fa-IR" sz="3600" dirty="0" smtClean="0"/>
              <a:t>است؟</a:t>
            </a:r>
            <a:endParaRPr lang="fa-IR" sz="3600" dirty="0" smtClean="0"/>
          </a:p>
          <a:p>
            <a:pPr>
              <a:buFont typeface="Arial" pitchFamily="34" charset="0"/>
              <a:buChar char="•"/>
            </a:pPr>
            <a:r>
              <a:rPr lang="fa-IR" sz="3600" dirty="0" smtClean="0"/>
              <a:t>آیا در کارخانجات </a:t>
            </a:r>
            <a:r>
              <a:rPr lang="fa-IR" sz="3600" dirty="0" smtClean="0"/>
              <a:t>منطقه </a:t>
            </a:r>
            <a:r>
              <a:rPr lang="fa-IR" sz="3600" dirty="0" smtClean="0"/>
              <a:t>شما برنامه حفاظت شنوایی انجام می </a:t>
            </a:r>
            <a:r>
              <a:rPr lang="fa-IR" sz="3600" dirty="0" smtClean="0"/>
              <a:t>شود؟</a:t>
            </a:r>
            <a:endParaRPr lang="fa-IR" sz="3600" dirty="0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sz="4400" dirty="0" smtClean="0"/>
              <a:t>هنوز نکته</a:t>
            </a:r>
            <a:endParaRPr lang="fa-IR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556792"/>
            <a:ext cx="7886700" cy="4351338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fa-IR" sz="3600" dirty="0" smtClean="0"/>
              <a:t>آیا بررسی کرده اید که پزشک تغییر شغل را در نتیجه نهایی قید کرده انجام شده </a:t>
            </a:r>
            <a:r>
              <a:rPr lang="fa-IR" sz="3600" dirty="0" smtClean="0"/>
              <a:t>است یا خیر؟</a:t>
            </a:r>
            <a:endParaRPr lang="fa-IR" sz="3600" dirty="0" smtClean="0"/>
          </a:p>
          <a:p>
            <a:pPr>
              <a:buFont typeface="Arial" pitchFamily="34" charset="0"/>
              <a:buChar char="•"/>
            </a:pPr>
            <a:r>
              <a:rPr lang="fa-IR" sz="3600" dirty="0" smtClean="0"/>
              <a:t>دزیمتری ها درست انجام می </a:t>
            </a:r>
            <a:r>
              <a:rPr lang="fa-IR" sz="3600" dirty="0" smtClean="0"/>
              <a:t>شود؟</a:t>
            </a:r>
            <a:endParaRPr lang="fa-IR" sz="3600" dirty="0" smtClean="0"/>
          </a:p>
          <a:p>
            <a:pPr>
              <a:buFont typeface="Arial" pitchFamily="34" charset="0"/>
              <a:buChar char="•"/>
            </a:pPr>
            <a:r>
              <a:rPr lang="fa-IR" sz="3600" dirty="0" smtClean="0"/>
              <a:t>بالا ترین تراز فشار صوت در کدام شرکت </a:t>
            </a:r>
            <a:r>
              <a:rPr lang="fa-IR" sz="3600" dirty="0" smtClean="0"/>
              <a:t>است.</a:t>
            </a:r>
            <a:endParaRPr lang="fa-IR" sz="3600" dirty="0" smtClean="0"/>
          </a:p>
          <a:p>
            <a:pPr>
              <a:buFont typeface="Arial" pitchFamily="34" charset="0"/>
              <a:buChar char="•"/>
            </a:pPr>
            <a:r>
              <a:rPr lang="fa-IR" sz="3600" dirty="0" smtClean="0"/>
              <a:t>آیا در اندازه گیریها به متغییر های دستگاه مولد صدا توجه شده و در گزارش قید گردید </a:t>
            </a:r>
            <a:r>
              <a:rPr lang="fa-IR" sz="3600" dirty="0" smtClean="0"/>
              <a:t>ه است؟</a:t>
            </a:r>
            <a:endParaRPr lang="fa-IR" sz="3600" dirty="0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sz="3600" dirty="0" smtClean="0"/>
              <a:t>گزارش </a:t>
            </a:r>
            <a:r>
              <a:rPr lang="fa-IR" sz="3600" dirty="0" smtClean="0"/>
              <a:t>نمایید</a:t>
            </a:r>
            <a:endParaRPr lang="fa-IR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گزارش کنید هر بازرسی در منطقه خود چند کارگاه زیر بیست نفر را غربالگری صدا انجام داده است.</a:t>
            </a:r>
          </a:p>
          <a:p>
            <a:r>
              <a:rPr lang="fa-IR" dirty="0" smtClean="0"/>
              <a:t>آیا هنوز اعتقاد دارید مستند سازی اندازه گیری عوامل زیان آورمحیط کار نیازی </a:t>
            </a:r>
            <a:r>
              <a:rPr lang="fa-IR" dirty="0" smtClean="0"/>
              <a:t>نیست؟</a:t>
            </a:r>
            <a:endParaRPr lang="fa-IR" dirty="0" smtClean="0"/>
          </a:p>
          <a:p>
            <a:r>
              <a:rPr lang="fa-IR" dirty="0" smtClean="0"/>
              <a:t>آیا هنوز اجازه می دهید بدون اندازه گیری معاینات سلامت شغلی انجام شود</a:t>
            </a:r>
            <a:endParaRPr lang="fa-IR" dirty="0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sz="4000" dirty="0" smtClean="0"/>
              <a:t>گزارش نمایید</a:t>
            </a:r>
            <a:endParaRPr lang="fa-IR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772816"/>
            <a:ext cx="7886700" cy="3202756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fa-IR" dirty="0" smtClean="0"/>
              <a:t>اشکالات </a:t>
            </a:r>
            <a:r>
              <a:rPr lang="fa-IR" dirty="0" smtClean="0"/>
              <a:t>مراحل نظارتی را قید و راهکار رفع آنرا پیشنهاد </a:t>
            </a:r>
            <a:r>
              <a:rPr lang="fa-IR" dirty="0" smtClean="0"/>
              <a:t>نماید؟</a:t>
            </a:r>
          </a:p>
          <a:p>
            <a:pPr>
              <a:buFont typeface="Arial" pitchFamily="34" charset="0"/>
              <a:buChar char="•"/>
            </a:pPr>
            <a:r>
              <a:rPr lang="fa-IR" dirty="0" smtClean="0"/>
              <a:t>آیا اندازه گیری محیطی صدا با</a:t>
            </a:r>
            <a:r>
              <a:rPr lang="fa-IR" dirty="0" smtClean="0"/>
              <a:t>حدود مجاز </a:t>
            </a:r>
            <a:r>
              <a:rPr lang="fa-IR" dirty="0" smtClean="0"/>
              <a:t>مواجهه مقایسه می شود؟</a:t>
            </a: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1484784"/>
            <a:ext cx="7886700" cy="1325462"/>
          </a:xfrm>
        </p:spPr>
        <p:txBody>
          <a:bodyPr/>
          <a:lstStyle/>
          <a:p>
            <a:r>
              <a:rPr lang="fa-IR" sz="7200" dirty="0" smtClean="0"/>
              <a:t>برنامه کنترل صدا</a:t>
            </a:r>
            <a:r>
              <a:rPr lang="en-US" sz="7200" dirty="0" smtClean="0"/>
              <a:t/>
            </a:r>
            <a:br>
              <a:rPr lang="en-US" sz="7200" dirty="0" smtClean="0"/>
            </a:br>
            <a:endParaRPr lang="fa-IR" sz="9600" dirty="0">
              <a:solidFill>
                <a:schemeClr val="accent4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3140968"/>
            <a:ext cx="7886700" cy="1872208"/>
          </a:xfrm>
        </p:spPr>
        <p:txBody>
          <a:bodyPr/>
          <a:lstStyle/>
          <a:p>
            <a:pPr algn="ctr">
              <a:defRPr/>
            </a:pPr>
            <a:r>
              <a:rPr lang="fa-IR" b="1" dirty="0" smtClean="0">
                <a:solidFill>
                  <a:schemeClr val="tx1"/>
                </a:solidFill>
                <a:cs typeface="B Lotus" pitchFamily="2" charset="-78"/>
              </a:rPr>
              <a:t>تهیه وتنظیم</a:t>
            </a:r>
          </a:p>
          <a:p>
            <a:pPr algn="ctr">
              <a:defRPr/>
            </a:pPr>
            <a:r>
              <a:rPr lang="fa-IR" b="1" dirty="0" smtClean="0">
                <a:solidFill>
                  <a:schemeClr val="tx1"/>
                </a:solidFill>
                <a:cs typeface="B Lotus" pitchFamily="2" charset="-78"/>
              </a:rPr>
              <a:t>جواد برازنده</a:t>
            </a:r>
            <a:endParaRPr lang="fa-IR" sz="4800" dirty="0" smtClean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fa-IR" sz="4800" dirty="0" smtClean="0">
                <a:solidFill>
                  <a:schemeClr val="tx1"/>
                </a:solidFill>
              </a:rPr>
              <a:t>شهریور1395</a:t>
            </a:r>
            <a:endParaRPr lang="fa-IR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2204864"/>
            <a:ext cx="7886700" cy="1834604"/>
          </a:xfrm>
        </p:spPr>
        <p:txBody>
          <a:bodyPr/>
          <a:lstStyle/>
          <a:p>
            <a:pPr algn="ctr"/>
            <a:r>
              <a:rPr lang="fa-IR" sz="4400" dirty="0" smtClean="0">
                <a:solidFill>
                  <a:schemeClr val="accent4"/>
                </a:solidFill>
              </a:rPr>
              <a:t>خدا می خواهد که ما بتوانیم گناه کنیم</a:t>
            </a:r>
          </a:p>
          <a:p>
            <a:pPr algn="ctr"/>
            <a:r>
              <a:rPr lang="fa-IR" sz="4400" dirty="0" smtClean="0">
                <a:solidFill>
                  <a:schemeClr val="accent4"/>
                </a:solidFill>
              </a:rPr>
              <a:t>که نکنیم که به خودش شبیه شویم</a:t>
            </a:r>
            <a:endParaRPr lang="fa-IR" sz="4400" dirty="0">
              <a:solidFill>
                <a:schemeClr val="accent4"/>
              </a:solidFill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683568" y="2348880"/>
            <a:ext cx="7886700" cy="1613494"/>
          </a:xfrm>
        </p:spPr>
        <p:txBody>
          <a:bodyPr/>
          <a:lstStyle/>
          <a:p>
            <a:r>
              <a:rPr lang="fa-IR" sz="6000" dirty="0" smtClean="0"/>
              <a:t>کی به خدا شبیه تر است</a:t>
            </a:r>
            <a:endParaRPr lang="fa-IR" sz="6000" dirty="0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2564904"/>
            <a:ext cx="7886700" cy="2482676"/>
          </a:xfrm>
        </p:spPr>
        <p:txBody>
          <a:bodyPr/>
          <a:lstStyle/>
          <a:p>
            <a:pPr algn="ctr"/>
            <a:r>
              <a:rPr lang="fa-IR" dirty="0" smtClean="0"/>
              <a:t>آنانی که روح خویش را صرف التیام دیگران می کنند به خدا شبیه ترند.</a:t>
            </a:r>
            <a:endParaRPr lang="en-US" dirty="0" smtClean="0"/>
          </a:p>
          <a:p>
            <a:pPr algn="ctr"/>
            <a:endParaRPr lang="fa-IR" dirty="0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331CF4-CAFA-42A1-9852-6A05314BBE0A}" type="slidenum">
              <a:rPr lang="ar-SA">
                <a:solidFill>
                  <a:schemeClr val="tx2">
                    <a:shade val="90000"/>
                  </a:schemeClr>
                </a:solidFill>
              </a:rPr>
              <a:pPr>
                <a:defRPr/>
              </a:pPr>
              <a:t>23</a:t>
            </a:fld>
            <a:endParaRPr lang="en-US">
              <a:solidFill>
                <a:schemeClr val="tx2">
                  <a:shade val="90000"/>
                </a:schemeClr>
              </a:solidFill>
            </a:endParaRPr>
          </a:p>
        </p:txBody>
      </p:sp>
      <p:pic>
        <p:nvPicPr>
          <p:cNvPr id="112643" name="Picture 2" descr="Kidshealthbanne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4375" y="3214688"/>
            <a:ext cx="7820025" cy="212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644" name="Text Box 3"/>
          <p:cNvSpPr txBox="1">
            <a:spLocks noChangeArrowheads="1"/>
          </p:cNvSpPr>
          <p:nvPr/>
        </p:nvSpPr>
        <p:spPr bwMode="auto">
          <a:xfrm>
            <a:off x="928688" y="714375"/>
            <a:ext cx="748665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12813" rtl="1"/>
            <a:r>
              <a:rPr lang="fa-IR" sz="6000" b="1">
                <a:ea typeface="Majalla UI"/>
                <a:cs typeface="Majalla UI"/>
              </a:rPr>
              <a:t>زندگی سالم حق اولیه بچه ها </a:t>
            </a:r>
            <a:endParaRPr lang="en-US" sz="6000" b="1"/>
          </a:p>
        </p:txBody>
      </p:sp>
      <p:pic>
        <p:nvPicPr>
          <p:cNvPr id="112645" name="Picture 2" descr="E:\همایش ها\مدرس\304[1].jpg"/>
          <p:cNvPicPr>
            <a:picLocks noChangeAspect="1" noChangeArrowheads="1"/>
          </p:cNvPicPr>
          <p:nvPr/>
        </p:nvPicPr>
        <p:blipFill>
          <a:blip r:embed="rId4" cstate="print">
            <a:lum bright="-4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46" name="Picture 5" descr="http://mouhajer.files.wordpress.com/2008/01/265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-182682">
            <a:off x="2116138" y="679450"/>
            <a:ext cx="1428750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47" name="Picture 6" descr="http://mouhajer.files.wordpress.com/2008/01/265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-182682">
            <a:off x="4940300" y="3533775"/>
            <a:ext cx="1323975" cy="179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/>
          <p:nvPr/>
        </p:nvPicPr>
        <p:blipFill>
          <a:blip r:embed="rId2" cstate="print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683568" y="1052736"/>
            <a:ext cx="7848872" cy="5137546"/>
          </a:xfrm>
          <a:prstGeom prst="rect">
            <a:avLst/>
          </a:prstGeom>
          <a:noFill/>
          <a:ln>
            <a:noFill/>
          </a:ln>
          <a:effectLst/>
          <a:extLst/>
        </p:spPr>
      </p:pic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11560" y="332656"/>
            <a:ext cx="7886700" cy="720080"/>
          </a:xfrm>
        </p:spPr>
        <p:txBody>
          <a:bodyPr/>
          <a:lstStyle/>
          <a:p>
            <a:r>
              <a:rPr lang="fa-IR" sz="4800" dirty="0" smtClean="0"/>
              <a:t>اهمیت </a:t>
            </a:r>
            <a:r>
              <a:rPr lang="fa-IR" sz="4800" dirty="0" smtClean="0"/>
              <a:t>موضوع</a:t>
            </a:r>
            <a:endParaRPr lang="fa-IR" dirty="0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332656"/>
            <a:ext cx="7886700" cy="720080"/>
          </a:xfrm>
        </p:spPr>
        <p:txBody>
          <a:bodyPr/>
          <a:lstStyle/>
          <a:p>
            <a:r>
              <a:rPr lang="fa-IR" sz="4800" dirty="0" smtClean="0"/>
              <a:t>اهمیت </a:t>
            </a:r>
            <a:r>
              <a:rPr lang="fa-IR" sz="4800" dirty="0" smtClean="0"/>
              <a:t>موضوع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40768"/>
            <a:ext cx="7886700" cy="4100910"/>
          </a:xfrm>
        </p:spPr>
        <p:txBody>
          <a:bodyPr/>
          <a:lstStyle/>
          <a:p>
            <a:pPr lvl="0" algn="ctr"/>
            <a:r>
              <a:rPr lang="ar-SA" sz="3600" dirty="0" smtClean="0">
                <a:solidFill>
                  <a:schemeClr val="tx1"/>
                </a:solidFill>
              </a:rPr>
              <a:t>آمار </a:t>
            </a:r>
            <a:r>
              <a:rPr lang="ar-SA" sz="3600" dirty="0" smtClean="0">
                <a:solidFill>
                  <a:schemeClr val="tx1"/>
                </a:solidFill>
              </a:rPr>
              <a:t>سال 1394 مرکز بهداشت قم </a:t>
            </a:r>
            <a:endParaRPr lang="fa-IR" sz="3600" dirty="0" smtClean="0">
              <a:solidFill>
                <a:schemeClr val="tx1"/>
              </a:solidFill>
            </a:endParaRPr>
          </a:p>
          <a:p>
            <a:pPr lvl="0" algn="ctr"/>
            <a:endParaRPr lang="fa-IR" sz="3600" dirty="0" smtClean="0">
              <a:solidFill>
                <a:schemeClr val="tx1"/>
              </a:solidFill>
            </a:endParaRPr>
          </a:p>
          <a:p>
            <a:pPr lvl="0" algn="just"/>
            <a:r>
              <a:rPr lang="ar-SA" sz="3600" dirty="0" smtClean="0">
                <a:solidFill>
                  <a:schemeClr val="tx1"/>
                </a:solidFill>
              </a:rPr>
              <a:t> </a:t>
            </a:r>
            <a:r>
              <a:rPr lang="ar-SA" sz="3600" dirty="0" smtClean="0">
                <a:solidFill>
                  <a:schemeClr val="accent4"/>
                </a:solidFill>
              </a:rPr>
              <a:t>36% </a:t>
            </a:r>
            <a:r>
              <a:rPr lang="ar-SA" sz="3600" dirty="0" smtClean="0">
                <a:solidFill>
                  <a:schemeClr val="tx1"/>
                </a:solidFill>
              </a:rPr>
              <a:t>کارگاههای تحت پوشش دارای </a:t>
            </a:r>
            <a:r>
              <a:rPr lang="ar-SA" sz="3600" dirty="0" smtClean="0">
                <a:solidFill>
                  <a:schemeClr val="tx1"/>
                </a:solidFill>
              </a:rPr>
              <a:t> </a:t>
            </a:r>
            <a:r>
              <a:rPr lang="ar-SA" sz="3600" dirty="0" smtClean="0">
                <a:solidFill>
                  <a:schemeClr val="tx1"/>
                </a:solidFill>
              </a:rPr>
              <a:t>صدا </a:t>
            </a:r>
            <a:endParaRPr lang="fa-IR" sz="3600" dirty="0" smtClean="0">
              <a:solidFill>
                <a:schemeClr val="tx1"/>
              </a:solidFill>
            </a:endParaRPr>
          </a:p>
          <a:p>
            <a:pPr lvl="0" algn="just"/>
            <a:r>
              <a:rPr lang="ar-SA" sz="3600" dirty="0" smtClean="0">
                <a:solidFill>
                  <a:schemeClr val="accent4"/>
                </a:solidFill>
              </a:rPr>
              <a:t>31</a:t>
            </a:r>
            <a:r>
              <a:rPr lang="ar-SA" sz="3600" dirty="0" smtClean="0">
                <a:solidFill>
                  <a:schemeClr val="accent4"/>
                </a:solidFill>
              </a:rPr>
              <a:t>% </a:t>
            </a:r>
            <a:r>
              <a:rPr lang="ar-SA" sz="3600" dirty="0" smtClean="0">
                <a:solidFill>
                  <a:schemeClr val="tx1"/>
                </a:solidFill>
              </a:rPr>
              <a:t>کارگران در معرض </a:t>
            </a:r>
            <a:r>
              <a:rPr lang="ar-SA" sz="3600" dirty="0" smtClean="0">
                <a:solidFill>
                  <a:schemeClr val="tx1"/>
                </a:solidFill>
              </a:rPr>
              <a:t>صدا</a:t>
            </a:r>
            <a:endParaRPr lang="fa-IR" sz="3600" dirty="0" smtClean="0">
              <a:solidFill>
                <a:schemeClr val="tx1"/>
              </a:solidFill>
            </a:endParaRPr>
          </a:p>
          <a:p>
            <a:pPr lvl="0" algn="just"/>
            <a:r>
              <a:rPr lang="ar-SA" sz="3600" dirty="0" smtClean="0">
                <a:solidFill>
                  <a:schemeClr val="accent4"/>
                </a:solidFill>
              </a:rPr>
              <a:t>436 </a:t>
            </a:r>
            <a:r>
              <a:rPr lang="ar-SA" sz="3600" dirty="0" smtClean="0">
                <a:solidFill>
                  <a:schemeClr val="accent4"/>
                </a:solidFill>
              </a:rPr>
              <a:t>نفر </a:t>
            </a:r>
            <a:r>
              <a:rPr lang="fa-IR" sz="3600" dirty="0" smtClean="0">
                <a:solidFill>
                  <a:schemeClr val="accent4"/>
                </a:solidFill>
              </a:rPr>
              <a:t>م</a:t>
            </a:r>
            <a:r>
              <a:rPr lang="ar-SA" sz="3600" dirty="0" smtClean="0">
                <a:solidFill>
                  <a:schemeClr val="tx1"/>
                </a:solidFill>
              </a:rPr>
              <a:t>بتلا </a:t>
            </a:r>
            <a:r>
              <a:rPr lang="ar-SA" sz="3600" dirty="0" smtClean="0">
                <a:solidFill>
                  <a:schemeClr val="tx1"/>
                </a:solidFill>
              </a:rPr>
              <a:t>به کاهش شنوایی شغلی </a:t>
            </a:r>
            <a:r>
              <a:rPr lang="ar-SA" sz="3600" dirty="0" smtClean="0">
                <a:solidFill>
                  <a:schemeClr val="tx1"/>
                </a:solidFill>
              </a:rPr>
              <a:t>.</a:t>
            </a:r>
            <a:endParaRPr lang="en-US" sz="3600" dirty="0" smtClean="0">
              <a:solidFill>
                <a:schemeClr val="tx1"/>
              </a:solidFill>
            </a:endParaRPr>
          </a:p>
          <a:p>
            <a:endParaRPr lang="fa-IR" sz="3600" dirty="0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sz="5400" dirty="0" smtClean="0"/>
              <a:t>صدای زیان آور چیست</a:t>
            </a:r>
            <a:r>
              <a:rPr lang="en-US" sz="5400" dirty="0" smtClean="0"/>
              <a:t/>
            </a:r>
            <a:br>
              <a:rPr lang="en-US" sz="5400" dirty="0" smtClean="0"/>
            </a:b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988840"/>
            <a:ext cx="7886700" cy="3452838"/>
          </a:xfrm>
        </p:spPr>
        <p:txBody>
          <a:bodyPr/>
          <a:lstStyle/>
          <a:p>
            <a:pPr lvl="0" algn="just"/>
            <a:r>
              <a:rPr lang="fa-IR" dirty="0" smtClean="0"/>
              <a:t>طبق </a:t>
            </a:r>
            <a:r>
              <a:rPr lang="fa-IR" dirty="0" smtClean="0"/>
              <a:t>نظریه کمیته فنی بهداشت حرفه ای کشور که مبنای  قانونی است. مواجهه با تراز فشار صوت بیش از </a:t>
            </a:r>
            <a:r>
              <a:rPr lang="en-US" b="1" dirty="0" err="1" smtClean="0"/>
              <a:t>dbA</a:t>
            </a:r>
            <a:r>
              <a:rPr lang="fa-IR" dirty="0" smtClean="0"/>
              <a:t>85  برا ی 8 ساعت کار روزانه غیر مجاز است. در این مقررات قاعده 3 دسی بل نافذ است</a:t>
            </a:r>
            <a:r>
              <a:rPr lang="fa-IR" dirty="0" smtClean="0"/>
              <a:t>.</a:t>
            </a:r>
            <a:endParaRPr lang="fa-IR" dirty="0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نباید حد </a:t>
            </a:r>
            <a:r>
              <a:rPr lang="fa-IR" dirty="0" smtClean="0"/>
              <a:t>مجاز مواجهه شغلی با </a:t>
            </a:r>
            <a:r>
              <a:rPr lang="fa-IR" dirty="0" smtClean="0"/>
              <a:t>صدا بکار گرفته شود:</a:t>
            </a:r>
            <a:r>
              <a:rPr lang="fa-IR" dirty="0" smtClean="0"/>
              <a:t/>
            </a:r>
            <a:br>
              <a:rPr lang="fa-IR" dirty="0" smtClean="0"/>
            </a:b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060848"/>
            <a:ext cx="7886700" cy="3380830"/>
          </a:xfrm>
        </p:spPr>
        <p:txBody>
          <a:bodyPr/>
          <a:lstStyle/>
          <a:p>
            <a:pPr lvl="0" algn="just"/>
            <a:r>
              <a:rPr lang="fa-IR" dirty="0" smtClean="0"/>
              <a:t>ارزشیابی یا کنترل کیفیت عوامل فیزیکی در خارج از محیط کار</a:t>
            </a:r>
            <a:endParaRPr lang="en-US" dirty="0" smtClean="0"/>
          </a:p>
          <a:p>
            <a:pPr lvl="0" algn="just"/>
            <a:r>
              <a:rPr lang="fa-IR" dirty="0" smtClean="0"/>
              <a:t>به عنوان تنها برهان جهت قبول یا رد صدمات یا ناتوانی جسمی افراد</a:t>
            </a:r>
            <a:endParaRPr lang="en-US" dirty="0" smtClean="0"/>
          </a:p>
          <a:p>
            <a:pPr algn="just"/>
            <a:endParaRPr lang="fa-IR" dirty="0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591370"/>
            <a:ext cx="7886700" cy="893414"/>
          </a:xfrm>
        </p:spPr>
        <p:txBody>
          <a:bodyPr/>
          <a:lstStyle/>
          <a:p>
            <a:r>
              <a:rPr lang="fa-IR" sz="4000" dirty="0" smtClean="0"/>
              <a:t>حد مراقبت (اقدام) </a:t>
            </a:r>
            <a:r>
              <a:rPr lang="fa-IR" sz="4000" dirty="0" smtClean="0"/>
              <a:t>(</a:t>
            </a:r>
            <a:r>
              <a:rPr lang="en-US" sz="4000" dirty="0" smtClean="0"/>
              <a:t>Action Limit </a:t>
            </a:r>
            <a:r>
              <a:rPr lang="fa-IR" sz="4000" dirty="0" smtClean="0"/>
              <a:t>)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276872"/>
            <a:ext cx="7886700" cy="3164806"/>
          </a:xfrm>
        </p:spPr>
        <p:txBody>
          <a:bodyPr/>
          <a:lstStyle/>
          <a:p>
            <a:pPr algn="ctr"/>
            <a:r>
              <a:rPr lang="fa-IR" sz="4800" dirty="0" smtClean="0"/>
              <a:t>منظور </a:t>
            </a:r>
            <a:r>
              <a:rPr lang="fa-IR" sz="4800" dirty="0" smtClean="0"/>
              <a:t>مقادیری است که مراقبتهای پیشگیرانه و احتیاطی در مواجهه با عامل زیان آور شروع گردد</a:t>
            </a:r>
            <a:br>
              <a:rPr lang="fa-IR" sz="4800" dirty="0" smtClean="0"/>
            </a:br>
            <a:endParaRPr lang="fa-IR" sz="4800" dirty="0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sz="4000" dirty="0" smtClean="0"/>
              <a:t>حد آسایش </a:t>
            </a:r>
            <a:r>
              <a:rPr lang="fa-IR" sz="4000" dirty="0" smtClean="0"/>
              <a:t>صوتی</a:t>
            </a:r>
            <a:endParaRPr lang="fa-IR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412776"/>
            <a:ext cx="7886700" cy="4028902"/>
          </a:xfrm>
        </p:spPr>
        <p:txBody>
          <a:bodyPr/>
          <a:lstStyle/>
          <a:p>
            <a:pPr algn="ctr"/>
            <a:r>
              <a:rPr lang="fa-IR" dirty="0" smtClean="0"/>
              <a:t>برای تأمین آسایش صوتی، سلامت روحی- روانی و حفظ عملکرد </a:t>
            </a:r>
            <a:r>
              <a:rPr lang="fa-IR" dirty="0" smtClean="0"/>
              <a:t>ذهنی</a:t>
            </a:r>
            <a:r>
              <a:rPr lang="fa-IR" dirty="0" smtClean="0"/>
              <a:t> برای شاغلینی که در محیط های صنعتی یا مشاغل دیگر دارای فعالیت فکری میباشند</a:t>
            </a:r>
            <a:br>
              <a:rPr lang="fa-IR" dirty="0" smtClean="0"/>
            </a:br>
            <a:r>
              <a:rPr lang="fa-IR" dirty="0" smtClean="0"/>
              <a:t> </a:t>
            </a:r>
            <a:r>
              <a:rPr lang="fa-IR" dirty="0" smtClean="0">
                <a:solidFill>
                  <a:schemeClr val="accent4"/>
                </a:solidFill>
              </a:rPr>
              <a:t>حد آسایش صوتی </a:t>
            </a:r>
            <a:endParaRPr lang="fa-IR" dirty="0" smtClean="0">
              <a:solidFill>
                <a:schemeClr val="accent4"/>
              </a:solidFill>
            </a:endParaRPr>
          </a:p>
          <a:p>
            <a:pPr algn="ctr"/>
            <a:r>
              <a:rPr lang="fa-IR" dirty="0" smtClean="0"/>
              <a:t>برای مواجهه 8 ساعته </a:t>
            </a:r>
            <a:r>
              <a:rPr lang="en-US" dirty="0" err="1" smtClean="0"/>
              <a:t>db</a:t>
            </a:r>
            <a:r>
              <a:rPr lang="en-US" sz="2800" dirty="0" err="1" smtClean="0"/>
              <a:t>A</a:t>
            </a:r>
            <a:r>
              <a:rPr lang="fa-IR" dirty="0" smtClean="0"/>
              <a:t>70 درحین </a:t>
            </a:r>
            <a:r>
              <a:rPr lang="fa-IR" dirty="0" smtClean="0"/>
              <a:t>انجام فعالیت شغلی تعیین گردید</a:t>
            </a:r>
            <a:br>
              <a:rPr lang="fa-IR" dirty="0" smtClean="0"/>
            </a:br>
            <a:endParaRPr lang="fa-IR" dirty="0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591370"/>
            <a:ext cx="7886700" cy="461366"/>
          </a:xfrm>
        </p:spPr>
        <p:txBody>
          <a:bodyPr/>
          <a:lstStyle/>
          <a:p>
            <a:r>
              <a:rPr lang="fa-IR" sz="4000" dirty="0" smtClean="0"/>
              <a:t>اختلال </a:t>
            </a:r>
            <a:r>
              <a:rPr lang="fa-IR" sz="4000" smtClean="0"/>
              <a:t>شنوایی </a:t>
            </a:r>
            <a:r>
              <a:rPr lang="fa-IR" sz="4000" smtClean="0"/>
              <a:t>در </a:t>
            </a:r>
            <a:r>
              <a:rPr lang="fa-IR" sz="4000" dirty="0" smtClean="0"/>
              <a:t>مکالمات</a:t>
            </a:r>
            <a:endParaRPr lang="fa-IR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44824"/>
            <a:ext cx="7886700" cy="3816424"/>
          </a:xfrm>
        </p:spPr>
        <p:txBody>
          <a:bodyPr/>
          <a:lstStyle/>
          <a:p>
            <a:pPr algn="ctr"/>
            <a:r>
              <a:rPr lang="fa-IR" sz="4400" dirty="0" smtClean="0"/>
              <a:t>متوسط حد آستانه شنوایی </a:t>
            </a:r>
            <a:r>
              <a:rPr lang="fa-IR" sz="4400" dirty="0" smtClean="0"/>
              <a:t>در </a:t>
            </a:r>
            <a:r>
              <a:rPr lang="fa-IR" sz="4400" dirty="0" smtClean="0"/>
              <a:t>فرکانسهای </a:t>
            </a:r>
            <a:r>
              <a:rPr lang="fa-IR" sz="4400" dirty="0" smtClean="0"/>
              <a:t>500،1000،2000،3000،4000</a:t>
            </a:r>
          </a:p>
          <a:p>
            <a:pPr algn="ctr"/>
            <a:r>
              <a:rPr lang="fa-IR" sz="4400" dirty="0" smtClean="0"/>
              <a:t> </a:t>
            </a:r>
            <a:r>
              <a:rPr lang="fa-IR" sz="4400" dirty="0" smtClean="0"/>
              <a:t>از </a:t>
            </a:r>
            <a:r>
              <a:rPr lang="fa-IR" sz="4400" dirty="0" smtClean="0"/>
              <a:t> </a:t>
            </a:r>
            <a:r>
              <a:rPr lang="en-US" sz="4400" dirty="0" smtClean="0"/>
              <a:t>dB </a:t>
            </a:r>
            <a:r>
              <a:rPr lang="fa-IR" sz="4400" dirty="0" smtClean="0"/>
              <a:t>25 تجاوز </a:t>
            </a:r>
            <a:r>
              <a:rPr lang="fa-IR" sz="4400" dirty="0" smtClean="0"/>
              <a:t>نماید</a:t>
            </a:r>
            <a:br>
              <a:rPr lang="fa-IR" sz="4400" dirty="0" smtClean="0"/>
            </a:br>
            <a:endParaRPr lang="fa-IR" sz="4400" dirty="0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ofessional_templates_personal_design_mj_neon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MJ_Neon1.potx" id="{416FFCB4-C6A2-4BA0-A40F-A32A56394A9B}" vid="{5D35BBB7-A6FA-4469-865D-E8B5C4F2CB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professional_templates_personal_design_mj_neon</Template>
  <TotalTime>1065</TotalTime>
  <Words>649</Words>
  <Application>Microsoft Office PowerPoint</Application>
  <PresentationFormat>On-screen Show (4:3)</PresentationFormat>
  <Paragraphs>75</Paragraphs>
  <Slides>23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professional_templates_personal_design_mj_neon</vt:lpstr>
      <vt:lpstr>Slide 1</vt:lpstr>
      <vt:lpstr>برنامه کنترل صدا </vt:lpstr>
      <vt:lpstr>اهمیت موضوع</vt:lpstr>
      <vt:lpstr>اهمیت موضوع</vt:lpstr>
      <vt:lpstr>صدای زیان آور چیست </vt:lpstr>
      <vt:lpstr>نباید حد مجاز مواجهه شغلی با صدا بکار گرفته شود: </vt:lpstr>
      <vt:lpstr>حد مراقبت (اقدام) (Action Limit )</vt:lpstr>
      <vt:lpstr>حد آسایش صوتی</vt:lpstr>
      <vt:lpstr>اختلال شنوایی در مکالمات</vt:lpstr>
      <vt:lpstr>هدف کلی</vt:lpstr>
      <vt:lpstr>فعالیت ها</vt:lpstr>
      <vt:lpstr>فعالیت ها</vt:lpstr>
      <vt:lpstr>برنامه حفاظت از شنوایی </vt:lpstr>
      <vt:lpstr>نکته</vt:lpstr>
      <vt:lpstr>نکته</vt:lpstr>
      <vt:lpstr>نکته</vt:lpstr>
      <vt:lpstr>هنوز نکته</vt:lpstr>
      <vt:lpstr>گزارش نمایید</vt:lpstr>
      <vt:lpstr>گزارش نمایید</vt:lpstr>
      <vt:lpstr>Slide 20</vt:lpstr>
      <vt:lpstr>کی به خدا شبیه تر است</vt:lpstr>
      <vt:lpstr>Slide 22</vt:lpstr>
      <vt:lpstr>Slide 23</vt:lpstr>
    </vt:vector>
  </TitlesOfParts>
  <Company>bagheri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سم</dc:title>
  <dc:creator>جواد برازنده</dc:creator>
  <cp:lastModifiedBy>jbarazande</cp:lastModifiedBy>
  <cp:revision>115</cp:revision>
  <dcterms:created xsi:type="dcterms:W3CDTF">2014-09-20T05:54:02Z</dcterms:created>
  <dcterms:modified xsi:type="dcterms:W3CDTF">2016-08-27T03:36:02Z</dcterms:modified>
</cp:coreProperties>
</file>